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 id="2147483718" r:id="rId3"/>
  </p:sldMasterIdLst>
  <p:notesMasterIdLst>
    <p:notesMasterId r:id="rId16"/>
  </p:notesMasterIdLst>
  <p:sldIdLst>
    <p:sldId id="257" r:id="rId4"/>
    <p:sldId id="258" r:id="rId5"/>
    <p:sldId id="260" r:id="rId6"/>
    <p:sldId id="280" r:id="rId7"/>
    <p:sldId id="259" r:id="rId8"/>
    <p:sldId id="266" r:id="rId9"/>
    <p:sldId id="270" r:id="rId10"/>
    <p:sldId id="440" r:id="rId11"/>
    <p:sldId id="460" r:id="rId12"/>
    <p:sldId id="363" r:id="rId13"/>
    <p:sldId id="443" r:id="rId14"/>
    <p:sldId id="352" r:id="rId15"/>
  </p:sldIdLst>
  <p:sldSz cx="9144000" cy="5143500" type="screen16x9"/>
  <p:notesSz cx="6797675" cy="9926638"/>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9C"/>
    <a:srgbClr val="C1E3EC"/>
    <a:srgbClr val="B7E0FF"/>
    <a:srgbClr val="E7E7BE"/>
    <a:srgbClr val="DDDDDD"/>
    <a:srgbClr val="CCFFFF"/>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9" autoAdjust="0"/>
    <p:restoredTop sz="90867" autoAdjust="0"/>
  </p:normalViewPr>
  <p:slideViewPr>
    <p:cSldViewPr snapToGrid="0">
      <p:cViewPr varScale="1">
        <p:scale>
          <a:sx n="142" d="100"/>
          <a:sy n="142" d="100"/>
        </p:scale>
        <p:origin x="630" y="72"/>
      </p:cViewPr>
      <p:guideLst/>
    </p:cSldViewPr>
  </p:slideViewPr>
  <p:notesTextViewPr>
    <p:cViewPr>
      <p:scale>
        <a:sx n="1" d="1"/>
        <a:sy n="1" d="1"/>
      </p:scale>
      <p:origin x="0" y="0"/>
    </p:cViewPr>
  </p:notesTextViewPr>
  <p:sorterViewPr>
    <p:cViewPr varScale="1">
      <p:scale>
        <a:sx n="100" d="100"/>
        <a:sy n="100" d="100"/>
      </p:scale>
      <p:origin x="0" y="-2228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1F7FF82-7A7A-437A-86FB-FBBC8DD2F298}" type="datetimeFigureOut">
              <a:rPr lang="de-DE" smtClean="0"/>
              <a:t>18.02.2020</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973EA15-518E-4C56-B510-75A8E642ED62}" type="slidenum">
              <a:rPr lang="de-DE" smtClean="0"/>
              <a:t>‹Nr.›</a:t>
            </a:fld>
            <a:endParaRPr lang="de-DE"/>
          </a:p>
        </p:txBody>
      </p:sp>
    </p:spTree>
    <p:extLst>
      <p:ext uri="{BB962C8B-B14F-4D97-AF65-F5344CB8AC3E}">
        <p14:creationId xmlns:p14="http://schemas.microsoft.com/office/powerpoint/2010/main" val="68662247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ea typeface="ＭＳ Ｐゴシック" pitchFamily="1" charset="-128"/>
              </a:defRPr>
            </a:lvl1pPr>
            <a:lvl2pPr marL="741984" indent="-285379" eaLnBrk="0" hangingPunct="0">
              <a:defRPr>
                <a:solidFill>
                  <a:schemeClr val="tx1"/>
                </a:solidFill>
                <a:latin typeface="Arial" charset="0"/>
                <a:ea typeface="ＭＳ Ｐゴシック" pitchFamily="1" charset="-128"/>
              </a:defRPr>
            </a:lvl2pPr>
            <a:lvl3pPr marL="1141514" indent="-228303" eaLnBrk="0" hangingPunct="0">
              <a:defRPr>
                <a:solidFill>
                  <a:schemeClr val="tx1"/>
                </a:solidFill>
                <a:latin typeface="Arial" charset="0"/>
                <a:ea typeface="ＭＳ Ｐゴシック" pitchFamily="1" charset="-128"/>
              </a:defRPr>
            </a:lvl3pPr>
            <a:lvl4pPr marL="1598120" indent="-228303" eaLnBrk="0" hangingPunct="0">
              <a:defRPr>
                <a:solidFill>
                  <a:schemeClr val="tx1"/>
                </a:solidFill>
                <a:latin typeface="Arial" charset="0"/>
                <a:ea typeface="ＭＳ Ｐゴシック" pitchFamily="1" charset="-128"/>
              </a:defRPr>
            </a:lvl4pPr>
            <a:lvl5pPr marL="2054725" indent="-228303" eaLnBrk="0" hangingPunct="0">
              <a:defRPr>
                <a:solidFill>
                  <a:schemeClr val="tx1"/>
                </a:solidFill>
                <a:latin typeface="Arial" charset="0"/>
                <a:ea typeface="ＭＳ Ｐゴシック" pitchFamily="1" charset="-128"/>
              </a:defRPr>
            </a:lvl5pPr>
            <a:lvl6pPr marL="2511331" indent="-228303" eaLnBrk="0" fontAlgn="base" hangingPunct="0">
              <a:spcBef>
                <a:spcPct val="0"/>
              </a:spcBef>
              <a:spcAft>
                <a:spcPct val="0"/>
              </a:spcAft>
              <a:defRPr>
                <a:solidFill>
                  <a:schemeClr val="tx1"/>
                </a:solidFill>
                <a:latin typeface="Arial" charset="0"/>
                <a:ea typeface="ＭＳ Ｐゴシック" pitchFamily="1" charset="-128"/>
              </a:defRPr>
            </a:lvl6pPr>
            <a:lvl7pPr marL="2967937" indent="-228303" eaLnBrk="0" fontAlgn="base" hangingPunct="0">
              <a:spcBef>
                <a:spcPct val="0"/>
              </a:spcBef>
              <a:spcAft>
                <a:spcPct val="0"/>
              </a:spcAft>
              <a:defRPr>
                <a:solidFill>
                  <a:schemeClr val="tx1"/>
                </a:solidFill>
                <a:latin typeface="Arial" charset="0"/>
                <a:ea typeface="ＭＳ Ｐゴシック" pitchFamily="1" charset="-128"/>
              </a:defRPr>
            </a:lvl7pPr>
            <a:lvl8pPr marL="3424542" indent="-228303" eaLnBrk="0" fontAlgn="base" hangingPunct="0">
              <a:spcBef>
                <a:spcPct val="0"/>
              </a:spcBef>
              <a:spcAft>
                <a:spcPct val="0"/>
              </a:spcAft>
              <a:defRPr>
                <a:solidFill>
                  <a:schemeClr val="tx1"/>
                </a:solidFill>
                <a:latin typeface="Arial" charset="0"/>
                <a:ea typeface="ＭＳ Ｐゴシック" pitchFamily="1" charset="-128"/>
              </a:defRPr>
            </a:lvl8pPr>
            <a:lvl9pPr marL="3881148" indent="-228303"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defRPr/>
            </a:pPr>
            <a:fld id="{A2DE2311-887C-4B3E-B5A3-8FABB51ABFE9}" type="slidenum">
              <a:rPr lang="de-DE" smtClean="0">
                <a:solidFill>
                  <a:prstClr val="black"/>
                </a:solidFill>
              </a:rPr>
              <a:pPr eaLnBrk="1" hangingPunct="1">
                <a:defRPr/>
              </a:pPr>
              <a:t>1</a:t>
            </a:fld>
            <a:endParaRPr lang="de-DE">
              <a:solidFill>
                <a:prstClr val="black"/>
              </a:solidFill>
            </a:endParaRPr>
          </a:p>
        </p:txBody>
      </p:sp>
      <p:sp>
        <p:nvSpPr>
          <p:cNvPr id="162819" name="Rectangle 7"/>
          <p:cNvSpPr txBox="1">
            <a:spLocks noGrp="1" noChangeArrowheads="1"/>
          </p:cNvSpPr>
          <p:nvPr/>
        </p:nvSpPr>
        <p:spPr bwMode="auto">
          <a:xfrm>
            <a:off x="3817664" y="10237537"/>
            <a:ext cx="2920220" cy="538727"/>
          </a:xfrm>
          <a:prstGeom prst="rect">
            <a:avLst/>
          </a:prstGeom>
          <a:noFill/>
          <a:ln w="9525">
            <a:noFill/>
            <a:miter lim="800000"/>
            <a:headEnd/>
            <a:tailEnd/>
          </a:ln>
        </p:spPr>
        <p:txBody>
          <a:bodyPr lIns="91409" tIns="45704" rIns="91409" bIns="45704" anchor="b"/>
          <a:lstStyle/>
          <a:p>
            <a:pPr algn="r" eaLnBrk="0" fontAlgn="base" hangingPunct="0">
              <a:spcBef>
                <a:spcPct val="0"/>
              </a:spcBef>
              <a:spcAft>
                <a:spcPct val="0"/>
              </a:spcAft>
            </a:pPr>
            <a:fld id="{5EC1BCCB-6F0F-48C9-8AD7-E58734E51E3D}" type="slidenum">
              <a:rPr lang="de-DE" sz="1000">
                <a:solidFill>
                  <a:srgbClr val="004D95"/>
                </a:solidFill>
                <a:latin typeface="Verdana" pitchFamily="34" charset="0"/>
                <a:ea typeface="ＭＳ Ｐゴシック" pitchFamily="1" charset="-128"/>
              </a:rPr>
              <a:pPr algn="r" eaLnBrk="0" fontAlgn="base" hangingPunct="0">
                <a:spcBef>
                  <a:spcPct val="0"/>
                </a:spcBef>
                <a:spcAft>
                  <a:spcPct val="0"/>
                </a:spcAft>
              </a:pPr>
              <a:t>1</a:t>
            </a:fld>
            <a:endParaRPr lang="de-DE" sz="1000">
              <a:solidFill>
                <a:srgbClr val="004D95"/>
              </a:solidFill>
              <a:latin typeface="Verdana" pitchFamily="34" charset="0"/>
              <a:ea typeface="ＭＳ Ｐゴシック" pitchFamily="1" charset="-128"/>
            </a:endParaRPr>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xfrm>
            <a:off x="899016" y="5118768"/>
            <a:ext cx="4939855" cy="4848544"/>
          </a:xfrm>
          <a:noFill/>
        </p:spPr>
        <p:txBody>
          <a:bodyPr lIns="91409" tIns="45704" rIns="91409" bIns="45704"/>
          <a:lstStyle/>
          <a:p>
            <a:pPr marL="0" marR="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Tree>
    <p:extLst>
      <p:ext uri="{BB962C8B-B14F-4D97-AF65-F5344CB8AC3E}">
        <p14:creationId xmlns:p14="http://schemas.microsoft.com/office/powerpoint/2010/main" val="1741480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DE">
              <a:latin typeface="Arial" charset="0"/>
            </a:endParaRPr>
          </a:p>
        </p:txBody>
      </p:sp>
    </p:spTree>
    <p:extLst>
      <p:ext uri="{BB962C8B-B14F-4D97-AF65-F5344CB8AC3E}">
        <p14:creationId xmlns:p14="http://schemas.microsoft.com/office/powerpoint/2010/main" val="4040293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ln>
            <a:miter lim="800000"/>
            <a:headEnd/>
            <a:tailEnd/>
          </a:ln>
        </p:spPr>
        <p:txBody>
          <a:bodyPr/>
          <a:lstStyle/>
          <a:p>
            <a:pPr>
              <a:defRPr/>
            </a:pPr>
            <a:fld id="{41196D0E-F18F-4112-9B12-DFD4F0B6BD8D}" type="slidenum">
              <a:rPr lang="de-DE">
                <a:solidFill>
                  <a:prstClr val="black"/>
                </a:solidFill>
              </a:rPr>
              <a:pPr>
                <a:defRPr/>
              </a:pPr>
              <a:t>11</a:t>
            </a:fld>
            <a:endParaRPr lang="de-DE">
              <a:solidFill>
                <a:prstClr val="black"/>
              </a:solidFill>
            </a:endParaRPr>
          </a:p>
        </p:txBody>
      </p:sp>
      <p:sp>
        <p:nvSpPr>
          <p:cNvPr id="40963" name="Rectangle 7"/>
          <p:cNvSpPr txBox="1">
            <a:spLocks noGrp="1" noChangeArrowheads="1"/>
          </p:cNvSpPr>
          <p:nvPr/>
        </p:nvSpPr>
        <p:spPr bwMode="auto">
          <a:xfrm>
            <a:off x="3817664" y="10237538"/>
            <a:ext cx="2920220" cy="5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0"/>
              </a:spcBef>
              <a:spcAft>
                <a:spcPct val="0"/>
              </a:spcAft>
            </a:pPr>
            <a:fld id="{BF40A698-F996-4AF8-845C-6902F77D4B24}" type="slidenum">
              <a:rPr lang="de-DE" sz="1000">
                <a:solidFill>
                  <a:srgbClr val="004D95"/>
                </a:solidFill>
                <a:latin typeface="Verdana" pitchFamily="34" charset="0"/>
                <a:cs typeface="Arial" charset="0"/>
              </a:rPr>
              <a:pPr algn="r" fontAlgn="base">
                <a:spcBef>
                  <a:spcPct val="0"/>
                </a:spcBef>
                <a:spcAft>
                  <a:spcPct val="0"/>
                </a:spcAft>
              </a:pPr>
              <a:t>11</a:t>
            </a:fld>
            <a:endParaRPr lang="de-DE" sz="1000">
              <a:solidFill>
                <a:srgbClr val="004D95"/>
              </a:solidFill>
              <a:latin typeface="Verdana" pitchFamily="34" charset="0"/>
              <a:cs typeface="Arial" charset="0"/>
            </a:endParaRPr>
          </a:p>
        </p:txBody>
      </p:sp>
      <p:sp>
        <p:nvSpPr>
          <p:cNvPr id="40964" name="Rectangle 2"/>
          <p:cNvSpPr>
            <a:spLocks noGrp="1" noRot="1" noChangeAspect="1" noChangeArrowheads="1" noTextEdit="1"/>
          </p:cNvSpPr>
          <p:nvPr>
            <p:ph type="sldImg"/>
          </p:nvPr>
        </p:nvSpPr>
        <p:spPr>
          <a:xfrm>
            <a:off x="-174625" y="930275"/>
            <a:ext cx="7088188" cy="3987800"/>
          </a:xfrm>
          <a:ln/>
        </p:spPr>
      </p:sp>
      <p:sp>
        <p:nvSpPr>
          <p:cNvPr id="40965" name="Rectangle 3"/>
          <p:cNvSpPr>
            <a:spLocks noGrp="1" noChangeArrowheads="1"/>
          </p:cNvSpPr>
          <p:nvPr>
            <p:ph type="body" idx="1"/>
          </p:nvPr>
        </p:nvSpPr>
        <p:spPr>
          <a:xfrm>
            <a:off x="899015" y="5091231"/>
            <a:ext cx="4939855" cy="4841659"/>
          </a:xfrm>
          <a:noFill/>
        </p:spPr>
        <p:txBody>
          <a:bodyPr lIns="92388" tIns="46193" rIns="92388" bIns="46193"/>
          <a:lstStyle/>
          <a:p>
            <a:pPr eaLnBrk="1" hangingPunct="1">
              <a:lnSpc>
                <a:spcPct val="90000"/>
              </a:lnSpc>
            </a:pPr>
            <a:r>
              <a:rPr lang="de-DE" sz="1400" dirty="0"/>
              <a:t>Handlungsbedarf auf 3 Ebenen</a:t>
            </a:r>
          </a:p>
          <a:p>
            <a:pPr eaLnBrk="1" hangingPunct="1">
              <a:lnSpc>
                <a:spcPct val="90000"/>
              </a:lnSpc>
            </a:pPr>
            <a:endParaRPr lang="de-DE" sz="1400" dirty="0"/>
          </a:p>
          <a:p>
            <a:pPr eaLnBrk="1" hangingPunct="1">
              <a:lnSpc>
                <a:spcPct val="90000"/>
              </a:lnSpc>
            </a:pPr>
            <a:r>
              <a:rPr lang="de-DE" sz="1400" dirty="0"/>
              <a:t>Wichtig ist das „+“</a:t>
            </a:r>
          </a:p>
        </p:txBody>
      </p:sp>
    </p:spTree>
    <p:extLst>
      <p:ext uri="{BB962C8B-B14F-4D97-AF65-F5344CB8AC3E}">
        <p14:creationId xmlns:p14="http://schemas.microsoft.com/office/powerpoint/2010/main" val="57126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C6C1348-7679-4364-B998-136A451F9F6C}" type="slidenum">
              <a:rPr lang="de-DE" smtClean="0"/>
              <a:t>12</a:t>
            </a:fld>
            <a:endParaRPr lang="de-DE"/>
          </a:p>
        </p:txBody>
      </p:sp>
    </p:spTree>
    <p:extLst>
      <p:ext uri="{BB962C8B-B14F-4D97-AF65-F5344CB8AC3E}">
        <p14:creationId xmlns:p14="http://schemas.microsoft.com/office/powerpoint/2010/main" val="58536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ln>
            <a:miter lim="800000"/>
            <a:headEnd/>
            <a:tailEnd/>
          </a:ln>
        </p:spPr>
        <p:txBody>
          <a:bodyPr/>
          <a:lstStyle/>
          <a:p>
            <a:pPr>
              <a:defRPr/>
            </a:pPr>
            <a:fld id="{BF6A7215-DFFD-4721-B11D-68730CAAA45C}" type="slidenum">
              <a:rPr lang="de-DE"/>
              <a:pPr>
                <a:defRPr/>
              </a:pPr>
              <a:t>2</a:t>
            </a:fld>
            <a:endParaRPr lang="de-DE" dirty="0"/>
          </a:p>
        </p:txBody>
      </p:sp>
      <p:sp>
        <p:nvSpPr>
          <p:cNvPr id="235523" name="Folienbildplatzhalter 1"/>
          <p:cNvSpPr>
            <a:spLocks noGrp="1" noRot="1" noChangeAspect="1" noTextEdit="1"/>
          </p:cNvSpPr>
          <p:nvPr>
            <p:ph type="sldImg"/>
          </p:nvPr>
        </p:nvSpPr>
        <p:spPr>
          <a:xfrm>
            <a:off x="-219075" y="806450"/>
            <a:ext cx="7180263" cy="4040188"/>
          </a:xfrm>
          <a:ln/>
        </p:spPr>
      </p:sp>
      <p:sp>
        <p:nvSpPr>
          <p:cNvPr id="235524" name="Notizenplatzhalter 2"/>
          <p:cNvSpPr>
            <a:spLocks noGrp="1"/>
          </p:cNvSpPr>
          <p:nvPr>
            <p:ph type="body" idx="1"/>
          </p:nvPr>
        </p:nvSpPr>
        <p:spPr>
          <a:xfrm>
            <a:off x="900586" y="5118767"/>
            <a:ext cx="4936711" cy="4848544"/>
          </a:xfrm>
          <a:noFill/>
        </p:spPr>
        <p:txBody>
          <a:bodyPr lIns="95487" tIns="47746" rIns="95487" bIns="47746"/>
          <a:lstStyle/>
          <a:p>
            <a:r>
              <a:rPr lang="de-DE" sz="1400">
                <a:ea typeface="ＭＳ Ｐゴシック" pitchFamily="34" charset="-128"/>
              </a:rPr>
              <a:t>Potsdams Tradition: Telegrafenberg früher</a:t>
            </a:r>
          </a:p>
          <a:p>
            <a:r>
              <a:rPr lang="de-DE" sz="1400">
                <a:ea typeface="ＭＳ Ｐゴシック" pitchFamily="34" charset="-128"/>
              </a:rPr>
              <a:t>Geburtsstätte</a:t>
            </a:r>
            <a:r>
              <a:rPr lang="de-DE" sz="1400" baseline="0">
                <a:ea typeface="ＭＳ Ｐゴシック" pitchFamily="34" charset="-128"/>
              </a:rPr>
              <a:t> der Wissenschaftlichen Geodäsie, einer der Ursprünge der wissenschaftlichen Seismologie und der Meteorologie.</a:t>
            </a:r>
            <a:endParaRPr lang="de-DE" sz="1400" dirty="0">
              <a:ea typeface="ＭＳ Ｐゴシック" pitchFamily="34" charset="-128"/>
            </a:endParaRPr>
          </a:p>
          <a:p>
            <a:endParaRPr lang="de-DE" sz="1400" dirty="0">
              <a:ea typeface="ＭＳ Ｐゴシック" pitchFamily="34" charset="-128"/>
            </a:endParaRPr>
          </a:p>
          <a:p>
            <a:r>
              <a:rPr lang="de-DE" sz="1400" dirty="0">
                <a:ea typeface="ＭＳ Ｐゴシック" pitchFamily="34" charset="-128"/>
              </a:rPr>
              <a:t>Wiege </a:t>
            </a:r>
            <a:r>
              <a:rPr lang="de-DE" sz="1400">
                <a:ea typeface="ＭＳ Ｐゴシック" pitchFamily="34" charset="-128"/>
              </a:rPr>
              <a:t>der Geowissenschaften</a:t>
            </a:r>
            <a:endParaRPr lang="de-DE" sz="1400"/>
          </a:p>
          <a:p>
            <a:endParaRPr lang="de-DE" sz="1400" dirty="0">
              <a:ea typeface="ＭＳ Ｐゴシック" pitchFamily="34" charset="-128"/>
            </a:endParaRPr>
          </a:p>
          <a:p>
            <a:r>
              <a:rPr lang="de-DE" sz="1400" dirty="0">
                <a:ea typeface="ＭＳ Ｐゴシック" pitchFamily="34" charset="-128"/>
              </a:rPr>
              <a:t>Historie verpflichtet</a:t>
            </a:r>
          </a:p>
          <a:p>
            <a:endParaRPr lang="de-DE" sz="1400" dirty="0">
              <a:ea typeface="ＭＳ Ｐゴシック" pitchFamily="34" charset="-128"/>
            </a:endParaRPr>
          </a:p>
        </p:txBody>
      </p:sp>
    </p:spTree>
    <p:extLst>
      <p:ext uri="{BB962C8B-B14F-4D97-AF65-F5344CB8AC3E}">
        <p14:creationId xmlns:p14="http://schemas.microsoft.com/office/powerpoint/2010/main" val="3296180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ln>
            <a:miter lim="800000"/>
            <a:headEnd/>
            <a:tailEnd/>
          </a:ln>
        </p:spPr>
        <p:txBody>
          <a:bodyPr/>
          <a:lstStyle/>
          <a:p>
            <a:pPr>
              <a:defRPr/>
            </a:pPr>
            <a:fld id="{4ABCA746-7ED2-4527-A083-FB4A7D1D9681}" type="slidenum">
              <a:rPr lang="de-DE">
                <a:solidFill>
                  <a:prstClr val="black"/>
                </a:solidFill>
              </a:rPr>
              <a:pPr>
                <a:defRPr/>
              </a:pPr>
              <a:t>3</a:t>
            </a:fld>
            <a:endParaRPr lang="de-DE" dirty="0">
              <a:solidFill>
                <a:prstClr val="black"/>
              </a:solidFill>
            </a:endParaRPr>
          </a:p>
        </p:txBody>
      </p:sp>
      <p:sp>
        <p:nvSpPr>
          <p:cNvPr id="241667" name="Rectangle 2"/>
          <p:cNvSpPr>
            <a:spLocks noGrp="1" noRot="1" noChangeAspect="1" noChangeArrowheads="1" noTextEdit="1"/>
          </p:cNvSpPr>
          <p:nvPr>
            <p:ph type="sldImg"/>
          </p:nvPr>
        </p:nvSpPr>
        <p:spPr>
          <a:xfrm>
            <a:off x="-174625" y="847725"/>
            <a:ext cx="7088188" cy="3987800"/>
          </a:xfrm>
          <a:ln/>
        </p:spPr>
      </p:sp>
      <p:sp>
        <p:nvSpPr>
          <p:cNvPr id="241668" name="Rectangle 3"/>
          <p:cNvSpPr>
            <a:spLocks noGrp="1" noChangeArrowheads="1"/>
          </p:cNvSpPr>
          <p:nvPr>
            <p:ph type="body" idx="1"/>
          </p:nvPr>
        </p:nvSpPr>
        <p:spPr>
          <a:xfrm>
            <a:off x="899016" y="5091231"/>
            <a:ext cx="4939855" cy="4841659"/>
          </a:xfrm>
          <a:noFill/>
        </p:spPr>
        <p:txBody>
          <a:bodyPr lIns="91396" tIns="45698" rIns="91396" bIns="45698"/>
          <a:lstStyle/>
          <a:p>
            <a:pPr eaLnBrk="1" hangingPunct="1"/>
            <a:r>
              <a:rPr lang="de-DE" sz="1400" dirty="0"/>
              <a:t>Ernst von </a:t>
            </a:r>
            <a:r>
              <a:rPr lang="de-DE" sz="1400" dirty="0" err="1"/>
              <a:t>Rebeur-Paschwitz</a:t>
            </a:r>
            <a:r>
              <a:rPr lang="de-DE" sz="1400" dirty="0"/>
              <a:t>: 1889 erstmalige Aufzeichnung eines fernen Erdbebens, Pendel stand im jetzigen Michelson-Keller (A31)</a:t>
            </a:r>
          </a:p>
          <a:p>
            <a:pPr eaLnBrk="1" hangingPunct="1">
              <a:buFontTx/>
              <a:buChar char="•"/>
            </a:pPr>
            <a:r>
              <a:rPr lang="de-DE" sz="1400" dirty="0"/>
              <a:t> mit Pendelmethode vergleichend gemessen in Potsdam und Wilhelmshaven</a:t>
            </a:r>
          </a:p>
          <a:p>
            <a:pPr eaLnBrk="1" hangingPunct="1">
              <a:buFontTx/>
              <a:buChar char="•"/>
            </a:pPr>
            <a:r>
              <a:rPr lang="de-DE" sz="1400" dirty="0"/>
              <a:t> Aufzeichnung eines Erdbebens in der Nähe Japans </a:t>
            </a:r>
          </a:p>
          <a:p>
            <a:pPr eaLnBrk="1" hangingPunct="1">
              <a:buFontTx/>
              <a:buChar char="•"/>
            </a:pPr>
            <a:r>
              <a:rPr lang="de-DE" sz="1400" dirty="0"/>
              <a:t> in der Folge: Methodenentwicklung zur Lokalisierung von Erdbeben</a:t>
            </a:r>
          </a:p>
          <a:p>
            <a:pPr eaLnBrk="1" hangingPunct="1">
              <a:buFontTx/>
              <a:buChar char="•"/>
            </a:pPr>
            <a:r>
              <a:rPr lang="de-DE" sz="1400" dirty="0"/>
              <a:t> einmalige Leistung zur damaligen Zeit</a:t>
            </a:r>
          </a:p>
          <a:p>
            <a:pPr eaLnBrk="1" hangingPunct="1">
              <a:buFontTx/>
              <a:buChar char="•"/>
            </a:pPr>
            <a:r>
              <a:rPr lang="de-DE" sz="1400" dirty="0"/>
              <a:t>Erste Publikation in „Nature“, die vom Telegrafenberg stammt (Nature, 25. </a:t>
            </a:r>
            <a:r>
              <a:rPr lang="de-DE" sz="1400" dirty="0" err="1"/>
              <a:t>July</a:t>
            </a:r>
            <a:r>
              <a:rPr lang="de-DE" sz="1400" dirty="0"/>
              <a:t> 1889: „</a:t>
            </a:r>
            <a:r>
              <a:rPr lang="de-DE" sz="1400" i="1" dirty="0"/>
              <a:t>The </a:t>
            </a:r>
            <a:r>
              <a:rPr lang="de-DE" sz="1400" i="1" dirty="0" err="1"/>
              <a:t>Earthquake</a:t>
            </a:r>
            <a:r>
              <a:rPr lang="de-DE" sz="1400" i="1" dirty="0"/>
              <a:t> </a:t>
            </a:r>
            <a:r>
              <a:rPr lang="de-DE" sz="1400" i="1" dirty="0" err="1"/>
              <a:t>of</a:t>
            </a:r>
            <a:r>
              <a:rPr lang="de-DE" sz="1400" i="1" dirty="0"/>
              <a:t> Tokio, April 18, 1889</a:t>
            </a:r>
            <a:r>
              <a:rPr lang="de-DE" sz="1400" dirty="0"/>
              <a:t>“</a:t>
            </a:r>
          </a:p>
          <a:p>
            <a:pPr eaLnBrk="1" hangingPunct="1">
              <a:buFontTx/>
              <a:buChar char="•"/>
            </a:pPr>
            <a:r>
              <a:rPr lang="de-DE" sz="1400" dirty="0"/>
              <a:t>Heute: GEOFON; zweitgrößtes wissenschaftliches globales Seismologie-</a:t>
            </a:r>
            <a:r>
              <a:rPr lang="de-DE" sz="1400" dirty="0" err="1"/>
              <a:t>Messnetz</a:t>
            </a:r>
            <a:endParaRPr lang="de-DE" sz="1400" dirty="0"/>
          </a:p>
          <a:p>
            <a:pPr eaLnBrk="1" hangingPunct="1">
              <a:buFontTx/>
              <a:buNone/>
            </a:pPr>
            <a:r>
              <a:rPr lang="de-DE" sz="1400" dirty="0"/>
              <a:t>Anmerkung: an derselben Stelle wurde 1891 erstmals das Michelson-Experiment durchgeführt, berühmtestes Null-Experiment in der Geschichte der Physik: es gibt keinen "Äther" im Weltall</a:t>
            </a:r>
          </a:p>
          <a:p>
            <a:pPr eaLnBrk="1" hangingPunct="1"/>
            <a:endParaRPr lang="de-DE" sz="1400" dirty="0"/>
          </a:p>
        </p:txBody>
      </p:sp>
    </p:spTree>
    <p:extLst>
      <p:ext uri="{BB962C8B-B14F-4D97-AF65-F5344CB8AC3E}">
        <p14:creationId xmlns:p14="http://schemas.microsoft.com/office/powerpoint/2010/main" val="3536194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626" eaLnBrk="0" hangingPunct="0">
              <a:defRPr>
                <a:solidFill>
                  <a:schemeClr val="tx1"/>
                </a:solidFill>
                <a:latin typeface="Arial" charset="0"/>
                <a:ea typeface="ＭＳ Ｐゴシック" pitchFamily="1" charset="-128"/>
              </a:defRPr>
            </a:lvl1pPr>
            <a:lvl2pPr marL="741984" indent="-285379" defTabSz="911626" eaLnBrk="0" hangingPunct="0">
              <a:defRPr>
                <a:solidFill>
                  <a:schemeClr val="tx1"/>
                </a:solidFill>
                <a:latin typeface="Arial" charset="0"/>
                <a:ea typeface="ＭＳ Ｐゴシック" pitchFamily="1" charset="-128"/>
              </a:defRPr>
            </a:lvl2pPr>
            <a:lvl3pPr marL="1141514" indent="-228303" defTabSz="911626" eaLnBrk="0" hangingPunct="0">
              <a:defRPr>
                <a:solidFill>
                  <a:schemeClr val="tx1"/>
                </a:solidFill>
                <a:latin typeface="Arial" charset="0"/>
                <a:ea typeface="ＭＳ Ｐゴシック" pitchFamily="1" charset="-128"/>
              </a:defRPr>
            </a:lvl3pPr>
            <a:lvl4pPr marL="1598120" indent="-228303" defTabSz="911626" eaLnBrk="0" hangingPunct="0">
              <a:defRPr>
                <a:solidFill>
                  <a:schemeClr val="tx1"/>
                </a:solidFill>
                <a:latin typeface="Arial" charset="0"/>
                <a:ea typeface="ＭＳ Ｐゴシック" pitchFamily="1" charset="-128"/>
              </a:defRPr>
            </a:lvl4pPr>
            <a:lvl5pPr marL="2054725" indent="-228303" defTabSz="911626" eaLnBrk="0" hangingPunct="0">
              <a:defRPr>
                <a:solidFill>
                  <a:schemeClr val="tx1"/>
                </a:solidFill>
                <a:latin typeface="Arial" charset="0"/>
                <a:ea typeface="ＭＳ Ｐゴシック" pitchFamily="1" charset="-128"/>
              </a:defRPr>
            </a:lvl5pPr>
            <a:lvl6pPr marL="2511331" indent="-228303" defTabSz="911626" eaLnBrk="0" fontAlgn="base" hangingPunct="0">
              <a:spcBef>
                <a:spcPct val="0"/>
              </a:spcBef>
              <a:spcAft>
                <a:spcPct val="0"/>
              </a:spcAft>
              <a:defRPr>
                <a:solidFill>
                  <a:schemeClr val="tx1"/>
                </a:solidFill>
                <a:latin typeface="Arial" charset="0"/>
                <a:ea typeface="ＭＳ Ｐゴシック" pitchFamily="1" charset="-128"/>
              </a:defRPr>
            </a:lvl6pPr>
            <a:lvl7pPr marL="2967937" indent="-228303" defTabSz="911626" eaLnBrk="0" fontAlgn="base" hangingPunct="0">
              <a:spcBef>
                <a:spcPct val="0"/>
              </a:spcBef>
              <a:spcAft>
                <a:spcPct val="0"/>
              </a:spcAft>
              <a:defRPr>
                <a:solidFill>
                  <a:schemeClr val="tx1"/>
                </a:solidFill>
                <a:latin typeface="Arial" charset="0"/>
                <a:ea typeface="ＭＳ Ｐゴシック" pitchFamily="1" charset="-128"/>
              </a:defRPr>
            </a:lvl7pPr>
            <a:lvl8pPr marL="3424542" indent="-228303" defTabSz="911626" eaLnBrk="0" fontAlgn="base" hangingPunct="0">
              <a:spcBef>
                <a:spcPct val="0"/>
              </a:spcBef>
              <a:spcAft>
                <a:spcPct val="0"/>
              </a:spcAft>
              <a:defRPr>
                <a:solidFill>
                  <a:schemeClr val="tx1"/>
                </a:solidFill>
                <a:latin typeface="Arial" charset="0"/>
                <a:ea typeface="ＭＳ Ｐゴシック" pitchFamily="1" charset="-128"/>
              </a:defRPr>
            </a:lvl8pPr>
            <a:lvl9pPr marL="3881148" indent="-228303" defTabSz="911626"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defRPr/>
            </a:pPr>
            <a:fld id="{425F5E39-0E36-41D6-9313-03B03C2AC2A1}" type="slidenum">
              <a:rPr lang="de-DE">
                <a:solidFill>
                  <a:srgbClr val="000000"/>
                </a:solidFill>
              </a:rPr>
              <a:pPr eaLnBrk="1" hangingPunct="1">
                <a:defRPr/>
              </a:pPr>
              <a:t>4</a:t>
            </a:fld>
            <a:endParaRPr lang="de-DE">
              <a:solidFill>
                <a:srgbClr val="000000"/>
              </a:solidFill>
            </a:endParaRPr>
          </a:p>
        </p:txBody>
      </p:sp>
      <p:sp>
        <p:nvSpPr>
          <p:cNvPr id="181251" name="Rectangle 7"/>
          <p:cNvSpPr txBox="1">
            <a:spLocks noGrp="1" noChangeArrowheads="1"/>
          </p:cNvSpPr>
          <p:nvPr/>
        </p:nvSpPr>
        <p:spPr bwMode="auto">
          <a:xfrm>
            <a:off x="3817662" y="10237536"/>
            <a:ext cx="2920220" cy="538727"/>
          </a:xfrm>
          <a:prstGeom prst="rect">
            <a:avLst/>
          </a:prstGeom>
          <a:noFill/>
          <a:ln w="9525">
            <a:noFill/>
            <a:miter lim="800000"/>
            <a:headEnd/>
            <a:tailEnd/>
          </a:ln>
        </p:spPr>
        <p:txBody>
          <a:bodyPr lIns="91418" tIns="45709" rIns="91418" bIns="45709" anchor="b"/>
          <a:lstStyle/>
          <a:p>
            <a:pPr algn="r" fontAlgn="base">
              <a:spcBef>
                <a:spcPct val="0"/>
              </a:spcBef>
              <a:spcAft>
                <a:spcPct val="0"/>
              </a:spcAft>
            </a:pPr>
            <a:fld id="{D45FAAF2-F017-4F9C-B7CD-AD845D55D6E6}" type="slidenum">
              <a:rPr lang="de-DE" sz="1000">
                <a:solidFill>
                  <a:srgbClr val="004D95"/>
                </a:solidFill>
                <a:latin typeface="Verdana" pitchFamily="34" charset="0"/>
                <a:ea typeface="ＭＳ Ｐゴシック" pitchFamily="34" charset="-128"/>
                <a:cs typeface="Arial" pitchFamily="34" charset="0"/>
              </a:rPr>
              <a:pPr algn="r" fontAlgn="base">
                <a:spcBef>
                  <a:spcPct val="0"/>
                </a:spcBef>
                <a:spcAft>
                  <a:spcPct val="0"/>
                </a:spcAft>
              </a:pPr>
              <a:t>4</a:t>
            </a:fld>
            <a:endParaRPr lang="de-DE" sz="1000">
              <a:solidFill>
                <a:srgbClr val="004D95"/>
              </a:solidFill>
              <a:latin typeface="Verdana" pitchFamily="34" charset="0"/>
              <a:ea typeface="ＭＳ Ｐゴシック" pitchFamily="34" charset="-128"/>
              <a:cs typeface="Arial" pitchFamily="34" charset="0"/>
            </a:endParaRPr>
          </a:p>
        </p:txBody>
      </p:sp>
      <p:sp>
        <p:nvSpPr>
          <p:cNvPr id="181252" name="Rectangle 2"/>
          <p:cNvSpPr>
            <a:spLocks noGrp="1" noRot="1" noChangeAspect="1" noChangeArrowheads="1" noTextEdit="1"/>
          </p:cNvSpPr>
          <p:nvPr>
            <p:ph type="sldImg"/>
          </p:nvPr>
        </p:nvSpPr>
        <p:spPr>
          <a:xfrm>
            <a:off x="-219075" y="806450"/>
            <a:ext cx="7180263" cy="4040188"/>
          </a:xfrm>
          <a:ln/>
        </p:spPr>
      </p:sp>
      <p:sp>
        <p:nvSpPr>
          <p:cNvPr id="181253" name="Rectangle 3"/>
          <p:cNvSpPr>
            <a:spLocks noGrp="1" noChangeArrowheads="1"/>
          </p:cNvSpPr>
          <p:nvPr>
            <p:ph type="body" idx="1"/>
          </p:nvPr>
        </p:nvSpPr>
        <p:spPr>
          <a:noFill/>
        </p:spPr>
        <p:txBody>
          <a:bodyPr lIns="91418" tIns="45709" rIns="91418" bIns="45709"/>
          <a:lstStyle/>
          <a:p>
            <a:pPr eaLnBrk="1" hangingPunct="1"/>
            <a:endParaRPr lang="de-DE"/>
          </a:p>
        </p:txBody>
      </p:sp>
    </p:spTree>
    <p:extLst>
      <p:ext uri="{BB962C8B-B14F-4D97-AF65-F5344CB8AC3E}">
        <p14:creationId xmlns:p14="http://schemas.microsoft.com/office/powerpoint/2010/main" val="219899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ln>
            <a:miter lim="800000"/>
            <a:headEnd/>
            <a:tailEnd/>
          </a:ln>
        </p:spPr>
        <p:txBody>
          <a:bodyPr/>
          <a:lstStyle/>
          <a:p>
            <a:pPr>
              <a:defRPr/>
            </a:pPr>
            <a:fld id="{569CD5DB-1367-4C25-9921-FB4DA0761B63}" type="slidenum">
              <a:rPr lang="de-DE" smtClean="0">
                <a:solidFill>
                  <a:prstClr val="black"/>
                </a:solidFill>
              </a:rPr>
              <a:pPr>
                <a:defRPr/>
              </a:pPr>
              <a:t>5</a:t>
            </a:fld>
            <a:endParaRPr lang="de-DE">
              <a:solidFill>
                <a:prstClr val="black"/>
              </a:solidFill>
            </a:endParaRPr>
          </a:p>
        </p:txBody>
      </p:sp>
      <p:sp>
        <p:nvSpPr>
          <p:cNvPr id="240643" name="Rectangle 2"/>
          <p:cNvSpPr>
            <a:spLocks noGrp="1" noRot="1" noChangeAspect="1" noChangeArrowheads="1" noTextEdit="1"/>
          </p:cNvSpPr>
          <p:nvPr>
            <p:ph type="sldImg"/>
          </p:nvPr>
        </p:nvSpPr>
        <p:spPr>
          <a:xfrm>
            <a:off x="-219075" y="806450"/>
            <a:ext cx="7180263" cy="4040188"/>
          </a:xfrm>
          <a:ln/>
        </p:spPr>
      </p:sp>
      <p:sp>
        <p:nvSpPr>
          <p:cNvPr id="240644" name="Rectangle 3"/>
          <p:cNvSpPr>
            <a:spLocks noGrp="1" noChangeArrowheads="1"/>
          </p:cNvSpPr>
          <p:nvPr>
            <p:ph type="body" idx="1"/>
          </p:nvPr>
        </p:nvSpPr>
        <p:spPr>
          <a:xfrm>
            <a:off x="900586" y="5118767"/>
            <a:ext cx="4936711" cy="4848544"/>
          </a:xfrm>
          <a:noFill/>
        </p:spPr>
        <p:txBody>
          <a:bodyPr lIns="91409" tIns="45705" rIns="91409" bIns="45705"/>
          <a:lstStyle/>
          <a:p>
            <a:pPr eaLnBrk="1" hangingPunct="1"/>
            <a:r>
              <a:rPr lang="de-DE"/>
              <a:t>Beginn der wiss. Geodäsie des 20 Jh.ist  Helmerts Verdienst: Zusammenbringen von Erdschwere und Figur der Erde</a:t>
            </a:r>
          </a:p>
          <a:p>
            <a:pPr eaLnBrk="1" hangingPunct="1"/>
            <a:r>
              <a:rPr lang="de-DE"/>
              <a:t>Das machen wir heute mit Satelliten</a:t>
            </a:r>
          </a:p>
          <a:p>
            <a:pPr eaLnBrk="1" hangingPunct="1"/>
            <a:endParaRPr lang="de-DE"/>
          </a:p>
          <a:p>
            <a:pPr eaLnBrk="1" hangingPunct="1"/>
            <a:r>
              <a:rPr lang="de-DE"/>
              <a:t>Potsdamer Schwerewert: Internationaler Referenzwert für die Erdanziehung 1909 – 1971</a:t>
            </a:r>
          </a:p>
          <a:p>
            <a:pPr eaLnBrk="1" hangingPunct="1"/>
            <a:endParaRPr lang="de-DE"/>
          </a:p>
          <a:p>
            <a:pPr eaLnBrk="1" hangingPunct="1"/>
            <a:r>
              <a:rPr lang="de-DE"/>
              <a:t>rechts: Kühnen&amp;Furtwängler-Pendel zur Messung der Erdbeschleunigung</a:t>
            </a:r>
          </a:p>
          <a:p>
            <a:pPr eaLnBrk="1" hangingPunct="1"/>
            <a:endParaRPr lang="de-DE"/>
          </a:p>
        </p:txBody>
      </p:sp>
    </p:spTree>
    <p:extLst>
      <p:ext uri="{BB962C8B-B14F-4D97-AF65-F5344CB8AC3E}">
        <p14:creationId xmlns:p14="http://schemas.microsoft.com/office/powerpoint/2010/main" val="3100406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3815826" y="10236847"/>
            <a:ext cx="2922055" cy="539416"/>
          </a:xfrm>
          <a:prstGeom prst="rect">
            <a:avLst/>
          </a:prstGeom>
          <a:noFill/>
          <a:ln w="9525">
            <a:noFill/>
            <a:miter lim="800000"/>
            <a:headEnd/>
            <a:tailEnd/>
          </a:ln>
        </p:spPr>
        <p:txBody>
          <a:bodyPr lIns="91281" tIns="45643" rIns="91281" bIns="45643" anchor="b"/>
          <a:lstStyle/>
          <a:p>
            <a:pPr algn="r" fontAlgn="base">
              <a:spcBef>
                <a:spcPct val="0"/>
              </a:spcBef>
              <a:spcAft>
                <a:spcPct val="0"/>
              </a:spcAft>
            </a:pPr>
            <a:fld id="{1D3F552E-A3FF-47F3-AD02-A8A32215EC9C}" type="slidenum">
              <a:rPr lang="de-DE" sz="1000">
                <a:solidFill>
                  <a:srgbClr val="004D95"/>
                </a:solidFill>
                <a:latin typeface="Verdana" pitchFamily="34" charset="0"/>
                <a:ea typeface="ＭＳ Ｐゴシック"/>
                <a:cs typeface="ＭＳ Ｐゴシック"/>
              </a:rPr>
              <a:pPr algn="r" fontAlgn="base">
                <a:spcBef>
                  <a:spcPct val="0"/>
                </a:spcBef>
                <a:spcAft>
                  <a:spcPct val="0"/>
                </a:spcAft>
              </a:pPr>
              <a:t>6</a:t>
            </a:fld>
            <a:endParaRPr lang="de-DE" sz="1000">
              <a:solidFill>
                <a:srgbClr val="004D95"/>
              </a:solidFill>
              <a:latin typeface="Verdana" pitchFamily="34" charset="0"/>
              <a:ea typeface="ＭＳ Ｐゴシック"/>
              <a:cs typeface="ＭＳ Ｐゴシック"/>
            </a:endParaRPr>
          </a:p>
        </p:txBody>
      </p:sp>
      <p:sp>
        <p:nvSpPr>
          <p:cNvPr id="60418" name="Folienbildplatzhalter 1"/>
          <p:cNvSpPr>
            <a:spLocks noGrp="1" noRot="1" noChangeAspect="1" noTextEdit="1"/>
          </p:cNvSpPr>
          <p:nvPr>
            <p:ph type="sldImg"/>
          </p:nvPr>
        </p:nvSpPr>
        <p:spPr bwMode="auto">
          <a:xfrm>
            <a:off x="-219075" y="809625"/>
            <a:ext cx="7173913" cy="4035425"/>
          </a:xfrm>
          <a:noFill/>
          <a:ln>
            <a:solidFill>
              <a:srgbClr val="000000"/>
            </a:solidFill>
            <a:miter lim="800000"/>
            <a:headEnd/>
            <a:tailEnd/>
          </a:ln>
        </p:spPr>
      </p:sp>
      <p:sp>
        <p:nvSpPr>
          <p:cNvPr id="60419" name="Notizenplatzhalter 2"/>
          <p:cNvSpPr>
            <a:spLocks noGrp="1"/>
          </p:cNvSpPr>
          <p:nvPr>
            <p:ph type="body" idx="1"/>
          </p:nvPr>
        </p:nvSpPr>
        <p:spPr bwMode="auto">
          <a:xfrm>
            <a:off x="900065" y="5118423"/>
            <a:ext cx="5392508" cy="5268357"/>
          </a:xfrm>
          <a:noFill/>
        </p:spPr>
        <p:txBody>
          <a:bodyPr wrap="square" lIns="95494" tIns="47747" rIns="95494" bIns="47747" numCol="1" anchor="t" anchorCtr="0" compatLnSpc="1">
            <a:prstTxWarp prst="textNoShape">
              <a:avLst/>
            </a:prstTxWarp>
          </a:bodyPr>
          <a:lstStyle/>
          <a:p>
            <a:pPr eaLnBrk="1" hangingPunct="1">
              <a:spcBef>
                <a:spcPct val="0"/>
              </a:spcBef>
            </a:pPr>
            <a:r>
              <a:rPr lang="de-DE" sz="1600"/>
              <a:t>GFZ nutzt die ganze Vielfalt an Werkzeugen der Geowissenschaften, fliegt auch eigene Satelliten und ist an vielen Missionen beteiligt:</a:t>
            </a:r>
          </a:p>
          <a:p>
            <a:pPr eaLnBrk="1" hangingPunct="1">
              <a:spcBef>
                <a:spcPct val="0"/>
              </a:spcBef>
            </a:pPr>
            <a:r>
              <a:rPr lang="de-DE" sz="1600"/>
              <a:t>Vom Minisatelliten bis zur Mondmission </a:t>
            </a:r>
          </a:p>
          <a:p>
            <a:pPr eaLnBrk="1" hangingPunct="1">
              <a:spcBef>
                <a:spcPct val="0"/>
              </a:spcBef>
            </a:pPr>
            <a:endParaRPr lang="de-DE" sz="1600"/>
          </a:p>
          <a:p>
            <a:pPr eaLnBrk="1" hangingPunct="1">
              <a:spcBef>
                <a:spcPct val="0"/>
              </a:spcBef>
            </a:pPr>
            <a:r>
              <a:rPr lang="de-DE" sz="1600"/>
              <a:t>Enge Zusammenarbeit mit dem Deutschen Zentrum für Luft- und Raumfahrt</a:t>
            </a:r>
          </a:p>
          <a:p>
            <a:pPr eaLnBrk="1" hangingPunct="1">
              <a:spcBef>
                <a:spcPct val="0"/>
              </a:spcBef>
            </a:pPr>
            <a:endParaRPr lang="de-DE" sz="1600"/>
          </a:p>
          <a:p>
            <a:pPr eaLnBrk="1" hangingPunct="1">
              <a:spcBef>
                <a:spcPct val="0"/>
              </a:spcBef>
            </a:pPr>
            <a:r>
              <a:rPr lang="de-DE" sz="1600"/>
              <a:t>Doktoranden des EOS-Programms können maßgeblich von diesen Daten profitieren !!</a:t>
            </a:r>
          </a:p>
        </p:txBody>
      </p:sp>
    </p:spTree>
    <p:extLst>
      <p:ext uri="{BB962C8B-B14F-4D97-AF65-F5344CB8AC3E}">
        <p14:creationId xmlns:p14="http://schemas.microsoft.com/office/powerpoint/2010/main" val="143290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14918" y="10236364"/>
            <a:ext cx="2922963" cy="53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13" tIns="45708" rIns="91413" bIns="45708" anchor="b"/>
          <a:lstStyle>
            <a:lvl1pPr eaLnBrk="0" hangingPunct="0">
              <a:defRPr sz="2400">
                <a:solidFill>
                  <a:srgbClr val="515151"/>
                </a:solidFill>
                <a:latin typeface="Arial" charset="0"/>
                <a:ea typeface="ＭＳ Ｐゴシック" pitchFamily="34" charset="-128"/>
              </a:defRPr>
            </a:lvl1pPr>
            <a:lvl2pPr marL="742950" indent="-285750" eaLnBrk="0" hangingPunct="0">
              <a:defRPr sz="2400">
                <a:solidFill>
                  <a:srgbClr val="515151"/>
                </a:solidFill>
                <a:latin typeface="Arial" charset="0"/>
                <a:ea typeface="ＭＳ Ｐゴシック" pitchFamily="34" charset="-128"/>
              </a:defRPr>
            </a:lvl2pPr>
            <a:lvl3pPr marL="1143000" indent="-228600" eaLnBrk="0" hangingPunct="0">
              <a:defRPr sz="2400">
                <a:solidFill>
                  <a:srgbClr val="515151"/>
                </a:solidFill>
                <a:latin typeface="Arial" charset="0"/>
                <a:ea typeface="ＭＳ Ｐゴシック" pitchFamily="34" charset="-128"/>
              </a:defRPr>
            </a:lvl3pPr>
            <a:lvl4pPr marL="1600200" indent="-228600" eaLnBrk="0" hangingPunct="0">
              <a:defRPr sz="2400">
                <a:solidFill>
                  <a:srgbClr val="515151"/>
                </a:solidFill>
                <a:latin typeface="Arial" charset="0"/>
                <a:ea typeface="ＭＳ Ｐゴシック" pitchFamily="34" charset="-128"/>
              </a:defRPr>
            </a:lvl4pPr>
            <a:lvl5pPr marL="2057400" indent="-228600" eaLnBrk="0" hangingPunct="0">
              <a:defRPr sz="2400">
                <a:solidFill>
                  <a:srgbClr val="515151"/>
                </a:solidFill>
                <a:latin typeface="Arial" charset="0"/>
                <a:ea typeface="ＭＳ Ｐゴシック" pitchFamily="34" charset="-128"/>
              </a:defRPr>
            </a:lvl5pPr>
            <a:lvl6pPr marL="2514600" indent="-228600" eaLnBrk="0" fontAlgn="base" hangingPunct="0">
              <a:spcBef>
                <a:spcPct val="0"/>
              </a:spcBef>
              <a:spcAft>
                <a:spcPct val="0"/>
              </a:spcAft>
              <a:defRPr sz="2400">
                <a:solidFill>
                  <a:srgbClr val="515151"/>
                </a:solidFill>
                <a:latin typeface="Arial" charset="0"/>
                <a:ea typeface="ＭＳ Ｐゴシック" pitchFamily="34" charset="-128"/>
              </a:defRPr>
            </a:lvl6pPr>
            <a:lvl7pPr marL="2971800" indent="-228600" eaLnBrk="0" fontAlgn="base" hangingPunct="0">
              <a:spcBef>
                <a:spcPct val="0"/>
              </a:spcBef>
              <a:spcAft>
                <a:spcPct val="0"/>
              </a:spcAft>
              <a:defRPr sz="2400">
                <a:solidFill>
                  <a:srgbClr val="515151"/>
                </a:solidFill>
                <a:latin typeface="Arial" charset="0"/>
                <a:ea typeface="ＭＳ Ｐゴシック" pitchFamily="34" charset="-128"/>
              </a:defRPr>
            </a:lvl7pPr>
            <a:lvl8pPr marL="3429000" indent="-228600" eaLnBrk="0" fontAlgn="base" hangingPunct="0">
              <a:spcBef>
                <a:spcPct val="0"/>
              </a:spcBef>
              <a:spcAft>
                <a:spcPct val="0"/>
              </a:spcAft>
              <a:defRPr sz="2400">
                <a:solidFill>
                  <a:srgbClr val="515151"/>
                </a:solidFill>
                <a:latin typeface="Arial" charset="0"/>
                <a:ea typeface="ＭＳ Ｐゴシック" pitchFamily="34" charset="-128"/>
              </a:defRPr>
            </a:lvl8pPr>
            <a:lvl9pPr marL="3886200" indent="-228600" eaLnBrk="0" fontAlgn="base" hangingPunct="0">
              <a:spcBef>
                <a:spcPct val="0"/>
              </a:spcBef>
              <a:spcAft>
                <a:spcPct val="0"/>
              </a:spcAft>
              <a:defRPr sz="2400">
                <a:solidFill>
                  <a:srgbClr val="515151"/>
                </a:solidFill>
                <a:latin typeface="Arial" charset="0"/>
                <a:ea typeface="ＭＳ Ｐゴシック" pitchFamily="34" charset="-128"/>
              </a:defRPr>
            </a:lvl9pPr>
          </a:lstStyle>
          <a:p>
            <a:pPr algn="r" fontAlgn="base">
              <a:spcBef>
                <a:spcPct val="0"/>
              </a:spcBef>
              <a:spcAft>
                <a:spcPct val="0"/>
              </a:spcAft>
            </a:pPr>
            <a:fld id="{3EDBC738-06E8-4F2B-B8B5-90C8BE938557}" type="slidenum">
              <a:rPr lang="de-DE" sz="1000">
                <a:solidFill>
                  <a:srgbClr val="004D95"/>
                </a:solidFill>
                <a:latin typeface="Verdana" pitchFamily="34" charset="0"/>
              </a:rPr>
              <a:pPr algn="r" fontAlgn="base">
                <a:spcBef>
                  <a:spcPct val="0"/>
                </a:spcBef>
                <a:spcAft>
                  <a:spcPct val="0"/>
                </a:spcAft>
              </a:pPr>
              <a:t>7</a:t>
            </a:fld>
            <a:endParaRPr lang="de-DE" sz="1000">
              <a:solidFill>
                <a:srgbClr val="004D95"/>
              </a:solidFill>
              <a:latin typeface="Verdana" pitchFamily="34" charset="0"/>
            </a:endParaRPr>
          </a:p>
        </p:txBody>
      </p:sp>
      <p:sp>
        <p:nvSpPr>
          <p:cNvPr id="93187" name="Rectangle 2"/>
          <p:cNvSpPr>
            <a:spLocks noGrp="1" noRot="1" noChangeAspect="1" noChangeArrowheads="1" noTextEdit="1"/>
          </p:cNvSpPr>
          <p:nvPr>
            <p:ph type="sldImg"/>
          </p:nvPr>
        </p:nvSpPr>
        <p:spPr>
          <a:xfrm>
            <a:off x="363538" y="808038"/>
            <a:ext cx="4046537" cy="2276475"/>
          </a:xfrm>
          <a:ln/>
        </p:spPr>
      </p:sp>
      <p:sp>
        <p:nvSpPr>
          <p:cNvPr id="93188" name="Rectangle 3"/>
          <p:cNvSpPr>
            <a:spLocks noGrp="1" noChangeArrowheads="1"/>
          </p:cNvSpPr>
          <p:nvPr>
            <p:ph type="body" idx="1"/>
          </p:nvPr>
        </p:nvSpPr>
        <p:spPr>
          <a:xfrm>
            <a:off x="671981" y="3351391"/>
            <a:ext cx="5393920" cy="48490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lstStyle/>
          <a:p>
            <a:pPr eaLnBrk="1" hangingPunct="1"/>
            <a:r>
              <a:rPr lang="de-DE" sz="1600">
                <a:latin typeface="Times New Roman" pitchFamily="18" charset="0"/>
                <a:ea typeface="ＭＳ Ｐゴシック" pitchFamily="34" charset="-128"/>
              </a:rPr>
              <a:t>Modelling </a:t>
            </a:r>
          </a:p>
          <a:p>
            <a:pPr eaLnBrk="1" hangingPunct="1"/>
            <a:endParaRPr lang="de-DE" sz="2000">
              <a:latin typeface="Times New Roman" pitchFamily="18" charset="0"/>
              <a:ea typeface="ＭＳ Ｐゴシック" pitchFamily="34" charset="-128"/>
            </a:endParaRPr>
          </a:p>
          <a:p>
            <a:pPr eaLnBrk="1" hangingPunct="1"/>
            <a:r>
              <a:rPr lang="en-GB" sz="1600">
                <a:latin typeface="Times New Roman" pitchFamily="18" charset="0"/>
                <a:ea typeface="ＭＳ Ｐゴシック" pitchFamily="34" charset="-128"/>
                <a:sym typeface="Symbol" pitchFamily="18" charset="2"/>
              </a:rPr>
              <a:t></a:t>
            </a:r>
            <a:r>
              <a:rPr lang="en-GB" sz="1600">
                <a:latin typeface="Times New Roman" pitchFamily="18" charset="0"/>
                <a:ea typeface="ＭＳ Ｐゴシック" pitchFamily="34" charset="-128"/>
              </a:rPr>
              <a:t> The geoid is the basic reference for all gravity measurements </a:t>
            </a:r>
            <a:r>
              <a:rPr lang="en-GB" sz="1600" u="sng">
                <a:latin typeface="Times New Roman" pitchFamily="18" charset="0"/>
                <a:ea typeface="ＭＳ Ｐゴシック" pitchFamily="34" charset="-128"/>
              </a:rPr>
              <a:t>and</a:t>
            </a:r>
            <a:r>
              <a:rPr lang="en-GB" sz="1600">
                <a:latin typeface="Times New Roman" pitchFamily="18" charset="0"/>
                <a:ea typeface="ＭＳ Ｐゴシック" pitchFamily="34" charset="-128"/>
              </a:rPr>
              <a:t> for all navigation and positioning on earth</a:t>
            </a:r>
            <a:br>
              <a:rPr lang="en-GB" sz="1600">
                <a:latin typeface="Times New Roman" pitchFamily="18" charset="0"/>
                <a:ea typeface="ＭＳ Ｐゴシック" pitchFamily="34" charset="-128"/>
              </a:rPr>
            </a:br>
            <a:endParaRPr lang="en-GB" sz="1600">
              <a:latin typeface="Times New Roman" pitchFamily="18" charset="0"/>
              <a:ea typeface="ＭＳ Ｐゴシック" pitchFamily="34" charset="-128"/>
              <a:sym typeface="Symbol" pitchFamily="18" charset="2"/>
            </a:endParaRPr>
          </a:p>
          <a:p>
            <a:pPr eaLnBrk="1" hangingPunct="1"/>
            <a:r>
              <a:rPr lang="en-GB" sz="1600">
                <a:latin typeface="Times New Roman" pitchFamily="18" charset="0"/>
                <a:ea typeface="ＭＳ Ｐゴシック" pitchFamily="34" charset="-128"/>
                <a:sym typeface="Symbol" pitchFamily="18" charset="2"/>
              </a:rPr>
              <a:t></a:t>
            </a:r>
            <a:r>
              <a:rPr lang="en-GB" sz="1600">
                <a:latin typeface="Times New Roman" pitchFamily="18" charset="0"/>
                <a:ea typeface="ＭＳ Ｐゴシック" pitchFamily="34" charset="-128"/>
              </a:rPr>
              <a:t> The geoid is a physical surface, namely the surface of </a:t>
            </a:r>
            <a:r>
              <a:rPr lang="en-GB" sz="1600" u="sng">
                <a:latin typeface="Times New Roman" pitchFamily="18" charset="0"/>
                <a:ea typeface="ＭＳ Ｐゴシック" pitchFamily="34" charset="-128"/>
              </a:rPr>
              <a:t>equal gravity potential </a:t>
            </a:r>
            <a:br>
              <a:rPr lang="en-GB" sz="1600" u="sng">
                <a:latin typeface="Times New Roman" pitchFamily="18" charset="0"/>
                <a:ea typeface="ＭＳ Ｐゴシック" pitchFamily="34" charset="-128"/>
              </a:rPr>
            </a:br>
            <a:endParaRPr lang="en-GB" sz="1600">
              <a:latin typeface="Times New Roman" pitchFamily="18" charset="0"/>
              <a:ea typeface="ＭＳ Ｐゴシック" pitchFamily="34" charset="-128"/>
              <a:sym typeface="Symbol" pitchFamily="18" charset="2"/>
            </a:endParaRPr>
          </a:p>
          <a:p>
            <a:pPr eaLnBrk="1" hangingPunct="1"/>
            <a:r>
              <a:rPr lang="en-GB" sz="1600">
                <a:latin typeface="Times New Roman" pitchFamily="18" charset="0"/>
                <a:ea typeface="ＭＳ Ｐゴシック" pitchFamily="34" charset="-128"/>
                <a:sym typeface="Symbol" pitchFamily="18" charset="2"/>
              </a:rPr>
              <a:t></a:t>
            </a:r>
            <a:r>
              <a:rPr lang="en-GB" sz="1600">
                <a:latin typeface="Times New Roman" pitchFamily="18" charset="0"/>
                <a:ea typeface="ＭＳ Ｐゴシック" pitchFamily="34" charset="-128"/>
              </a:rPr>
              <a:t> i.e. the force of gravity is equal on every point of this surface.</a:t>
            </a:r>
            <a:endParaRPr lang="en-GB" sz="1600">
              <a:latin typeface="Times New Roman" pitchFamily="18" charset="0"/>
              <a:ea typeface="ＭＳ Ｐゴシック" pitchFamily="34" charset="-128"/>
              <a:sym typeface="Symbol" pitchFamily="18" charset="2"/>
            </a:endParaRPr>
          </a:p>
          <a:p>
            <a:pPr eaLnBrk="1" hangingPunct="1"/>
            <a:r>
              <a:rPr lang="en-GB" sz="1600">
                <a:latin typeface="Times New Roman" pitchFamily="18" charset="0"/>
                <a:ea typeface="ＭＳ Ｐゴシック" pitchFamily="34" charset="-128"/>
                <a:sym typeface="Symbol" pitchFamily="18" charset="2"/>
              </a:rPr>
              <a:t></a:t>
            </a:r>
            <a:r>
              <a:rPr lang="en-GB" sz="1600">
                <a:latin typeface="Times New Roman" pitchFamily="18" charset="0"/>
                <a:ea typeface="ＭＳ Ｐゴシック" pitchFamily="34" charset="-128"/>
              </a:rPr>
              <a:t> In regions of the earth with light materials (or high temperature material) the distance of the geoid to the centre of mass of the earth is larger than in regions with dense (or cold) material</a:t>
            </a:r>
            <a:endParaRPr lang="en-GB" sz="1600">
              <a:latin typeface="Times New Roman" pitchFamily="18" charset="0"/>
              <a:ea typeface="ＭＳ Ｐゴシック" pitchFamily="34" charset="-128"/>
              <a:sym typeface="Symbol" pitchFamily="18" charset="2"/>
            </a:endParaRPr>
          </a:p>
          <a:p>
            <a:pPr eaLnBrk="1" hangingPunct="1"/>
            <a:r>
              <a:rPr lang="en-GB" sz="1600">
                <a:latin typeface="Times New Roman" pitchFamily="18" charset="0"/>
                <a:ea typeface="ＭＳ Ｐゴシック" pitchFamily="34" charset="-128"/>
                <a:sym typeface="Symbol" pitchFamily="18" charset="2"/>
              </a:rPr>
              <a:t></a:t>
            </a:r>
            <a:r>
              <a:rPr lang="en-GB" sz="1600">
                <a:latin typeface="Times New Roman" pitchFamily="18" charset="0"/>
                <a:ea typeface="ＭＳ Ｐゴシック" pitchFamily="34" charset="-128"/>
              </a:rPr>
              <a:t> The maximum difference is </a:t>
            </a:r>
            <a:r>
              <a:rPr lang="en-GB" sz="1600" u="sng">
                <a:latin typeface="Times New Roman" pitchFamily="18" charset="0"/>
                <a:ea typeface="ＭＳ Ｐゴシック" pitchFamily="34" charset="-128"/>
              </a:rPr>
              <a:t>200 m! </a:t>
            </a:r>
            <a:endParaRPr lang="en-GB" sz="1600">
              <a:latin typeface="Times New Roman" pitchFamily="18" charset="0"/>
              <a:ea typeface="ＭＳ Ｐゴシック" pitchFamily="34" charset="-128"/>
            </a:endParaRPr>
          </a:p>
          <a:p>
            <a:pPr eaLnBrk="1" hangingPunct="1"/>
            <a:r>
              <a:rPr lang="en-GB" sz="1600">
                <a:latin typeface="Times New Roman" pitchFamily="18" charset="0"/>
                <a:ea typeface="ＭＳ Ｐゴシック" pitchFamily="34" charset="-128"/>
              </a:rPr>
              <a:t>between southern Atlantic (pink colour) and Indian Ocean (blue colour)</a:t>
            </a:r>
            <a:endParaRPr lang="en-GB" sz="1600">
              <a:latin typeface="Times New Roman" pitchFamily="18" charset="0"/>
              <a:ea typeface="ＭＳ Ｐゴシック" pitchFamily="34" charset="-128"/>
              <a:sym typeface="Symbol" pitchFamily="18" charset="2"/>
            </a:endParaRPr>
          </a:p>
          <a:p>
            <a:pPr eaLnBrk="1" hangingPunct="1"/>
            <a:r>
              <a:rPr lang="en-GB" sz="1600">
                <a:latin typeface="Times New Roman" pitchFamily="18" charset="0"/>
                <a:ea typeface="ＭＳ Ｐゴシック" pitchFamily="34" charset="-128"/>
                <a:sym typeface="Symbol" pitchFamily="18" charset="2"/>
              </a:rPr>
              <a:t></a:t>
            </a:r>
            <a:r>
              <a:rPr lang="en-GB" sz="1600">
                <a:latin typeface="Times New Roman" pitchFamily="18" charset="0"/>
                <a:ea typeface="ＭＳ Ｐゴシック" pitchFamily="34" charset="-128"/>
              </a:rPr>
              <a:t> As the geoid is a equipotential surface, no mass transport takes place even along this high difference</a:t>
            </a:r>
          </a:p>
          <a:p>
            <a:pPr eaLnBrk="1" hangingPunct="1"/>
            <a:r>
              <a:rPr lang="en-GB" sz="1600">
                <a:latin typeface="Times New Roman" pitchFamily="18" charset="0"/>
                <a:ea typeface="ＭＳ Ｐゴシック" pitchFamily="34" charset="-128"/>
              </a:rPr>
              <a:t>Important basis for modelling of ocean currents.</a:t>
            </a:r>
            <a:endParaRPr lang="de-DE" sz="1600">
              <a:latin typeface="Times New Roman" pitchFamily="18" charset="0"/>
              <a:ea typeface="ＭＳ Ｐゴシック" pitchFamily="34" charset="-128"/>
            </a:endParaRPr>
          </a:p>
        </p:txBody>
      </p:sp>
    </p:spTree>
    <p:extLst>
      <p:ext uri="{BB962C8B-B14F-4D97-AF65-F5344CB8AC3E}">
        <p14:creationId xmlns:p14="http://schemas.microsoft.com/office/powerpoint/2010/main" val="194264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F9CD3CE-A891-4D1B-B9F1-7596ED69A414}" type="slidenum">
              <a:rPr lang="de-DE">
                <a:solidFill>
                  <a:srgbClr val="000000"/>
                </a:solidFill>
                <a:ea typeface="ＭＳ Ｐゴシック"/>
                <a:cs typeface="ＭＳ Ｐゴシック"/>
              </a:rPr>
              <a:pPr>
                <a:defRPr/>
              </a:pPr>
              <a:t>8</a:t>
            </a:fld>
            <a:endParaRPr lang="de-DE" dirty="0">
              <a:solidFill>
                <a:srgbClr val="000000"/>
              </a:solidFill>
              <a:ea typeface="ＭＳ Ｐゴシック"/>
              <a:cs typeface="ＭＳ Ｐゴシック"/>
            </a:endParaRPr>
          </a:p>
        </p:txBody>
      </p:sp>
      <p:sp>
        <p:nvSpPr>
          <p:cNvPr id="18434" name="Folienbildplatzhalter 1"/>
          <p:cNvSpPr>
            <a:spLocks noGrp="1" noRot="1" noChangeAspect="1" noTextEdit="1"/>
          </p:cNvSpPr>
          <p:nvPr>
            <p:ph type="sldImg"/>
          </p:nvPr>
        </p:nvSpPr>
        <p:spPr bwMode="auto">
          <a:xfrm>
            <a:off x="-1284288" y="384175"/>
            <a:ext cx="9301163" cy="5232400"/>
          </a:xfrm>
          <a:noFill/>
          <a:ln>
            <a:solidFill>
              <a:srgbClr val="000000"/>
            </a:solidFill>
            <a:miter lim="800000"/>
            <a:headEnd/>
            <a:tailEnd/>
          </a:ln>
        </p:spPr>
      </p:sp>
      <p:sp>
        <p:nvSpPr>
          <p:cNvPr id="18435" name="Notizenplatzhalter 2"/>
          <p:cNvSpPr>
            <a:spLocks noGrp="1"/>
          </p:cNvSpPr>
          <p:nvPr>
            <p:ph type="body" idx="1"/>
          </p:nvPr>
        </p:nvSpPr>
        <p:spPr bwMode="auto">
          <a:xfrm>
            <a:off x="673476" y="7282982"/>
            <a:ext cx="5390934" cy="2685018"/>
          </a:xfrm>
          <a:noFill/>
        </p:spPr>
        <p:txBody>
          <a:bodyPr wrap="square" numCol="1" anchor="t" anchorCtr="0" compatLnSpc="1">
            <a:prstTxWarp prst="textNoShape">
              <a:avLst/>
            </a:prstTxWarp>
          </a:bodyPr>
          <a:lstStyle/>
          <a:p>
            <a:pPr eaLnBrk="1" hangingPunct="1">
              <a:spcBef>
                <a:spcPct val="0"/>
              </a:spcBef>
            </a:pPr>
            <a:endParaRPr lang="de-DE" dirty="0"/>
          </a:p>
        </p:txBody>
      </p:sp>
    </p:spTree>
    <p:extLst>
      <p:ext uri="{BB962C8B-B14F-4D97-AF65-F5344CB8AC3E}">
        <p14:creationId xmlns:p14="http://schemas.microsoft.com/office/powerpoint/2010/main" val="3785513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75" indent="-285721" eaLnBrk="0" hangingPunct="0">
              <a:defRPr>
                <a:solidFill>
                  <a:schemeClr val="tx1"/>
                </a:solidFill>
                <a:latin typeface="Arial" pitchFamily="34" charset="0"/>
                <a:ea typeface="ＭＳ Ｐゴシック" pitchFamily="34" charset="-128"/>
              </a:defRPr>
            </a:lvl2pPr>
            <a:lvl3pPr marL="1142884" indent="-228576" eaLnBrk="0" hangingPunct="0">
              <a:defRPr>
                <a:solidFill>
                  <a:schemeClr val="tx1"/>
                </a:solidFill>
                <a:latin typeface="Arial" pitchFamily="34" charset="0"/>
                <a:ea typeface="ＭＳ Ｐゴシック" pitchFamily="34" charset="-128"/>
              </a:defRPr>
            </a:lvl3pPr>
            <a:lvl4pPr marL="1600037" indent="-228576" eaLnBrk="0" hangingPunct="0">
              <a:defRPr>
                <a:solidFill>
                  <a:schemeClr val="tx1"/>
                </a:solidFill>
                <a:latin typeface="Arial" pitchFamily="34" charset="0"/>
                <a:ea typeface="ＭＳ Ｐゴシック" pitchFamily="34" charset="-128"/>
              </a:defRPr>
            </a:lvl4pPr>
            <a:lvl5pPr marL="2057191" indent="-228576" eaLnBrk="0" hangingPunct="0">
              <a:defRPr>
                <a:solidFill>
                  <a:schemeClr val="tx1"/>
                </a:solidFill>
                <a:latin typeface="Arial" pitchFamily="34" charset="0"/>
                <a:ea typeface="ＭＳ Ｐゴシック" pitchFamily="34" charset="-128"/>
              </a:defRPr>
            </a:lvl5pPr>
            <a:lvl6pPr marL="2514345" indent="-228576"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498" indent="-228576"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652" indent="-228576"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805" indent="-22857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fld id="{4E3F2E54-CE89-44D8-A009-1602FB5D436B}" type="slidenum">
              <a:rPr lang="de-DE">
                <a:solidFill>
                  <a:srgbClr val="004D95"/>
                </a:solidFill>
                <a:latin typeface="Verdana" pitchFamily="34" charset="0"/>
              </a:rPr>
              <a:pPr>
                <a:defRPr/>
              </a:pPr>
              <a:t>9</a:t>
            </a:fld>
            <a:endParaRPr lang="de-DE">
              <a:solidFill>
                <a:srgbClr val="004D95"/>
              </a:solidFill>
              <a:latin typeface="Verdana" pitchFamily="34" charset="0"/>
            </a:endParaRPr>
          </a:p>
        </p:txBody>
      </p:sp>
      <p:sp>
        <p:nvSpPr>
          <p:cNvPr id="292867" name="Rectangle 2"/>
          <p:cNvSpPr txBox="1">
            <a:spLocks noGrp="1" noChangeArrowheads="1"/>
          </p:cNvSpPr>
          <p:nvPr/>
        </p:nvSpPr>
        <p:spPr bwMode="auto">
          <a:xfrm>
            <a:off x="5" y="4"/>
            <a:ext cx="2972280" cy="45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0" tIns="45808" rIns="91620" bIns="45808"/>
          <a:lstStyle>
            <a:lvl1pPr defTabSz="915988" eaLnBrk="0" hangingPunct="0">
              <a:defRPr>
                <a:solidFill>
                  <a:schemeClr val="tx1"/>
                </a:solidFill>
                <a:latin typeface="Arial" pitchFamily="34" charset="0"/>
                <a:ea typeface="ＭＳ Ｐゴシック" pitchFamily="34" charset="-128"/>
              </a:defRPr>
            </a:lvl1pPr>
            <a:lvl2pPr marL="742950" indent="-285750" defTabSz="915988" eaLnBrk="0" hangingPunct="0">
              <a:defRPr>
                <a:solidFill>
                  <a:schemeClr val="tx1"/>
                </a:solidFill>
                <a:latin typeface="Arial" pitchFamily="34" charset="0"/>
                <a:ea typeface="ＭＳ Ｐゴシック" pitchFamily="34" charset="-128"/>
              </a:defRPr>
            </a:lvl2pPr>
            <a:lvl3pPr marL="1143000" indent="-228600" defTabSz="915988" eaLnBrk="0" hangingPunct="0">
              <a:defRPr>
                <a:solidFill>
                  <a:schemeClr val="tx1"/>
                </a:solidFill>
                <a:latin typeface="Arial" pitchFamily="34" charset="0"/>
                <a:ea typeface="ＭＳ Ｐゴシック" pitchFamily="34" charset="-128"/>
              </a:defRPr>
            </a:lvl3pPr>
            <a:lvl4pPr marL="1600200" indent="-228600" defTabSz="915988" eaLnBrk="0" hangingPunct="0">
              <a:defRPr>
                <a:solidFill>
                  <a:schemeClr val="tx1"/>
                </a:solidFill>
                <a:latin typeface="Arial" pitchFamily="34" charset="0"/>
                <a:ea typeface="ＭＳ Ｐゴシック" pitchFamily="34" charset="-128"/>
              </a:defRPr>
            </a:lvl4pPr>
            <a:lvl5pPr marL="2057400" indent="-228600" defTabSz="915988" eaLnBrk="0" hangingPunct="0">
              <a:defRPr>
                <a:solidFill>
                  <a:schemeClr val="tx1"/>
                </a:solidFill>
                <a:latin typeface="Arial" pitchFamily="34" charset="0"/>
                <a:ea typeface="ＭＳ Ｐゴシック" pitchFamily="34" charset="-128"/>
              </a:defRPr>
            </a:lvl5pPr>
            <a:lvl6pPr marL="2514600" indent="-228600" defTabSz="915988"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5988"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5988"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5988"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1000">
                <a:solidFill>
                  <a:srgbClr val="004D95"/>
                </a:solidFill>
                <a:latin typeface="Verdana" pitchFamily="34" charset="0"/>
                <a:cs typeface="Arial" pitchFamily="34" charset="0"/>
              </a:rPr>
              <a:t>Dresdner Gesprächskreis 27.05.09</a:t>
            </a:r>
            <a:endParaRPr lang="de-DE" sz="1200">
              <a:solidFill>
                <a:srgbClr val="004D95"/>
              </a:solidFill>
              <a:latin typeface="Verdana" pitchFamily="34" charset="0"/>
              <a:cs typeface="Arial" pitchFamily="34" charset="0"/>
            </a:endParaRPr>
          </a:p>
        </p:txBody>
      </p:sp>
      <p:sp>
        <p:nvSpPr>
          <p:cNvPr id="292868" name="Rectangle 7"/>
          <p:cNvSpPr txBox="1">
            <a:spLocks noGrp="1" noChangeArrowheads="1"/>
          </p:cNvSpPr>
          <p:nvPr/>
        </p:nvSpPr>
        <p:spPr bwMode="auto">
          <a:xfrm>
            <a:off x="3885722" y="8686878"/>
            <a:ext cx="2972280" cy="45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0" tIns="45808" rIns="91620" bIns="45808" anchor="b"/>
          <a:lstStyle>
            <a:lvl1pPr defTabSz="915988" eaLnBrk="0" hangingPunct="0">
              <a:defRPr>
                <a:solidFill>
                  <a:schemeClr val="tx1"/>
                </a:solidFill>
                <a:latin typeface="Arial" pitchFamily="34" charset="0"/>
                <a:ea typeface="ＭＳ Ｐゴシック" pitchFamily="34" charset="-128"/>
              </a:defRPr>
            </a:lvl1pPr>
            <a:lvl2pPr marL="742950" indent="-285750" defTabSz="915988" eaLnBrk="0" hangingPunct="0">
              <a:defRPr>
                <a:solidFill>
                  <a:schemeClr val="tx1"/>
                </a:solidFill>
                <a:latin typeface="Arial" pitchFamily="34" charset="0"/>
                <a:ea typeface="ＭＳ Ｐゴシック" pitchFamily="34" charset="-128"/>
              </a:defRPr>
            </a:lvl2pPr>
            <a:lvl3pPr marL="1143000" indent="-228600" defTabSz="915988" eaLnBrk="0" hangingPunct="0">
              <a:defRPr>
                <a:solidFill>
                  <a:schemeClr val="tx1"/>
                </a:solidFill>
                <a:latin typeface="Arial" pitchFamily="34" charset="0"/>
                <a:ea typeface="ＭＳ Ｐゴシック" pitchFamily="34" charset="-128"/>
              </a:defRPr>
            </a:lvl3pPr>
            <a:lvl4pPr marL="1600200" indent="-228600" defTabSz="915988" eaLnBrk="0" hangingPunct="0">
              <a:defRPr>
                <a:solidFill>
                  <a:schemeClr val="tx1"/>
                </a:solidFill>
                <a:latin typeface="Arial" pitchFamily="34" charset="0"/>
                <a:ea typeface="ＭＳ Ｐゴシック" pitchFamily="34" charset="-128"/>
              </a:defRPr>
            </a:lvl4pPr>
            <a:lvl5pPr marL="2057400" indent="-228600" defTabSz="915988" eaLnBrk="0" hangingPunct="0">
              <a:defRPr>
                <a:solidFill>
                  <a:schemeClr val="tx1"/>
                </a:solidFill>
                <a:latin typeface="Arial" pitchFamily="34" charset="0"/>
                <a:ea typeface="ＭＳ Ｐゴシック" pitchFamily="34" charset="-128"/>
              </a:defRPr>
            </a:lvl5pPr>
            <a:lvl6pPr marL="2514600" indent="-228600" defTabSz="915988"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5988"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5988"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5988"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fontAlgn="base">
              <a:spcBef>
                <a:spcPct val="0"/>
              </a:spcBef>
              <a:spcAft>
                <a:spcPct val="0"/>
              </a:spcAft>
              <a:defRPr/>
            </a:pPr>
            <a:fld id="{AC95A298-49EF-4447-BD3A-3D058E7A29BC}" type="slidenum">
              <a:rPr lang="de-DE" sz="1000">
                <a:solidFill>
                  <a:srgbClr val="004D95"/>
                </a:solidFill>
                <a:latin typeface="Verdana" pitchFamily="34" charset="0"/>
                <a:cs typeface="Arial" pitchFamily="34" charset="0"/>
              </a:rPr>
              <a:pPr algn="r" fontAlgn="base">
                <a:spcBef>
                  <a:spcPct val="0"/>
                </a:spcBef>
                <a:spcAft>
                  <a:spcPct val="0"/>
                </a:spcAft>
                <a:defRPr/>
              </a:pPr>
              <a:t>9</a:t>
            </a:fld>
            <a:endParaRPr lang="de-DE" sz="1000">
              <a:solidFill>
                <a:srgbClr val="004D95"/>
              </a:solidFill>
              <a:latin typeface="Verdana" pitchFamily="34" charset="0"/>
              <a:cs typeface="Arial" pitchFamily="34" charset="0"/>
            </a:endParaRPr>
          </a:p>
        </p:txBody>
      </p:sp>
      <p:sp>
        <p:nvSpPr>
          <p:cNvPr id="118789" name="Folienbildplatzhalter 1"/>
          <p:cNvSpPr>
            <a:spLocks noGrp="1" noRot="1" noChangeAspect="1" noTextEdit="1"/>
          </p:cNvSpPr>
          <p:nvPr>
            <p:ph type="sldImg"/>
          </p:nvPr>
        </p:nvSpPr>
        <p:spPr>
          <a:xfrm>
            <a:off x="385763" y="684213"/>
            <a:ext cx="6092825" cy="3427412"/>
          </a:xfrm>
          <a:ln/>
        </p:spPr>
      </p:sp>
      <p:sp>
        <p:nvSpPr>
          <p:cNvPr id="118790" name="Notizenplatzhalter 2"/>
          <p:cNvSpPr>
            <a:spLocks noGrp="1"/>
          </p:cNvSpPr>
          <p:nvPr>
            <p:ph type="body" idx="1"/>
          </p:nvPr>
        </p:nvSpPr>
        <p:spPr>
          <a:xfrm>
            <a:off x="916646" y="4341976"/>
            <a:ext cx="5024720" cy="41185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15" tIns="47861" rIns="95715" bIns="47861"/>
          <a:lstStyle/>
          <a:p>
            <a:r>
              <a:rPr lang="de-DE" sz="1400">
                <a:latin typeface="Verdana" pitchFamily="34" charset="0"/>
              </a:rPr>
              <a:t>Selbstverständnis als „National Lab“</a:t>
            </a:r>
          </a:p>
          <a:p>
            <a:endParaRPr lang="de-DE" sz="1400">
              <a:latin typeface="Verdana" pitchFamily="34" charset="0"/>
            </a:endParaRPr>
          </a:p>
          <a:p>
            <a:r>
              <a:rPr lang="de-DE" sz="1400">
                <a:latin typeface="Verdana" pitchFamily="34" charset="0"/>
              </a:rPr>
              <a:t>„Member of Helmholtz“</a:t>
            </a:r>
          </a:p>
          <a:p>
            <a:endParaRPr lang="de-DE" sz="1400">
              <a:latin typeface="Verdana" pitchFamily="34" charset="0"/>
            </a:endParaRPr>
          </a:p>
          <a:p>
            <a:r>
              <a:rPr lang="de-DE" sz="1400" b="1">
                <a:latin typeface="Verdana" pitchFamily="34" charset="0"/>
              </a:rPr>
              <a:t>Die Mission der Helmholtz-Gemeinschaft</a:t>
            </a:r>
            <a:br>
              <a:rPr lang="de-DE" sz="1400">
                <a:latin typeface="Verdana" pitchFamily="34" charset="0"/>
              </a:rPr>
            </a:br>
            <a:br>
              <a:rPr lang="de-DE" sz="1400">
                <a:latin typeface="Verdana" pitchFamily="34" charset="0"/>
              </a:rPr>
            </a:br>
            <a:r>
              <a:rPr lang="de-DE" sz="1400">
                <a:latin typeface="Verdana" pitchFamily="34" charset="0"/>
              </a:rPr>
              <a:t>Wir leisten Beiträge zur Lösung großer und drängender Fragen von Gesellschaft, Wissenschaft und Wirtschaft durch strategisch-programmatisch ausgerichtete Spitzenforschung in den Bereichen Energie, Erde und Umwelt, Gesundheit, Schlüsseltechnologien, Struktur der Materie, Verkehr und Weltraum.</a:t>
            </a:r>
          </a:p>
          <a:p>
            <a:endParaRPr lang="de-DE" sz="1400">
              <a:latin typeface="Verdana" pitchFamily="34" charset="0"/>
            </a:endParaRPr>
          </a:p>
          <a:p>
            <a:r>
              <a:rPr lang="de-DE" sz="1400">
                <a:latin typeface="Verdana" pitchFamily="34" charset="0"/>
              </a:rPr>
              <a:t>Wir erforschen Systeme hoher Komplexität unter Einsatz von Großgeräten und wissenschaftlichen Infrastrukturen gemeinsam mit nationalen und internationalen Partnern.</a:t>
            </a:r>
            <a:br>
              <a:rPr lang="de-DE" sz="1400">
                <a:latin typeface="Verdana" pitchFamily="34" charset="0"/>
              </a:rPr>
            </a:br>
            <a:endParaRPr lang="de-DE" sz="1400">
              <a:latin typeface="Verdana" pitchFamily="34" charset="0"/>
            </a:endParaRPr>
          </a:p>
          <a:p>
            <a:r>
              <a:rPr lang="de-DE" sz="1400">
                <a:latin typeface="Verdana" pitchFamily="34" charset="0"/>
              </a:rPr>
              <a:t>Wir tragen bei zur Gestaltung unserer Zukunft durch Verbindung von Forschung und Technologieentwicklung mit innovativen Anwendungs- und Vorsorgeperspektiven.</a:t>
            </a:r>
          </a:p>
        </p:txBody>
      </p:sp>
    </p:spTree>
    <p:extLst>
      <p:ext uri="{BB962C8B-B14F-4D97-AF65-F5344CB8AC3E}">
        <p14:creationId xmlns:p14="http://schemas.microsoft.com/office/powerpoint/2010/main" val="1917941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p:nvSpPr>
        <p:spPr bwMode="auto">
          <a:xfrm>
            <a:off x="0" y="-74544"/>
            <a:ext cx="9252520" cy="5220426"/>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nchor="ctr"/>
          <a:lstStyle/>
          <a:p>
            <a:pPr eaLnBrk="0" fontAlgn="base" hangingPunct="0">
              <a:spcBef>
                <a:spcPct val="0"/>
              </a:spcBef>
              <a:spcAft>
                <a:spcPct val="0"/>
              </a:spcAft>
            </a:pPr>
            <a:endParaRPr lang="de-DE" sz="1800">
              <a:solidFill>
                <a:srgbClr val="000000"/>
              </a:solidFill>
              <a:latin typeface="Arial" charset="0"/>
              <a:ea typeface="ＭＳ Ｐゴシック" pitchFamily="34" charset="-128"/>
              <a:cs typeface="Arial" charset="0"/>
            </a:endParaRPr>
          </a:p>
        </p:txBody>
      </p:sp>
      <p:sp>
        <p:nvSpPr>
          <p:cNvPr id="8195" name="Rectangle 3"/>
          <p:cNvSpPr>
            <a:spLocks noGrp="1" noChangeArrowheads="1"/>
          </p:cNvSpPr>
          <p:nvPr>
            <p:ph type="ctrTitle"/>
          </p:nvPr>
        </p:nvSpPr>
        <p:spPr>
          <a:xfrm>
            <a:off x="152400" y="228600"/>
            <a:ext cx="8839200" cy="1543050"/>
          </a:xfrm>
        </p:spPr>
        <p:txBody>
          <a:bodyPr/>
          <a:lstStyle>
            <a:lvl1pPr>
              <a:defRPr>
                <a:solidFill>
                  <a:schemeClr val="bg1"/>
                </a:solidFill>
              </a:defRPr>
            </a:lvl1pPr>
          </a:lstStyle>
          <a:p>
            <a:pPr lvl="0"/>
            <a:r>
              <a:rPr lang="de-DE" noProof="0"/>
              <a:t>Titelmasterformat durch Klicken bearbeiten</a:t>
            </a:r>
            <a:endParaRPr lang="de-DE" noProof="0" dirty="0"/>
          </a:p>
        </p:txBody>
      </p:sp>
      <p:sp>
        <p:nvSpPr>
          <p:cNvPr id="8196" name="Rectangle 4"/>
          <p:cNvSpPr>
            <a:spLocks noGrp="1" noChangeArrowheads="1"/>
          </p:cNvSpPr>
          <p:nvPr>
            <p:ph type="subTitle" idx="1"/>
          </p:nvPr>
        </p:nvSpPr>
        <p:spPr>
          <a:xfrm>
            <a:off x="152400" y="1771650"/>
            <a:ext cx="8839200" cy="800100"/>
          </a:xfrm>
        </p:spPr>
        <p:txBody>
          <a:bodyPr/>
          <a:lstStyle>
            <a:lvl1pPr marL="0" indent="0" algn="ctr">
              <a:buFontTx/>
              <a:buNone/>
              <a:defRPr>
                <a:solidFill>
                  <a:schemeClr val="bg1"/>
                </a:solidFill>
              </a:defRPr>
            </a:lvl1pPr>
          </a:lstStyle>
          <a:p>
            <a:pPr lvl="0"/>
            <a:r>
              <a:rPr lang="de-DE" noProof="0"/>
              <a:t>Formatvorlage des Untertitelmasters durch Klicken bearbeiten</a:t>
            </a:r>
            <a:endParaRPr lang="de-DE" noProof="0" dirty="0"/>
          </a:p>
        </p:txBody>
      </p:sp>
      <p:pic>
        <p:nvPicPr>
          <p:cNvPr id="8" name="Bild 10" descr="GFZ-LogoNeu_dt_neg_1c.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50" y="4710113"/>
            <a:ext cx="520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2" descr="Helmholtz_Logo_single_weiss.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33847" y="4927999"/>
            <a:ext cx="870454" cy="10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18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2" name="Rectangle 6"/>
          <p:cNvSpPr>
            <a:spLocks noGrp="1" noChangeArrowheads="1"/>
          </p:cNvSpPr>
          <p:nvPr>
            <p:ph type="sldNum" sz="quarter" idx="4"/>
          </p:nvPr>
        </p:nvSpPr>
        <p:spPr bwMode="auto">
          <a:xfrm>
            <a:off x="6934200" y="4887516"/>
            <a:ext cx="838200" cy="255984"/>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900">
                <a:solidFill>
                  <a:schemeClr val="bg2"/>
                </a:solidFill>
                <a:latin typeface="Verdana" panose="020B0604030504040204" pitchFamily="34" charset="0"/>
              </a:defRPr>
            </a:lvl1pPr>
          </a:lstStyle>
          <a:p>
            <a:fld id="{17B12FDB-478E-4DDC-8B84-C039908C1B88}" type="slidenum">
              <a:rPr lang="de-DE" altLang="de-DE">
                <a:solidFill>
                  <a:srgbClr val="808080"/>
                </a:solidFill>
              </a:rPr>
              <a:pPr/>
              <a:t>‹Nr.›</a:t>
            </a:fld>
            <a:endParaRPr lang="de-DE" altLang="de-DE">
              <a:solidFill>
                <a:srgbClr val="000000"/>
              </a:solidFill>
            </a:endParaRPr>
          </a:p>
        </p:txBody>
      </p:sp>
    </p:spTree>
    <p:extLst>
      <p:ext uri="{BB962C8B-B14F-4D97-AF65-F5344CB8AC3E}">
        <p14:creationId xmlns:p14="http://schemas.microsoft.com/office/powerpoint/2010/main" val="2702175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sp>
        <p:nvSpPr>
          <p:cNvPr id="4" name="Rectangle 8"/>
          <p:cNvSpPr>
            <a:spLocks noChangeArrowheads="1"/>
          </p:cNvSpPr>
          <p:nvPr/>
        </p:nvSpPr>
        <p:spPr bwMode="auto">
          <a:xfrm>
            <a:off x="0" y="2382"/>
            <a:ext cx="9144000" cy="51435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nchor="ctr"/>
          <a:lstStyle/>
          <a:p>
            <a:pPr eaLnBrk="0" fontAlgn="base" hangingPunct="0">
              <a:spcBef>
                <a:spcPct val="0"/>
              </a:spcBef>
              <a:spcAft>
                <a:spcPct val="0"/>
              </a:spcAft>
            </a:pPr>
            <a:endParaRPr lang="de-DE" sz="1800">
              <a:solidFill>
                <a:srgbClr val="000000"/>
              </a:solidFill>
              <a:latin typeface="Arial" charset="0"/>
              <a:ea typeface="ＭＳ Ｐゴシック" pitchFamily="34" charset="-128"/>
              <a:cs typeface="Arial" charset="0"/>
            </a:endParaRPr>
          </a:p>
        </p:txBody>
      </p:sp>
      <p:pic>
        <p:nvPicPr>
          <p:cNvPr id="8" name="Picture 22" descr="GFZ-LogoNeu_eng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76" y="4616055"/>
            <a:ext cx="863600" cy="43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12" descr="Helmholtz_Logo_single_weiss.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0201" y="4927999"/>
            <a:ext cx="1054100" cy="10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965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a:xfrm>
            <a:off x="3028950" y="4767264"/>
            <a:ext cx="3086100" cy="273844"/>
          </a:xfrm>
          <a:prstGeom prst="rect">
            <a:avLst/>
          </a:prstGeom>
        </p:spPr>
        <p:txBody>
          <a:bodyPr/>
          <a:lstStyle/>
          <a:p>
            <a:fld id="{BE1D1A5F-4CEA-4A28-9D5A-925FCE2520C7}" type="slidenum">
              <a:rPr lang="de-DE">
                <a:solidFill>
                  <a:srgbClr val="000000"/>
                </a:solidFill>
                <a:ea typeface="ＭＳ Ｐゴシック" pitchFamily="34" charset="-128"/>
              </a:rPr>
              <a:pPr/>
              <a:t>‹Nr.›</a:t>
            </a:fld>
            <a:endParaRPr lang="de-DE" dirty="0">
              <a:solidFill>
                <a:srgbClr val="000000"/>
              </a:solidFill>
              <a:ea typeface="ＭＳ Ｐゴシック" pitchFamily="34" charset="-128"/>
            </a:endParaRPr>
          </a:p>
        </p:txBody>
      </p:sp>
      <p:sp>
        <p:nvSpPr>
          <p:cNvPr id="8" name="Titel 7"/>
          <p:cNvSpPr>
            <a:spLocks noGrp="1"/>
          </p:cNvSpPr>
          <p:nvPr>
            <p:ph type="title"/>
          </p:nvPr>
        </p:nvSpPr>
        <p:spPr/>
        <p:txBody>
          <a:bodyPr/>
          <a:lstStyle/>
          <a:p>
            <a:r>
              <a:rPr lang="de-DE"/>
              <a:t>Titelmasterformat durch Klicken bearbeiten</a:t>
            </a:r>
          </a:p>
        </p:txBody>
      </p:sp>
      <p:sp>
        <p:nvSpPr>
          <p:cNvPr id="2" name="Textfeld 1"/>
          <p:cNvSpPr txBox="1"/>
          <p:nvPr userDrawn="1"/>
        </p:nvSpPr>
        <p:spPr>
          <a:xfrm>
            <a:off x="215516" y="816556"/>
            <a:ext cx="8532948" cy="1131079"/>
          </a:xfrm>
          <a:prstGeom prst="rect">
            <a:avLst/>
          </a:prstGeom>
          <a:noFill/>
        </p:spPr>
        <p:txBody>
          <a:bodyPr wrap="square" rtlCol="0">
            <a:spAutoFit/>
          </a:bodyPr>
          <a:lstStyle/>
          <a:p>
            <a:endParaRPr lang="de-DE" sz="1350">
              <a:solidFill>
                <a:srgbClr val="000000"/>
              </a:solidFill>
              <a:ea typeface="Verdana" panose="020B0604030504040204" pitchFamily="34" charset="0"/>
              <a:cs typeface="Verdana" panose="020B0604030504040204" pitchFamily="34" charset="0"/>
            </a:endParaRPr>
          </a:p>
          <a:p>
            <a:endParaRPr lang="de-DE" sz="1350">
              <a:solidFill>
                <a:srgbClr val="000000"/>
              </a:solidFill>
              <a:ea typeface="Verdana" panose="020B0604030504040204" pitchFamily="34" charset="0"/>
              <a:cs typeface="Verdana" panose="020B0604030504040204" pitchFamily="34" charset="0"/>
            </a:endParaRPr>
          </a:p>
          <a:p>
            <a:endParaRPr lang="de-DE" sz="1350">
              <a:solidFill>
                <a:srgbClr val="000000"/>
              </a:solidFill>
              <a:ea typeface="Verdana" panose="020B0604030504040204" pitchFamily="34" charset="0"/>
              <a:cs typeface="Verdana" panose="020B0604030504040204" pitchFamily="34" charset="0"/>
            </a:endParaRPr>
          </a:p>
          <a:p>
            <a:endParaRPr lang="de-DE" sz="1350">
              <a:solidFill>
                <a:srgbClr val="000000"/>
              </a:solidFill>
              <a:ea typeface="Verdana" panose="020B0604030504040204" pitchFamily="34" charset="0"/>
              <a:cs typeface="Verdana" panose="020B0604030504040204" pitchFamily="34" charset="0"/>
            </a:endParaRPr>
          </a:p>
          <a:p>
            <a:endParaRPr lang="de-DE" sz="1350">
              <a:solidFill>
                <a:srgbClr val="000000"/>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9032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el und Inhalt">
    <p:spTree>
      <p:nvGrpSpPr>
        <p:cNvPr id="1" name=""/>
        <p:cNvGrpSpPr/>
        <p:nvPr/>
      </p:nvGrpSpPr>
      <p:grpSpPr>
        <a:xfrm>
          <a:off x="0" y="0"/>
          <a:ext cx="0" cy="0"/>
          <a:chOff x="0" y="0"/>
          <a:chExt cx="0" cy="0"/>
        </a:xfrm>
      </p:grpSpPr>
      <p:sp>
        <p:nvSpPr>
          <p:cNvPr id="17" name="Titel 1"/>
          <p:cNvSpPr>
            <a:spLocks noGrp="1"/>
          </p:cNvSpPr>
          <p:nvPr>
            <p:ph type="title"/>
          </p:nvPr>
        </p:nvSpPr>
        <p:spPr>
          <a:xfrm>
            <a:off x="5" y="0"/>
            <a:ext cx="9143997" cy="803250"/>
          </a:xfrm>
          <a:prstGeom prst="rect">
            <a:avLst/>
          </a:prstGeom>
        </p:spPr>
        <p:txBody>
          <a:bodyPr lIns="143985" tIns="143985" rIns="0" bIns="0" anchor="t"/>
          <a:lstStyle>
            <a:lvl1pPr marL="134986">
              <a:defRPr sz="2250" cap="none" baseline="0">
                <a:latin typeface="+mj-lt"/>
                <a:cs typeface="Calibri"/>
              </a:defRPr>
            </a:lvl1pPr>
          </a:lstStyle>
          <a:p>
            <a:r>
              <a:rPr lang="de-DE"/>
              <a:t>Titelmasterformat durch Klicken bearbeiten</a:t>
            </a:r>
          </a:p>
        </p:txBody>
      </p:sp>
    </p:spTree>
    <p:extLst>
      <p:ext uri="{BB962C8B-B14F-4D97-AF65-F5344CB8AC3E}">
        <p14:creationId xmlns:p14="http://schemas.microsoft.com/office/powerpoint/2010/main" val="3051505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el und Inhalt">
    <p:spTree>
      <p:nvGrpSpPr>
        <p:cNvPr id="1" name=""/>
        <p:cNvGrpSpPr/>
        <p:nvPr/>
      </p:nvGrpSpPr>
      <p:grpSpPr>
        <a:xfrm>
          <a:off x="0" y="0"/>
          <a:ext cx="0" cy="0"/>
          <a:chOff x="0" y="0"/>
          <a:chExt cx="0" cy="0"/>
        </a:xfrm>
      </p:grpSpPr>
      <p:sp>
        <p:nvSpPr>
          <p:cNvPr id="5" name="Rectangle 3"/>
          <p:cNvSpPr>
            <a:spLocks noGrp="1" noChangeArrowheads="1"/>
          </p:cNvSpPr>
          <p:nvPr>
            <p:ph idx="1"/>
          </p:nvPr>
        </p:nvSpPr>
        <p:spPr bwMode="auto">
          <a:xfrm>
            <a:off x="558000" y="1312336"/>
            <a:ext cx="8357400"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GB" noProof="0" dirty="0"/>
          </a:p>
        </p:txBody>
      </p:sp>
      <p:sp>
        <p:nvSpPr>
          <p:cNvPr id="7" name="Textplatzhalter 6"/>
          <p:cNvSpPr>
            <a:spLocks noGrp="1"/>
          </p:cNvSpPr>
          <p:nvPr>
            <p:ph type="body" sz="quarter" idx="10"/>
          </p:nvPr>
        </p:nvSpPr>
        <p:spPr>
          <a:xfrm>
            <a:off x="558000" y="660400"/>
            <a:ext cx="8385108" cy="567267"/>
          </a:xfrm>
        </p:spPr>
        <p:txBody>
          <a:bodyPr/>
          <a:lstStyle>
            <a:lvl1pPr marL="0" indent="0">
              <a:buNone/>
              <a:defRPr sz="1350" b="1"/>
            </a:lvl1pPr>
          </a:lstStyle>
          <a:p>
            <a:pPr lvl="0"/>
            <a:r>
              <a:rPr lang="de-DE" dirty="0"/>
              <a:t>Textmasterformat bearbeiten</a:t>
            </a:r>
          </a:p>
        </p:txBody>
      </p:sp>
    </p:spTree>
    <p:extLst>
      <p:ext uri="{BB962C8B-B14F-4D97-AF65-F5344CB8AC3E}">
        <p14:creationId xmlns:p14="http://schemas.microsoft.com/office/powerpoint/2010/main" val="826958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14282" y="214296"/>
            <a:ext cx="8610600" cy="375050"/>
          </a:xfrm>
          <a:ln>
            <a:noFill/>
          </a:ln>
        </p:spPr>
        <p:txBody>
          <a:bodyPr/>
          <a:lstStyle/>
          <a:p>
            <a:r>
              <a:rPr lang="de-DE" dirty="0"/>
              <a:t>Titelmasterformat durch Klicken bearbeiten</a:t>
            </a:r>
          </a:p>
        </p:txBody>
      </p:sp>
      <p:sp>
        <p:nvSpPr>
          <p:cNvPr id="4" name="Inhaltsplatzhalter 3"/>
          <p:cNvSpPr>
            <a:spLocks noGrp="1"/>
          </p:cNvSpPr>
          <p:nvPr>
            <p:ph sz="half" idx="2"/>
          </p:nvPr>
        </p:nvSpPr>
        <p:spPr>
          <a:xfrm>
            <a:off x="214282" y="803660"/>
            <a:ext cx="8624918" cy="359689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873478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570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el und Inhalt">
    <p:spTree>
      <p:nvGrpSpPr>
        <p:cNvPr id="1" name=""/>
        <p:cNvGrpSpPr/>
        <p:nvPr/>
      </p:nvGrpSpPr>
      <p:grpSpPr>
        <a:xfrm>
          <a:off x="0" y="0"/>
          <a:ext cx="0" cy="0"/>
          <a:chOff x="0" y="0"/>
          <a:chExt cx="0" cy="0"/>
        </a:xfrm>
      </p:grpSpPr>
      <p:sp>
        <p:nvSpPr>
          <p:cNvPr id="17" name="Titel 1"/>
          <p:cNvSpPr>
            <a:spLocks noGrp="1"/>
          </p:cNvSpPr>
          <p:nvPr>
            <p:ph type="title"/>
          </p:nvPr>
        </p:nvSpPr>
        <p:spPr>
          <a:xfrm>
            <a:off x="4" y="0"/>
            <a:ext cx="9143997" cy="803250"/>
          </a:xfrm>
          <a:prstGeom prst="rect">
            <a:avLst/>
          </a:prstGeom>
        </p:spPr>
        <p:txBody>
          <a:bodyPr lIns="144000" tIns="144000" rIns="0" bIns="0" anchor="t"/>
          <a:lstStyle>
            <a:lvl1pPr marL="135000">
              <a:defRPr sz="2250" cap="all">
                <a:latin typeface="Calibri"/>
                <a:cs typeface="Calibri"/>
              </a:defRPr>
            </a:lvl1pPr>
          </a:lstStyle>
          <a:p>
            <a:r>
              <a:rPr lang="de-DE"/>
              <a:t>Titelmasterformat durch Klicken bearbeiten</a:t>
            </a:r>
          </a:p>
        </p:txBody>
      </p:sp>
    </p:spTree>
    <p:extLst>
      <p:ext uri="{BB962C8B-B14F-4D97-AF65-F5344CB8AC3E}">
        <p14:creationId xmlns:p14="http://schemas.microsoft.com/office/powerpoint/2010/main" val="2044345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141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el und Inhalt">
    <p:spTree>
      <p:nvGrpSpPr>
        <p:cNvPr id="1" name=""/>
        <p:cNvGrpSpPr/>
        <p:nvPr/>
      </p:nvGrpSpPr>
      <p:grpSpPr>
        <a:xfrm>
          <a:off x="0" y="0"/>
          <a:ext cx="0" cy="0"/>
          <a:chOff x="0" y="0"/>
          <a:chExt cx="0" cy="0"/>
        </a:xfrm>
      </p:grpSpPr>
      <p:sp>
        <p:nvSpPr>
          <p:cNvPr id="17" name="Titel 1"/>
          <p:cNvSpPr>
            <a:spLocks noGrp="1"/>
          </p:cNvSpPr>
          <p:nvPr>
            <p:ph type="title"/>
          </p:nvPr>
        </p:nvSpPr>
        <p:spPr>
          <a:xfrm>
            <a:off x="4" y="0"/>
            <a:ext cx="9143997" cy="803250"/>
          </a:xfrm>
          <a:prstGeom prst="rect">
            <a:avLst/>
          </a:prstGeom>
        </p:spPr>
        <p:txBody>
          <a:bodyPr lIns="144000" tIns="144000" rIns="0" bIns="0" anchor="t"/>
          <a:lstStyle>
            <a:lvl1pPr marL="135000">
              <a:defRPr sz="2250" cap="none" baseline="0">
                <a:latin typeface="+mj-lt"/>
                <a:cs typeface="Calibri"/>
              </a:defRPr>
            </a:lvl1pPr>
          </a:lstStyle>
          <a:p>
            <a:r>
              <a:rPr lang="de-DE"/>
              <a:t>Titelmasterformat durch Klicken bearbeiten</a:t>
            </a:r>
          </a:p>
        </p:txBody>
      </p:sp>
    </p:spTree>
    <p:extLst>
      <p:ext uri="{BB962C8B-B14F-4D97-AF65-F5344CB8AC3E}">
        <p14:creationId xmlns:p14="http://schemas.microsoft.com/office/powerpoint/2010/main" val="1160048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7136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spaltig_Erde und Umwe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71"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63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schspaltig_Erde und Umwe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96"/>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1"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51" y="2761200"/>
            <a:ext cx="4105275" cy="107950"/>
          </a:xfr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327117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eispaltig_Erde und Umwe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62"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298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schspaltig_Erde und Umwe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87"/>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1"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51" y="2761200"/>
            <a:ext cx="4105275" cy="107950"/>
          </a:xfr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2799146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cxnSp>
        <p:nvCxnSpPr>
          <p:cNvPr id="7" name="Gerade Verbindung 6"/>
          <p:cNvCxnSpPr/>
          <p:nvPr userDrawn="1"/>
        </p:nvCxnSpPr>
        <p:spPr>
          <a:xfrm>
            <a:off x="271670" y="654005"/>
            <a:ext cx="8640555" cy="0"/>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6" name="Inhaltsplatzhalter 2"/>
          <p:cNvSpPr>
            <a:spLocks noGrp="1"/>
          </p:cNvSpPr>
          <p:nvPr>
            <p:ph idx="1"/>
          </p:nvPr>
        </p:nvSpPr>
        <p:spPr>
          <a:xfrm>
            <a:off x="457200" y="1113186"/>
            <a:ext cx="8229600" cy="3481042"/>
          </a:xfrm>
          <a:prstGeom prst="rect">
            <a:avLst/>
          </a:prstGeom>
        </p:spPr>
        <p:txBody>
          <a:bodyPr/>
          <a:lstStyle>
            <a:lvl1pPr>
              <a:defRPr>
                <a:solidFill>
                  <a:schemeClr val="tx1">
                    <a:lumMod val="50000"/>
                  </a:schemeClr>
                </a:solidFill>
                <a:latin typeface="Arial" panose="020B0604020202020204" pitchFamily="34" charset="0"/>
                <a:cs typeface="Arial" panose="020B0604020202020204" pitchFamily="34" charset="0"/>
              </a:defRPr>
            </a:lvl1pPr>
            <a:lvl2pPr>
              <a:defRPr>
                <a:solidFill>
                  <a:schemeClr val="tx1">
                    <a:lumMod val="50000"/>
                  </a:schemeClr>
                </a:solidFill>
                <a:latin typeface="Arial" panose="020B0604020202020204" pitchFamily="34" charset="0"/>
                <a:cs typeface="Arial" panose="020B0604020202020204" pitchFamily="34" charset="0"/>
              </a:defRPr>
            </a:lvl2pPr>
            <a:lvl3pPr>
              <a:defRPr>
                <a:solidFill>
                  <a:schemeClr val="tx1">
                    <a:lumMod val="50000"/>
                  </a:schemeClr>
                </a:solidFill>
                <a:latin typeface="Arial" panose="020B0604020202020204" pitchFamily="34" charset="0"/>
                <a:cs typeface="Arial" panose="020B0604020202020204" pitchFamily="34" charset="0"/>
              </a:defRPr>
            </a:lvl3pPr>
            <a:lvl4pPr>
              <a:defRPr>
                <a:solidFill>
                  <a:schemeClr val="tx1">
                    <a:lumMod val="50000"/>
                  </a:schemeClr>
                </a:solidFill>
                <a:latin typeface="Arial" panose="020B0604020202020204" pitchFamily="34" charset="0"/>
                <a:cs typeface="Arial" panose="020B0604020202020204" pitchFamily="34" charset="0"/>
              </a:defRPr>
            </a:lvl4pPr>
            <a:lvl5pPr>
              <a:defRPr>
                <a:solidFill>
                  <a:schemeClr val="tx1">
                    <a:lumMod val="50000"/>
                  </a:schemeClr>
                </a:solidFill>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Titel 1"/>
          <p:cNvSpPr>
            <a:spLocks noGrp="1"/>
          </p:cNvSpPr>
          <p:nvPr>
            <p:ph type="title"/>
          </p:nvPr>
        </p:nvSpPr>
        <p:spPr>
          <a:xfrm>
            <a:off x="457211" y="158751"/>
            <a:ext cx="7572853" cy="447630"/>
          </a:xfrm>
          <a:prstGeom prst="rect">
            <a:avLst/>
          </a:prstGeom>
        </p:spPr>
        <p:txBody>
          <a:bodyPr/>
          <a:lstStyle>
            <a:lvl1pPr algn="l">
              <a:defRPr sz="3200" b="1">
                <a:solidFill>
                  <a:schemeClr val="tx1">
                    <a:lumMod val="50000"/>
                  </a:schemeClr>
                </a:solidFill>
                <a:latin typeface="Arial" panose="020B0604020202020204" pitchFamily="34" charset="0"/>
                <a:cs typeface="Arial" panose="020B0604020202020204" pitchFamily="34" charset="0"/>
              </a:defRPr>
            </a:lvl1pPr>
          </a:lstStyle>
          <a:p>
            <a:r>
              <a:rPr lang="de-DE" dirty="0"/>
              <a:t>Titelmasterformat durch Klicken bearbeiten</a:t>
            </a:r>
            <a:endParaRPr lang="en-US" dirty="0"/>
          </a:p>
        </p:txBody>
      </p:sp>
      <p:pic>
        <p:nvPicPr>
          <p:cNvPr id="12" name="Bild 8" descr="AWI_WortBildmarke_Farb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0055" y="196213"/>
            <a:ext cx="782632" cy="349250"/>
          </a:xfrm>
          <a:prstGeom prst="rect">
            <a:avLst/>
          </a:prstGeom>
        </p:spPr>
      </p:pic>
      <p:sp>
        <p:nvSpPr>
          <p:cNvPr id="9" name="Foliennummernplatzhalter 5"/>
          <p:cNvSpPr txBox="1">
            <a:spLocks/>
          </p:cNvSpPr>
          <p:nvPr userDrawn="1"/>
        </p:nvSpPr>
        <p:spPr>
          <a:xfrm>
            <a:off x="6553200" y="4767274"/>
            <a:ext cx="2133600" cy="274637"/>
          </a:xfrm>
          <a:prstGeom prst="rect">
            <a:avLst/>
          </a:prstGeom>
        </p:spPr>
        <p:txBody>
          <a:bodyPr vert="horz" lIns="91420" tIns="45710" rIns="91420" bIns="45710" rtlCol="0" anchor="ctr"/>
          <a:lstStyle>
            <a:defPPr>
              <a:defRPr lang="de-DE"/>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5617C1-42A8-4E64-B715-88B957B2F7B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589260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87"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73"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Rechteck 5"/>
          <p:cNvSpPr/>
          <p:nvPr userDrawn="1"/>
        </p:nvSpPr>
        <p:spPr>
          <a:xfrm>
            <a:off x="8399510" y="4879741"/>
            <a:ext cx="473634" cy="265454"/>
          </a:xfrm>
          <a:prstGeom prst="rect">
            <a:avLst/>
          </a:prstGeom>
        </p:spPr>
        <p:txBody>
          <a:bodyPr wrap="none" lIns="91420" tIns="45710" rIns="91420" bIns="45710">
            <a:spAutoFit/>
          </a:bodyPr>
          <a:lstStyle/>
          <a:p>
            <a:pPr algn="r" defTabSz="914130"/>
            <a:fld id="{63FFF309-7B43-4697-A594-9877CC163A2D}" type="slidenum">
              <a:rPr lang="de-DE" sz="1100" b="1" smtClean="0">
                <a:solidFill>
                  <a:prstClr val="white"/>
                </a:solidFill>
              </a:rPr>
              <a:pPr algn="r" defTabSz="914130"/>
              <a:t>‹Nr.›</a:t>
            </a:fld>
            <a:endParaRPr lang="de-DE" sz="1800" dirty="0">
              <a:solidFill>
                <a:prstClr val="black"/>
              </a:solidFill>
            </a:endParaRPr>
          </a:p>
        </p:txBody>
      </p:sp>
    </p:spTree>
    <p:extLst>
      <p:ext uri="{BB962C8B-B14F-4D97-AF65-F5344CB8AC3E}">
        <p14:creationId xmlns:p14="http://schemas.microsoft.com/office/powerpoint/2010/main" val="338149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59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17" name="Titel 1"/>
          <p:cNvSpPr>
            <a:spLocks noGrp="1"/>
          </p:cNvSpPr>
          <p:nvPr>
            <p:ph type="title"/>
          </p:nvPr>
        </p:nvSpPr>
        <p:spPr>
          <a:xfrm>
            <a:off x="5" y="0"/>
            <a:ext cx="9143997" cy="803250"/>
          </a:xfrm>
          <a:prstGeom prst="rect">
            <a:avLst/>
          </a:prstGeom>
        </p:spPr>
        <p:txBody>
          <a:bodyPr lIns="143985" tIns="143985" rIns="0" bIns="0" anchor="t"/>
          <a:lstStyle>
            <a:lvl1pPr marL="134986">
              <a:defRPr sz="2250" cap="none" baseline="0">
                <a:latin typeface="+mj-lt"/>
                <a:cs typeface="Calibri"/>
              </a:defRPr>
            </a:lvl1pPr>
          </a:lstStyle>
          <a:p>
            <a:r>
              <a:rPr lang="de-DE"/>
              <a:t>Titelmasterformat durch Klicken bearbeiten</a:t>
            </a:r>
          </a:p>
        </p:txBody>
      </p:sp>
    </p:spTree>
    <p:extLst>
      <p:ext uri="{BB962C8B-B14F-4D97-AF65-F5344CB8AC3E}">
        <p14:creationId xmlns:p14="http://schemas.microsoft.com/office/powerpoint/2010/main" val="60985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17" name="Titel 1"/>
          <p:cNvSpPr>
            <a:spLocks noGrp="1"/>
          </p:cNvSpPr>
          <p:nvPr>
            <p:ph type="title"/>
          </p:nvPr>
        </p:nvSpPr>
        <p:spPr>
          <a:xfrm>
            <a:off x="4" y="0"/>
            <a:ext cx="9143997" cy="803250"/>
          </a:xfrm>
          <a:prstGeom prst="rect">
            <a:avLst/>
          </a:prstGeom>
        </p:spPr>
        <p:txBody>
          <a:bodyPr lIns="144000" tIns="144000" rIns="0" bIns="0" anchor="t"/>
          <a:lstStyle>
            <a:lvl1pPr marL="135000">
              <a:defRPr sz="2250" cap="all">
                <a:latin typeface="Calibri"/>
                <a:cs typeface="Calibri"/>
              </a:defRPr>
            </a:lvl1pPr>
          </a:lstStyle>
          <a:p>
            <a:r>
              <a:rPr lang="de-DE"/>
              <a:t>Titelmasterformat durch Klicken bearbeiten</a:t>
            </a:r>
          </a:p>
        </p:txBody>
      </p:sp>
      <p:sp>
        <p:nvSpPr>
          <p:cNvPr id="3" name="Rectangle 6"/>
          <p:cNvSpPr>
            <a:spLocks noGrp="1" noChangeArrowheads="1"/>
          </p:cNvSpPr>
          <p:nvPr>
            <p:ph type="sldNum" sz="quarter" idx="4"/>
          </p:nvPr>
        </p:nvSpPr>
        <p:spPr bwMode="auto">
          <a:xfrm>
            <a:off x="6934200" y="4887516"/>
            <a:ext cx="838200" cy="255984"/>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900">
                <a:solidFill>
                  <a:schemeClr val="bg2"/>
                </a:solidFill>
                <a:latin typeface="Verdana" panose="020B0604030504040204" pitchFamily="34" charset="0"/>
              </a:defRPr>
            </a:lvl1pPr>
          </a:lstStyle>
          <a:p>
            <a:fld id="{17B12FDB-478E-4DDC-8B84-C039908C1B88}" type="slidenum">
              <a:rPr lang="de-DE" altLang="de-DE">
                <a:solidFill>
                  <a:srgbClr val="808080"/>
                </a:solidFill>
              </a:rPr>
              <a:pPr/>
              <a:t>‹Nr.›</a:t>
            </a:fld>
            <a:endParaRPr lang="de-DE" altLang="de-DE">
              <a:solidFill>
                <a:srgbClr val="000000"/>
              </a:solidFill>
            </a:endParaRPr>
          </a:p>
        </p:txBody>
      </p:sp>
    </p:spTree>
    <p:extLst>
      <p:ext uri="{BB962C8B-B14F-4D97-AF65-F5344CB8AC3E}">
        <p14:creationId xmlns:p14="http://schemas.microsoft.com/office/powerpoint/2010/main" val="25753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17" name="Titel 1"/>
          <p:cNvSpPr>
            <a:spLocks noGrp="1"/>
          </p:cNvSpPr>
          <p:nvPr>
            <p:ph type="title"/>
          </p:nvPr>
        </p:nvSpPr>
        <p:spPr>
          <a:xfrm>
            <a:off x="5" y="0"/>
            <a:ext cx="9143997" cy="803250"/>
          </a:xfrm>
          <a:prstGeom prst="rect">
            <a:avLst/>
          </a:prstGeom>
        </p:spPr>
        <p:txBody>
          <a:bodyPr lIns="143985" tIns="143985" rIns="0" bIns="0" anchor="t"/>
          <a:lstStyle>
            <a:lvl1pPr marL="134986">
              <a:defRPr sz="2250" cap="none" baseline="0">
                <a:latin typeface="+mj-lt"/>
                <a:cs typeface="Calibri"/>
              </a:defRPr>
            </a:lvl1pPr>
          </a:lstStyle>
          <a:p>
            <a:r>
              <a:rPr lang="de-DE"/>
              <a:t>Titelmasterformat durch Klicken bearbeiten</a:t>
            </a:r>
          </a:p>
        </p:txBody>
      </p:sp>
      <p:sp>
        <p:nvSpPr>
          <p:cNvPr id="3" name="Rectangle 6"/>
          <p:cNvSpPr>
            <a:spLocks noGrp="1" noChangeArrowheads="1"/>
          </p:cNvSpPr>
          <p:nvPr>
            <p:ph type="sldNum" sz="quarter" idx="4"/>
          </p:nvPr>
        </p:nvSpPr>
        <p:spPr bwMode="auto">
          <a:xfrm>
            <a:off x="6934200" y="4887516"/>
            <a:ext cx="838200" cy="255984"/>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900">
                <a:solidFill>
                  <a:schemeClr val="bg2"/>
                </a:solidFill>
                <a:latin typeface="Verdana" panose="020B0604030504040204" pitchFamily="34" charset="0"/>
              </a:defRPr>
            </a:lvl1pPr>
          </a:lstStyle>
          <a:p>
            <a:fld id="{17B12FDB-478E-4DDC-8B84-C039908C1B88}" type="slidenum">
              <a:rPr lang="de-DE" altLang="de-DE">
                <a:solidFill>
                  <a:srgbClr val="808080"/>
                </a:solidFill>
              </a:rPr>
              <a:pPr/>
              <a:t>‹Nr.›</a:t>
            </a:fld>
            <a:endParaRPr lang="de-DE" altLang="de-DE">
              <a:solidFill>
                <a:srgbClr val="000000"/>
              </a:solidFill>
            </a:endParaRPr>
          </a:p>
        </p:txBody>
      </p:sp>
    </p:spTree>
    <p:extLst>
      <p:ext uri="{BB962C8B-B14F-4D97-AF65-F5344CB8AC3E}">
        <p14:creationId xmlns:p14="http://schemas.microsoft.com/office/powerpoint/2010/main" val="755834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2" name="Rectangle 6"/>
          <p:cNvSpPr>
            <a:spLocks noGrp="1" noChangeArrowheads="1"/>
          </p:cNvSpPr>
          <p:nvPr>
            <p:ph type="sldNum" sz="quarter" idx="4"/>
          </p:nvPr>
        </p:nvSpPr>
        <p:spPr bwMode="auto">
          <a:xfrm>
            <a:off x="6934200" y="4887516"/>
            <a:ext cx="838200" cy="255984"/>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900">
                <a:solidFill>
                  <a:schemeClr val="bg2"/>
                </a:solidFill>
                <a:latin typeface="Verdana" panose="020B0604030504040204" pitchFamily="34" charset="0"/>
              </a:defRPr>
            </a:lvl1pPr>
          </a:lstStyle>
          <a:p>
            <a:fld id="{17B12FDB-478E-4DDC-8B84-C039908C1B88}" type="slidenum">
              <a:rPr lang="de-DE" altLang="de-DE">
                <a:solidFill>
                  <a:srgbClr val="808080"/>
                </a:solidFill>
              </a:rPr>
              <a:pPr/>
              <a:t>‹Nr.›</a:t>
            </a:fld>
            <a:endParaRPr lang="de-DE" altLang="de-DE">
              <a:solidFill>
                <a:srgbClr val="000000"/>
              </a:solidFill>
            </a:endParaRPr>
          </a:p>
        </p:txBody>
      </p:sp>
    </p:spTree>
    <p:extLst>
      <p:ext uri="{BB962C8B-B14F-4D97-AF65-F5344CB8AC3E}">
        <p14:creationId xmlns:p14="http://schemas.microsoft.com/office/powerpoint/2010/main" val="72288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pic>
        <p:nvPicPr>
          <p:cNvPr id="2" name="Bild 5" descr="geo_logo.png"/>
          <p:cNvPicPr>
            <a:picLocks noChangeAspect="1"/>
          </p:cNvPicPr>
          <p:nvPr userDrawn="1"/>
        </p:nvPicPr>
        <p:blipFill>
          <a:blip r:embed="rId2" cstate="print"/>
          <a:srcRect l="12521" t="11765" r="38287" b="28397"/>
          <a:stretch>
            <a:fillRect/>
          </a:stretch>
        </p:blipFill>
        <p:spPr bwMode="auto">
          <a:xfrm>
            <a:off x="8026401" y="366712"/>
            <a:ext cx="1092200" cy="329804"/>
          </a:xfrm>
          <a:prstGeom prst="rect">
            <a:avLst/>
          </a:prstGeom>
          <a:noFill/>
          <a:ln w="9525">
            <a:noFill/>
            <a:miter lim="800000"/>
            <a:headEnd/>
            <a:tailEnd/>
          </a:ln>
        </p:spPr>
      </p:pic>
      <p:pic>
        <p:nvPicPr>
          <p:cNvPr id="3" name="Bild 9" descr="GFZ-LogoNeu_dt_4c.tif"/>
          <p:cNvPicPr>
            <a:picLocks noChangeAspect="1"/>
          </p:cNvPicPr>
          <p:nvPr userDrawn="1"/>
        </p:nvPicPr>
        <p:blipFill>
          <a:blip r:embed="rId3" cstate="print">
            <a:clrChange>
              <a:clrFrom>
                <a:srgbClr val="FFFFFF"/>
              </a:clrFrom>
              <a:clrTo>
                <a:srgbClr val="FFFFFF">
                  <a:alpha val="0"/>
                </a:srgbClr>
              </a:clrTo>
            </a:clrChange>
          </a:blip>
          <a:srcRect/>
          <a:stretch>
            <a:fillRect/>
          </a:stretch>
        </p:blipFill>
        <p:spPr bwMode="auto">
          <a:xfrm>
            <a:off x="7988300" y="57150"/>
            <a:ext cx="760413" cy="439341"/>
          </a:xfrm>
          <a:prstGeom prst="rect">
            <a:avLst/>
          </a:prstGeom>
          <a:noFill/>
          <a:ln w="9525">
            <a:noFill/>
            <a:miter lim="800000"/>
            <a:headEnd/>
            <a:tailEnd/>
          </a:ln>
        </p:spPr>
      </p:pic>
      <p:sp>
        <p:nvSpPr>
          <p:cNvPr id="4" name="Rectangle 6"/>
          <p:cNvSpPr>
            <a:spLocks noGrp="1" noChangeArrowheads="1"/>
          </p:cNvSpPr>
          <p:nvPr>
            <p:ph type="sldNum" sz="quarter" idx="4"/>
          </p:nvPr>
        </p:nvSpPr>
        <p:spPr bwMode="auto">
          <a:xfrm>
            <a:off x="6934200" y="4887516"/>
            <a:ext cx="838200" cy="255984"/>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900">
                <a:solidFill>
                  <a:schemeClr val="bg2"/>
                </a:solidFill>
                <a:latin typeface="Verdana" panose="020B0604030504040204" pitchFamily="34" charset="0"/>
              </a:defRPr>
            </a:lvl1pPr>
          </a:lstStyle>
          <a:p>
            <a:fld id="{17B12FDB-478E-4DDC-8B84-C039908C1B88}" type="slidenum">
              <a:rPr lang="de-DE" altLang="de-DE">
                <a:solidFill>
                  <a:srgbClr val="808080"/>
                </a:solidFill>
              </a:rPr>
              <a:pPr/>
              <a:t>‹Nr.›</a:t>
            </a:fld>
            <a:endParaRPr lang="de-DE" altLang="de-DE">
              <a:solidFill>
                <a:srgbClr val="000000"/>
              </a:solidFill>
            </a:endParaRPr>
          </a:p>
        </p:txBody>
      </p:sp>
    </p:spTree>
    <p:extLst>
      <p:ext uri="{BB962C8B-B14F-4D97-AF65-F5344CB8AC3E}">
        <p14:creationId xmlns:p14="http://schemas.microsoft.com/office/powerpoint/2010/main" val="2252044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17" name="Titel 1"/>
          <p:cNvSpPr>
            <a:spLocks noGrp="1"/>
          </p:cNvSpPr>
          <p:nvPr>
            <p:ph type="title"/>
          </p:nvPr>
        </p:nvSpPr>
        <p:spPr>
          <a:xfrm>
            <a:off x="4" y="0"/>
            <a:ext cx="9143997" cy="803250"/>
          </a:xfrm>
          <a:prstGeom prst="rect">
            <a:avLst/>
          </a:prstGeom>
        </p:spPr>
        <p:txBody>
          <a:bodyPr lIns="144000" tIns="144000" rIns="0" bIns="0" anchor="t"/>
          <a:lstStyle>
            <a:lvl1pPr marL="135000">
              <a:defRPr sz="2250" cap="all">
                <a:latin typeface="Calibri"/>
                <a:cs typeface="Calibri"/>
              </a:defRPr>
            </a:lvl1pPr>
          </a:lstStyle>
          <a:p>
            <a:r>
              <a:rPr lang="de-DE"/>
              <a:t>Titelmasterformat durch Klicken bearbeiten</a:t>
            </a:r>
          </a:p>
        </p:txBody>
      </p:sp>
      <p:sp>
        <p:nvSpPr>
          <p:cNvPr id="3" name="Rectangle 6"/>
          <p:cNvSpPr>
            <a:spLocks noGrp="1" noChangeArrowheads="1"/>
          </p:cNvSpPr>
          <p:nvPr>
            <p:ph type="sldNum" sz="quarter" idx="4"/>
          </p:nvPr>
        </p:nvSpPr>
        <p:spPr bwMode="auto">
          <a:xfrm>
            <a:off x="6934200" y="4887516"/>
            <a:ext cx="838200" cy="255984"/>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900">
                <a:solidFill>
                  <a:schemeClr val="bg2"/>
                </a:solidFill>
                <a:latin typeface="Verdana" panose="020B0604030504040204" pitchFamily="34" charset="0"/>
              </a:defRPr>
            </a:lvl1pPr>
          </a:lstStyle>
          <a:p>
            <a:fld id="{17B12FDB-478E-4DDC-8B84-C039908C1B88}" type="slidenum">
              <a:rPr lang="de-DE" altLang="de-DE">
                <a:solidFill>
                  <a:srgbClr val="808080"/>
                </a:solidFill>
              </a:rPr>
              <a:pPr/>
              <a:t>‹Nr.›</a:t>
            </a:fld>
            <a:endParaRPr lang="de-DE" altLang="de-DE">
              <a:solidFill>
                <a:srgbClr val="000000"/>
              </a:solidFill>
            </a:endParaRPr>
          </a:p>
        </p:txBody>
      </p:sp>
    </p:spTree>
    <p:extLst>
      <p:ext uri="{BB962C8B-B14F-4D97-AF65-F5344CB8AC3E}">
        <p14:creationId xmlns:p14="http://schemas.microsoft.com/office/powerpoint/2010/main" val="34307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228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de-DE"/>
              <a:t>Mastertitelformat bearbeiten</a:t>
            </a:r>
          </a:p>
        </p:txBody>
      </p:sp>
      <p:sp>
        <p:nvSpPr>
          <p:cNvPr id="1027" name="Rectangle 3"/>
          <p:cNvSpPr>
            <a:spLocks noGrp="1" noChangeArrowheads="1"/>
          </p:cNvSpPr>
          <p:nvPr>
            <p:ph type="body" idx="1"/>
          </p:nvPr>
        </p:nvSpPr>
        <p:spPr bwMode="auto">
          <a:xfrm>
            <a:off x="152400" y="1257300"/>
            <a:ext cx="8839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28" name="Line 12"/>
          <p:cNvSpPr>
            <a:spLocks noChangeShapeType="1"/>
          </p:cNvSpPr>
          <p:nvPr/>
        </p:nvSpPr>
        <p:spPr bwMode="auto">
          <a:xfrm>
            <a:off x="0" y="4514850"/>
            <a:ext cx="9144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lIns="68573" tIns="34286" rIns="68573" bIns="34286" anchor="ctr"/>
          <a:lstStyle/>
          <a:p>
            <a:pPr fontAlgn="base">
              <a:spcBef>
                <a:spcPct val="0"/>
              </a:spcBef>
              <a:spcAft>
                <a:spcPct val="0"/>
              </a:spcAft>
            </a:pPr>
            <a:endParaRPr lang="de-DE" sz="1800">
              <a:solidFill>
                <a:srgbClr val="000000"/>
              </a:solidFill>
              <a:latin typeface="Arial" charset="0"/>
              <a:ea typeface="ＭＳ Ｐゴシック" pitchFamily="34" charset="-128"/>
              <a:cs typeface="Arial" charset="0"/>
            </a:endParaRPr>
          </a:p>
        </p:txBody>
      </p:sp>
      <p:sp>
        <p:nvSpPr>
          <p:cNvPr id="7" name="Textfeld 1"/>
          <p:cNvSpPr txBox="1">
            <a:spLocks noChangeArrowheads="1"/>
          </p:cNvSpPr>
          <p:nvPr userDrawn="1"/>
        </p:nvSpPr>
        <p:spPr bwMode="auto">
          <a:xfrm>
            <a:off x="7020272" y="4894009"/>
            <a:ext cx="422217" cy="2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DD568B5-CF2D-4A09-B2E3-89C3868E4461}" type="slidenum">
              <a:rPr lang="de-DE" sz="900">
                <a:solidFill>
                  <a:srgbClr val="37396C"/>
                </a:solidFill>
                <a:latin typeface="Verdana" pitchFamily="34" charset="0"/>
              </a:rPr>
              <a:pPr eaLnBrk="1" hangingPunct="1"/>
              <a:t>‹Nr.›</a:t>
            </a:fld>
            <a:endParaRPr lang="de-DE" sz="900" dirty="0">
              <a:solidFill>
                <a:srgbClr val="37396C"/>
              </a:solidFill>
              <a:latin typeface="Verdana" pitchFamily="34" charset="0"/>
            </a:endParaRPr>
          </a:p>
        </p:txBody>
      </p:sp>
      <p:pic>
        <p:nvPicPr>
          <p:cNvPr id="8" name="Picture 21" descr="GFZ-LogoNeu_dt_4c"/>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76200" y="4637485"/>
            <a:ext cx="66755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5" descr="Helmholtz_Logo_CMYK_DE.eps"/>
          <p:cNvPicPr>
            <a:picLocks noChangeAspect="1"/>
          </p:cNvPicPr>
          <p:nvPr userDrawn="1"/>
        </p:nvPicPr>
        <p:blipFill>
          <a:blip r:embed="rId22" cstate="print">
            <a:extLst>
              <a:ext uri="{28A0092B-C50C-407E-A947-70E740481C1C}">
                <a14:useLocalDpi xmlns:a14="http://schemas.microsoft.com/office/drawing/2010/main" val="0"/>
              </a:ext>
            </a:extLst>
          </a:blip>
          <a:srcRect l="8" r="52588"/>
          <a:stretch>
            <a:fillRect/>
          </a:stretch>
        </p:blipFill>
        <p:spPr bwMode="auto">
          <a:xfrm>
            <a:off x="7959144" y="4838700"/>
            <a:ext cx="96264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768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5" r:id="rId5"/>
    <p:sldLayoutId id="2147483676" r:id="rId6"/>
    <p:sldLayoutId id="2147483677" r:id="rId7"/>
    <p:sldLayoutId id="2147483678" r:id="rId8"/>
    <p:sldLayoutId id="2147483679" r:id="rId9"/>
    <p:sldLayoutId id="2147483680" r:id="rId10"/>
    <p:sldLayoutId id="2147483686" r:id="rId11"/>
    <p:sldLayoutId id="2147483687" r:id="rId12"/>
    <p:sldLayoutId id="2147483689" r:id="rId13"/>
    <p:sldLayoutId id="2147483691" r:id="rId14"/>
    <p:sldLayoutId id="2147483692" r:id="rId15"/>
    <p:sldLayoutId id="2147483693" r:id="rId16"/>
    <p:sldLayoutId id="2147483695" r:id="rId17"/>
    <p:sldLayoutId id="2147483696" r:id="rId18"/>
    <p:sldLayoutId id="2147483711" r:id="rId19"/>
  </p:sldLayoutIdLst>
  <p:hf hdr="0" ftr="0" dt="0"/>
  <p:txStyles>
    <p:titleStyle>
      <a:lvl1pPr algn="ctr" rtl="0" eaLnBrk="0" fontAlgn="base" hangingPunct="0">
        <a:spcBef>
          <a:spcPct val="0"/>
        </a:spcBef>
        <a:spcAft>
          <a:spcPct val="0"/>
        </a:spcAft>
        <a:defRPr sz="2400">
          <a:solidFill>
            <a:srgbClr val="00589C"/>
          </a:solidFill>
          <a:latin typeface="+mj-lt"/>
          <a:ea typeface="ＭＳ Ｐゴシック" pitchFamily="34" charset="-128"/>
          <a:cs typeface="+mj-cs"/>
        </a:defRPr>
      </a:lvl1pPr>
      <a:lvl2pPr algn="ctr" rtl="0" eaLnBrk="0" fontAlgn="base" hangingPunct="0">
        <a:spcBef>
          <a:spcPct val="0"/>
        </a:spcBef>
        <a:spcAft>
          <a:spcPct val="0"/>
        </a:spcAft>
        <a:defRPr sz="2400">
          <a:solidFill>
            <a:srgbClr val="00589C"/>
          </a:solidFill>
          <a:latin typeface="Verdana" pitchFamily="96" charset="0"/>
          <a:ea typeface="ＭＳ Ｐゴシック" pitchFamily="34" charset="-128"/>
        </a:defRPr>
      </a:lvl2pPr>
      <a:lvl3pPr algn="ctr" rtl="0" eaLnBrk="0" fontAlgn="base" hangingPunct="0">
        <a:spcBef>
          <a:spcPct val="0"/>
        </a:spcBef>
        <a:spcAft>
          <a:spcPct val="0"/>
        </a:spcAft>
        <a:defRPr sz="2400">
          <a:solidFill>
            <a:srgbClr val="00589C"/>
          </a:solidFill>
          <a:latin typeface="Verdana" pitchFamily="96" charset="0"/>
          <a:ea typeface="ＭＳ Ｐゴシック" pitchFamily="34" charset="-128"/>
        </a:defRPr>
      </a:lvl3pPr>
      <a:lvl4pPr algn="ctr" rtl="0" eaLnBrk="0" fontAlgn="base" hangingPunct="0">
        <a:spcBef>
          <a:spcPct val="0"/>
        </a:spcBef>
        <a:spcAft>
          <a:spcPct val="0"/>
        </a:spcAft>
        <a:defRPr sz="2400">
          <a:solidFill>
            <a:srgbClr val="00589C"/>
          </a:solidFill>
          <a:latin typeface="Verdana" pitchFamily="96" charset="0"/>
          <a:ea typeface="ＭＳ Ｐゴシック" pitchFamily="34" charset="-128"/>
        </a:defRPr>
      </a:lvl4pPr>
      <a:lvl5pPr algn="ctr" rtl="0" eaLnBrk="0" fontAlgn="base" hangingPunct="0">
        <a:spcBef>
          <a:spcPct val="0"/>
        </a:spcBef>
        <a:spcAft>
          <a:spcPct val="0"/>
        </a:spcAft>
        <a:defRPr sz="2400">
          <a:solidFill>
            <a:srgbClr val="00589C"/>
          </a:solidFill>
          <a:latin typeface="Verdana" pitchFamily="96" charset="0"/>
          <a:ea typeface="ＭＳ Ｐゴシック" pitchFamily="34" charset="-128"/>
        </a:defRPr>
      </a:lvl5pPr>
      <a:lvl6pPr marL="342865" algn="ctr" rtl="0" eaLnBrk="1" fontAlgn="base" hangingPunct="1">
        <a:spcBef>
          <a:spcPct val="0"/>
        </a:spcBef>
        <a:spcAft>
          <a:spcPct val="0"/>
        </a:spcAft>
        <a:defRPr sz="2400">
          <a:solidFill>
            <a:srgbClr val="004D95"/>
          </a:solidFill>
          <a:latin typeface="Verdana" pitchFamily="96" charset="0"/>
          <a:ea typeface="ＭＳ Ｐゴシック" pitchFamily="96" charset="-128"/>
        </a:defRPr>
      </a:lvl6pPr>
      <a:lvl7pPr marL="685729" algn="ctr" rtl="0" eaLnBrk="1" fontAlgn="base" hangingPunct="1">
        <a:spcBef>
          <a:spcPct val="0"/>
        </a:spcBef>
        <a:spcAft>
          <a:spcPct val="0"/>
        </a:spcAft>
        <a:defRPr sz="2400">
          <a:solidFill>
            <a:srgbClr val="004D95"/>
          </a:solidFill>
          <a:latin typeface="Verdana" pitchFamily="96" charset="0"/>
          <a:ea typeface="ＭＳ Ｐゴシック" pitchFamily="96" charset="-128"/>
        </a:defRPr>
      </a:lvl7pPr>
      <a:lvl8pPr marL="1028594" algn="ctr" rtl="0" eaLnBrk="1" fontAlgn="base" hangingPunct="1">
        <a:spcBef>
          <a:spcPct val="0"/>
        </a:spcBef>
        <a:spcAft>
          <a:spcPct val="0"/>
        </a:spcAft>
        <a:defRPr sz="2400">
          <a:solidFill>
            <a:srgbClr val="004D95"/>
          </a:solidFill>
          <a:latin typeface="Verdana" pitchFamily="96" charset="0"/>
          <a:ea typeface="ＭＳ Ｐゴシック" pitchFamily="96" charset="-128"/>
        </a:defRPr>
      </a:lvl8pPr>
      <a:lvl9pPr marL="1371458" algn="ctr" rtl="0" eaLnBrk="1" fontAlgn="base" hangingPunct="1">
        <a:spcBef>
          <a:spcPct val="0"/>
        </a:spcBef>
        <a:spcAft>
          <a:spcPct val="0"/>
        </a:spcAft>
        <a:defRPr sz="2400">
          <a:solidFill>
            <a:srgbClr val="004D95"/>
          </a:solidFill>
          <a:latin typeface="Verdana" pitchFamily="96" charset="0"/>
          <a:ea typeface="ＭＳ Ｐゴシック" pitchFamily="96" charset="-128"/>
        </a:defRPr>
      </a:lvl9pPr>
    </p:titleStyle>
    <p:bodyStyle>
      <a:lvl1pPr marL="257149" indent="-257149" algn="l" rtl="0" eaLnBrk="0" fontAlgn="base" hangingPunct="0">
        <a:spcBef>
          <a:spcPct val="20000"/>
        </a:spcBef>
        <a:spcAft>
          <a:spcPct val="0"/>
        </a:spcAft>
        <a:buChar char="•"/>
        <a:defRPr sz="1500">
          <a:solidFill>
            <a:schemeClr val="tx1"/>
          </a:solidFill>
          <a:latin typeface="+mn-lt"/>
          <a:ea typeface="ＭＳ Ｐゴシック" pitchFamily="34" charset="-128"/>
          <a:cs typeface="+mn-cs"/>
        </a:defRPr>
      </a:lvl1pPr>
      <a:lvl2pPr marL="557155" indent="-214290" algn="l" rtl="0" eaLnBrk="0" fontAlgn="base" hangingPunct="0">
        <a:spcBef>
          <a:spcPct val="20000"/>
        </a:spcBef>
        <a:spcAft>
          <a:spcPct val="0"/>
        </a:spcAft>
        <a:buChar char="–"/>
        <a:defRPr sz="1050">
          <a:solidFill>
            <a:srgbClr val="00589C"/>
          </a:solidFill>
          <a:latin typeface="+mn-lt"/>
          <a:ea typeface="ＭＳ Ｐゴシック" pitchFamily="34" charset="-128"/>
        </a:defRPr>
      </a:lvl2pPr>
      <a:lvl3pPr marL="857162" indent="-171433" algn="l" rtl="0" eaLnBrk="0" fontAlgn="base" hangingPunct="0">
        <a:spcBef>
          <a:spcPct val="20000"/>
        </a:spcBef>
        <a:spcAft>
          <a:spcPct val="0"/>
        </a:spcAft>
        <a:buChar char="•"/>
        <a:defRPr sz="1050">
          <a:solidFill>
            <a:schemeClr val="tx1"/>
          </a:solidFill>
          <a:latin typeface="+mn-lt"/>
          <a:ea typeface="ＭＳ Ｐゴシック" pitchFamily="34" charset="-128"/>
        </a:defRPr>
      </a:lvl3pPr>
      <a:lvl4pPr marL="1200026" indent="-171433" algn="l" rtl="0" eaLnBrk="0" fontAlgn="base" hangingPunct="0">
        <a:spcBef>
          <a:spcPct val="20000"/>
        </a:spcBef>
        <a:spcAft>
          <a:spcPct val="0"/>
        </a:spcAft>
        <a:buChar char="–"/>
        <a:defRPr sz="900">
          <a:solidFill>
            <a:schemeClr val="tx1"/>
          </a:solidFill>
          <a:latin typeface="+mn-lt"/>
          <a:ea typeface="ＭＳ Ｐゴシック" pitchFamily="34" charset="-128"/>
        </a:defRPr>
      </a:lvl4pPr>
      <a:lvl5pPr marL="1542890" indent="-171433" algn="l" rtl="0" eaLnBrk="0" fontAlgn="base" hangingPunct="0">
        <a:spcBef>
          <a:spcPct val="20000"/>
        </a:spcBef>
        <a:spcAft>
          <a:spcPct val="0"/>
        </a:spcAft>
        <a:buChar char="»"/>
        <a:defRPr sz="750">
          <a:solidFill>
            <a:schemeClr val="bg2"/>
          </a:solidFill>
          <a:latin typeface="+mn-lt"/>
          <a:ea typeface="ＭＳ Ｐゴシック" pitchFamily="34" charset="-128"/>
        </a:defRPr>
      </a:lvl5pPr>
      <a:lvl6pPr marL="1885755" indent="-171433" algn="l" rtl="0" eaLnBrk="1" fontAlgn="base" hangingPunct="1">
        <a:spcBef>
          <a:spcPct val="20000"/>
        </a:spcBef>
        <a:spcAft>
          <a:spcPct val="0"/>
        </a:spcAft>
        <a:buChar char="»"/>
        <a:defRPr sz="750">
          <a:solidFill>
            <a:schemeClr val="bg2"/>
          </a:solidFill>
          <a:latin typeface="+mn-lt"/>
          <a:ea typeface="+mn-ea"/>
        </a:defRPr>
      </a:lvl6pPr>
      <a:lvl7pPr marL="2228619" indent="-171433" algn="l" rtl="0" eaLnBrk="1" fontAlgn="base" hangingPunct="1">
        <a:spcBef>
          <a:spcPct val="20000"/>
        </a:spcBef>
        <a:spcAft>
          <a:spcPct val="0"/>
        </a:spcAft>
        <a:buChar char="»"/>
        <a:defRPr sz="750">
          <a:solidFill>
            <a:schemeClr val="bg2"/>
          </a:solidFill>
          <a:latin typeface="+mn-lt"/>
          <a:ea typeface="+mn-ea"/>
        </a:defRPr>
      </a:lvl7pPr>
      <a:lvl8pPr marL="2571484" indent="-171433" algn="l" rtl="0" eaLnBrk="1" fontAlgn="base" hangingPunct="1">
        <a:spcBef>
          <a:spcPct val="20000"/>
        </a:spcBef>
        <a:spcAft>
          <a:spcPct val="0"/>
        </a:spcAft>
        <a:buChar char="»"/>
        <a:defRPr sz="750">
          <a:solidFill>
            <a:schemeClr val="bg2"/>
          </a:solidFill>
          <a:latin typeface="+mn-lt"/>
          <a:ea typeface="+mn-ea"/>
        </a:defRPr>
      </a:lvl8pPr>
      <a:lvl9pPr marL="2914348" indent="-171433" algn="l" rtl="0" eaLnBrk="1" fontAlgn="base" hangingPunct="1">
        <a:spcBef>
          <a:spcPct val="20000"/>
        </a:spcBef>
        <a:spcAft>
          <a:spcPct val="0"/>
        </a:spcAft>
        <a:buChar char="»"/>
        <a:defRPr sz="750">
          <a:solidFill>
            <a:schemeClr val="bg2"/>
          </a:solidFill>
          <a:latin typeface="+mn-lt"/>
          <a:ea typeface="+mn-ea"/>
        </a:defRPr>
      </a:lvl9pPr>
    </p:bodyStyle>
    <p:otherStyle>
      <a:defPPr>
        <a:defRPr lang="de-DE"/>
      </a:defPPr>
      <a:lvl1pPr marL="0" algn="l" defTabSz="685729" rtl="0" eaLnBrk="1" latinLnBrk="0" hangingPunct="1">
        <a:defRPr sz="1350" kern="1200">
          <a:solidFill>
            <a:schemeClr val="tx1"/>
          </a:solidFill>
          <a:latin typeface="+mn-lt"/>
          <a:ea typeface="+mn-ea"/>
          <a:cs typeface="+mn-cs"/>
        </a:defRPr>
      </a:lvl1pPr>
      <a:lvl2pPr marL="342865" algn="l" defTabSz="685729" rtl="0" eaLnBrk="1" latinLnBrk="0" hangingPunct="1">
        <a:defRPr sz="1350" kern="1200">
          <a:solidFill>
            <a:schemeClr val="tx1"/>
          </a:solidFill>
          <a:latin typeface="+mn-lt"/>
          <a:ea typeface="+mn-ea"/>
          <a:cs typeface="+mn-cs"/>
        </a:defRPr>
      </a:lvl2pPr>
      <a:lvl3pPr marL="685729" algn="l" defTabSz="685729" rtl="0" eaLnBrk="1" latinLnBrk="0" hangingPunct="1">
        <a:defRPr sz="1350" kern="1200">
          <a:solidFill>
            <a:schemeClr val="tx1"/>
          </a:solidFill>
          <a:latin typeface="+mn-lt"/>
          <a:ea typeface="+mn-ea"/>
          <a:cs typeface="+mn-cs"/>
        </a:defRPr>
      </a:lvl3pPr>
      <a:lvl4pPr marL="1028594" algn="l" defTabSz="685729" rtl="0" eaLnBrk="1" latinLnBrk="0" hangingPunct="1">
        <a:defRPr sz="1350" kern="1200">
          <a:solidFill>
            <a:schemeClr val="tx1"/>
          </a:solidFill>
          <a:latin typeface="+mn-lt"/>
          <a:ea typeface="+mn-ea"/>
          <a:cs typeface="+mn-cs"/>
        </a:defRPr>
      </a:lvl4pPr>
      <a:lvl5pPr marL="1371458" algn="l" defTabSz="685729" rtl="0" eaLnBrk="1" latinLnBrk="0" hangingPunct="1">
        <a:defRPr sz="1350" kern="1200">
          <a:solidFill>
            <a:schemeClr val="tx1"/>
          </a:solidFill>
          <a:latin typeface="+mn-lt"/>
          <a:ea typeface="+mn-ea"/>
          <a:cs typeface="+mn-cs"/>
        </a:defRPr>
      </a:lvl5pPr>
      <a:lvl6pPr marL="1714322" algn="l" defTabSz="685729" rtl="0" eaLnBrk="1" latinLnBrk="0" hangingPunct="1">
        <a:defRPr sz="1350" kern="1200">
          <a:solidFill>
            <a:schemeClr val="tx1"/>
          </a:solidFill>
          <a:latin typeface="+mn-lt"/>
          <a:ea typeface="+mn-ea"/>
          <a:cs typeface="+mn-cs"/>
        </a:defRPr>
      </a:lvl6pPr>
      <a:lvl7pPr marL="2057186" algn="l" defTabSz="685729" rtl="0" eaLnBrk="1" latinLnBrk="0" hangingPunct="1">
        <a:defRPr sz="1350" kern="1200">
          <a:solidFill>
            <a:schemeClr val="tx1"/>
          </a:solidFill>
          <a:latin typeface="+mn-lt"/>
          <a:ea typeface="+mn-ea"/>
          <a:cs typeface="+mn-cs"/>
        </a:defRPr>
      </a:lvl7pPr>
      <a:lvl8pPr marL="2400051" algn="l" defTabSz="685729" rtl="0" eaLnBrk="1" latinLnBrk="0" hangingPunct="1">
        <a:defRPr sz="1350" kern="1200">
          <a:solidFill>
            <a:schemeClr val="tx1"/>
          </a:solidFill>
          <a:latin typeface="+mn-lt"/>
          <a:ea typeface="+mn-ea"/>
          <a:cs typeface="+mn-cs"/>
        </a:defRPr>
      </a:lvl8pPr>
      <a:lvl9pPr marL="2742915" algn="l" defTabSz="6857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 y="4878000"/>
            <a:ext cx="9143983" cy="271462"/>
          </a:xfrm>
          <a:prstGeom prst="rect">
            <a:avLst/>
          </a:prstGeom>
        </p:spPr>
      </p:pic>
      <p:sp>
        <p:nvSpPr>
          <p:cNvPr id="4" name="Titelplatzhalter 3"/>
          <p:cNvSpPr>
            <a:spLocks noGrp="1"/>
          </p:cNvSpPr>
          <p:nvPr>
            <p:ph type="title"/>
          </p:nvPr>
        </p:nvSpPr>
        <p:spPr>
          <a:xfrm>
            <a:off x="360000" y="219601"/>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 name="Gerade Verbindung 4"/>
          <p:cNvCxnSpPr/>
          <p:nvPr userDrawn="1"/>
        </p:nvCxnSpPr>
        <p:spPr>
          <a:xfrm>
            <a:off x="358796"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3274" y="4856336"/>
            <a:ext cx="1073123" cy="307723"/>
          </a:xfrm>
          <a:prstGeom prst="rect">
            <a:avLst/>
          </a:prstGeom>
        </p:spPr>
      </p:pic>
    </p:spTree>
    <p:extLst>
      <p:ext uri="{BB962C8B-B14F-4D97-AF65-F5344CB8AC3E}">
        <p14:creationId xmlns:p14="http://schemas.microsoft.com/office/powerpoint/2010/main" val="222394089"/>
      </p:ext>
    </p:extLst>
  </p:cSld>
  <p:clrMap bg1="lt1" tx1="dk1" bg2="lt2" tx2="dk2" accent1="accent1" accent2="accent2" accent3="accent3" accent4="accent4" accent5="accent5" accent6="accent6" hlink="hlink" folHlink="folHlink"/>
  <p:sldLayoutIdLst>
    <p:sldLayoutId id="2147483715" r:id="rId1"/>
    <p:sldLayoutId id="2147483716" r:id="rId2"/>
  </p:sldLayoutIdLst>
  <p:hf hdr="0" ftr="0" dt="0"/>
  <p:txStyles>
    <p:titleStyle>
      <a:lvl1pPr algn="l" defTabSz="913928" rtl="0" eaLnBrk="1" latinLnBrk="0" hangingPunct="1">
        <a:spcBef>
          <a:spcPct val="0"/>
        </a:spcBef>
        <a:buNone/>
        <a:defRPr sz="2200" b="1" kern="1200" cap="none" baseline="0">
          <a:solidFill>
            <a:schemeClr val="accent1"/>
          </a:solidFill>
          <a:latin typeface="+mj-lt"/>
          <a:ea typeface="+mj-ea"/>
          <a:cs typeface="+mj-cs"/>
        </a:defRPr>
      </a:lvl1pPr>
    </p:titleStyle>
    <p:bodyStyle>
      <a:lvl1pPr marL="180881" indent="-180881" algn="l" defTabSz="179906" rtl="0" eaLnBrk="1" latinLnBrk="0" hangingPunct="1">
        <a:lnSpc>
          <a:spcPts val="1800"/>
        </a:lnSpc>
        <a:spcBef>
          <a:spcPts val="1100"/>
        </a:spcBef>
        <a:spcAft>
          <a:spcPts val="0"/>
        </a:spcAft>
        <a:buClr>
          <a:schemeClr val="accent3"/>
        </a:buClr>
        <a:buFont typeface="Wingdings" panose="05000000000000000000" pitchFamily="2" charset="2"/>
        <a:buChar char="§"/>
        <a:tabLst>
          <a:tab pos="179906" algn="l"/>
          <a:tab pos="359811" algn="l"/>
        </a:tabLst>
        <a:defRPr sz="1600" kern="1200">
          <a:solidFill>
            <a:schemeClr val="tx1"/>
          </a:solidFill>
          <a:latin typeface="+mn-lt"/>
          <a:ea typeface="+mn-ea"/>
          <a:cs typeface="+mn-cs"/>
        </a:defRPr>
      </a:lvl1pPr>
      <a:lvl2pPr marL="360174" indent="-179294" algn="l" defTabSz="913928"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055" indent="-180881" algn="l" defTabSz="913928"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3997" indent="-174541" algn="l" defTabSz="913928"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999600" indent="-285603" algn="l" defTabSz="913928"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4803" indent="0" algn="l" defTabSz="913928"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0246" indent="-228474" algn="l" defTabSz="9139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05" indent="-228474" algn="l" defTabSz="9139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163" indent="-228474" algn="l" defTabSz="9139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3928" rtl="0" eaLnBrk="1" latinLnBrk="0" hangingPunct="1">
        <a:defRPr sz="1800" kern="1200">
          <a:solidFill>
            <a:schemeClr val="tx1"/>
          </a:solidFill>
          <a:latin typeface="+mn-lt"/>
          <a:ea typeface="+mn-ea"/>
          <a:cs typeface="+mn-cs"/>
        </a:defRPr>
      </a:lvl1pPr>
      <a:lvl2pPr marL="456950"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86" algn="l" defTabSz="913928" rtl="0" eaLnBrk="1" latinLnBrk="0" hangingPunct="1">
        <a:defRPr sz="1800" kern="1200">
          <a:solidFill>
            <a:schemeClr val="tx1"/>
          </a:solidFill>
          <a:latin typeface="+mn-lt"/>
          <a:ea typeface="+mn-ea"/>
          <a:cs typeface="+mn-cs"/>
        </a:defRPr>
      </a:lvl4pPr>
      <a:lvl5pPr marL="1827854" algn="l" defTabSz="913928" rtl="0" eaLnBrk="1" latinLnBrk="0" hangingPunct="1">
        <a:defRPr sz="1800" kern="1200">
          <a:solidFill>
            <a:schemeClr val="tx1"/>
          </a:solidFill>
          <a:latin typeface="+mn-lt"/>
          <a:ea typeface="+mn-ea"/>
          <a:cs typeface="+mn-cs"/>
        </a:defRPr>
      </a:lvl5pPr>
      <a:lvl6pPr marL="2284803" algn="l" defTabSz="913928" rtl="0" eaLnBrk="1" latinLnBrk="0" hangingPunct="1">
        <a:defRPr sz="1800" kern="1200">
          <a:solidFill>
            <a:schemeClr val="tx1"/>
          </a:solidFill>
          <a:latin typeface="+mn-lt"/>
          <a:ea typeface="+mn-ea"/>
          <a:cs typeface="+mn-cs"/>
        </a:defRPr>
      </a:lvl6pPr>
      <a:lvl7pPr marL="2741753" algn="l" defTabSz="913928" rtl="0" eaLnBrk="1" latinLnBrk="0" hangingPunct="1">
        <a:defRPr sz="1800" kern="1200">
          <a:solidFill>
            <a:schemeClr val="tx1"/>
          </a:solidFill>
          <a:latin typeface="+mn-lt"/>
          <a:ea typeface="+mn-ea"/>
          <a:cs typeface="+mn-cs"/>
        </a:defRPr>
      </a:lvl7pPr>
      <a:lvl8pPr marL="3198720" algn="l" defTabSz="913928" rtl="0" eaLnBrk="1" latinLnBrk="0" hangingPunct="1">
        <a:defRPr sz="1800" kern="1200">
          <a:solidFill>
            <a:schemeClr val="tx1"/>
          </a:solidFill>
          <a:latin typeface="+mn-lt"/>
          <a:ea typeface="+mn-ea"/>
          <a:cs typeface="+mn-cs"/>
        </a:defRPr>
      </a:lvl8pPr>
      <a:lvl9pPr marL="3655679" algn="l" defTabSz="91392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 y="4878000"/>
            <a:ext cx="9143983" cy="271462"/>
          </a:xfrm>
          <a:prstGeom prst="rect">
            <a:avLst/>
          </a:prstGeom>
        </p:spPr>
      </p:pic>
      <p:sp>
        <p:nvSpPr>
          <p:cNvPr id="4" name="Titelplatzhalter 3"/>
          <p:cNvSpPr>
            <a:spLocks noGrp="1"/>
          </p:cNvSpPr>
          <p:nvPr>
            <p:ph type="title"/>
          </p:nvPr>
        </p:nvSpPr>
        <p:spPr>
          <a:xfrm>
            <a:off x="360000" y="219601"/>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 name="Gerade Verbindung 4"/>
          <p:cNvCxnSpPr/>
          <p:nvPr userDrawn="1"/>
        </p:nvCxnSpPr>
        <p:spPr>
          <a:xfrm>
            <a:off x="358787"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83265" y="4856327"/>
            <a:ext cx="1073123" cy="307723"/>
          </a:xfrm>
          <a:prstGeom prst="rect">
            <a:avLst/>
          </a:prstGeom>
        </p:spPr>
      </p:pic>
    </p:spTree>
    <p:extLst>
      <p:ext uri="{BB962C8B-B14F-4D97-AF65-F5344CB8AC3E}">
        <p14:creationId xmlns:p14="http://schemas.microsoft.com/office/powerpoint/2010/main" val="22793995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Lst>
  <p:hf hdr="0" ftr="0" dt="0"/>
  <p:txStyles>
    <p:titleStyle>
      <a:lvl1pPr algn="l" defTabSz="914130" rtl="0" eaLnBrk="1" latinLnBrk="0" hangingPunct="1">
        <a:spcBef>
          <a:spcPct val="0"/>
        </a:spcBef>
        <a:buNone/>
        <a:defRPr sz="2200" b="1" kern="1200" cap="none" baseline="0">
          <a:solidFill>
            <a:schemeClr val="accent1"/>
          </a:solidFill>
          <a:latin typeface="+mj-lt"/>
          <a:ea typeface="+mj-ea"/>
          <a:cs typeface="+mj-cs"/>
        </a:defRPr>
      </a:lvl1pPr>
    </p:titleStyle>
    <p:bodyStyle>
      <a:lvl1pPr marL="180922" indent="-180922" algn="l" defTabSz="179947" rtl="0" eaLnBrk="1" latinLnBrk="0" hangingPunct="1">
        <a:lnSpc>
          <a:spcPts val="1800"/>
        </a:lnSpc>
        <a:spcBef>
          <a:spcPts val="1100"/>
        </a:spcBef>
        <a:spcAft>
          <a:spcPts val="0"/>
        </a:spcAft>
        <a:buClr>
          <a:schemeClr val="accent3"/>
        </a:buClr>
        <a:buFont typeface="Wingdings" panose="05000000000000000000" pitchFamily="2" charset="2"/>
        <a:buChar char="§"/>
        <a:tabLst>
          <a:tab pos="179947" algn="l"/>
          <a:tab pos="359892" algn="l"/>
        </a:tabLst>
        <a:defRPr sz="1600" kern="1200">
          <a:solidFill>
            <a:schemeClr val="tx1"/>
          </a:solidFill>
          <a:latin typeface="+mn-lt"/>
          <a:ea typeface="+mn-ea"/>
          <a:cs typeface="+mn-cs"/>
        </a:defRPr>
      </a:lvl1pPr>
      <a:lvl2pPr marL="360255" indent="-179335" algn="l" defTabSz="91413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177" indent="-180922" algn="l" defTabSz="91413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159" indent="-174577" algn="l" defTabSz="91413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999825" indent="-285666" algn="l" defTabSz="91413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5316" indent="0" algn="l" defTabSz="91413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0912" indent="-228528" algn="l" defTabSz="914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4" indent="-228528" algn="l" defTabSz="914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6" indent="-228528" algn="l" defTabSz="914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130" rtl="0" eaLnBrk="1" latinLnBrk="0" hangingPunct="1">
        <a:defRPr sz="1800" kern="1200">
          <a:solidFill>
            <a:schemeClr val="tx1"/>
          </a:solidFill>
          <a:latin typeface="+mn-lt"/>
          <a:ea typeface="+mn-ea"/>
          <a:cs typeface="+mn-cs"/>
        </a:defRPr>
      </a:lvl1pPr>
      <a:lvl2pPr marL="457058" algn="l" defTabSz="914130" rtl="0" eaLnBrk="1" latinLnBrk="0" hangingPunct="1">
        <a:defRPr sz="1800" kern="1200">
          <a:solidFill>
            <a:schemeClr val="tx1"/>
          </a:solidFill>
          <a:latin typeface="+mn-lt"/>
          <a:ea typeface="+mn-ea"/>
          <a:cs typeface="+mn-cs"/>
        </a:defRPr>
      </a:lvl2pPr>
      <a:lvl3pPr marL="914130" algn="l" defTabSz="914130" rtl="0" eaLnBrk="1" latinLnBrk="0" hangingPunct="1">
        <a:defRPr sz="1800" kern="1200">
          <a:solidFill>
            <a:schemeClr val="tx1"/>
          </a:solidFill>
          <a:latin typeface="+mn-lt"/>
          <a:ea typeface="+mn-ea"/>
          <a:cs typeface="+mn-cs"/>
        </a:defRPr>
      </a:lvl3pPr>
      <a:lvl4pPr marL="1371192" algn="l" defTabSz="914130" rtl="0" eaLnBrk="1" latinLnBrk="0" hangingPunct="1">
        <a:defRPr sz="1800" kern="1200">
          <a:solidFill>
            <a:schemeClr val="tx1"/>
          </a:solidFill>
          <a:latin typeface="+mn-lt"/>
          <a:ea typeface="+mn-ea"/>
          <a:cs typeface="+mn-cs"/>
        </a:defRPr>
      </a:lvl4pPr>
      <a:lvl5pPr marL="1828259" algn="l" defTabSz="914130" rtl="0" eaLnBrk="1" latinLnBrk="0" hangingPunct="1">
        <a:defRPr sz="1800" kern="1200">
          <a:solidFill>
            <a:schemeClr val="tx1"/>
          </a:solidFill>
          <a:latin typeface="+mn-lt"/>
          <a:ea typeface="+mn-ea"/>
          <a:cs typeface="+mn-cs"/>
        </a:defRPr>
      </a:lvl5pPr>
      <a:lvl6pPr marL="2285316" algn="l" defTabSz="914130" rtl="0" eaLnBrk="1" latinLnBrk="0" hangingPunct="1">
        <a:defRPr sz="1800" kern="1200">
          <a:solidFill>
            <a:schemeClr val="tx1"/>
          </a:solidFill>
          <a:latin typeface="+mn-lt"/>
          <a:ea typeface="+mn-ea"/>
          <a:cs typeface="+mn-cs"/>
        </a:defRPr>
      </a:lvl6pPr>
      <a:lvl7pPr marL="2742374" algn="l" defTabSz="914130" rtl="0" eaLnBrk="1" latinLnBrk="0" hangingPunct="1">
        <a:defRPr sz="1800" kern="1200">
          <a:solidFill>
            <a:schemeClr val="tx1"/>
          </a:solidFill>
          <a:latin typeface="+mn-lt"/>
          <a:ea typeface="+mn-ea"/>
          <a:cs typeface="+mn-cs"/>
        </a:defRPr>
      </a:lvl7pPr>
      <a:lvl8pPr marL="3199440" algn="l" defTabSz="914130" rtl="0" eaLnBrk="1" latinLnBrk="0" hangingPunct="1">
        <a:defRPr sz="1800" kern="1200">
          <a:solidFill>
            <a:schemeClr val="tx1"/>
          </a:solidFill>
          <a:latin typeface="+mn-lt"/>
          <a:ea typeface="+mn-ea"/>
          <a:cs typeface="+mn-cs"/>
        </a:defRPr>
      </a:lvl8pPr>
      <a:lvl9pPr marL="3656503" algn="l" defTabSz="914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emf"/><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6.xml"/><Relationship Id="rId16"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emf"/><Relationship Id="rId19" Type="http://schemas.openxmlformats.org/officeDocument/2006/relationships/image" Target="../media/image4.emf"/><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57300" y="110598"/>
            <a:ext cx="6629400" cy="1543050"/>
          </a:xfrm>
        </p:spPr>
        <p:txBody>
          <a:bodyPr/>
          <a:lstStyle/>
          <a:p>
            <a:pPr>
              <a:lnSpc>
                <a:spcPct val="150000"/>
              </a:lnSpc>
            </a:pPr>
            <a:r>
              <a:rPr lang="en-US" dirty="0" err="1"/>
              <a:t>Deutsches</a:t>
            </a:r>
            <a:r>
              <a:rPr lang="en-US" dirty="0"/>
              <a:t> </a:t>
            </a:r>
            <a:r>
              <a:rPr lang="en-US" dirty="0" err="1"/>
              <a:t>GeoForschungsZentrum</a:t>
            </a:r>
            <a:r>
              <a:rPr lang="en-US" dirty="0"/>
              <a:t> GFZ</a:t>
            </a:r>
          </a:p>
        </p:txBody>
      </p:sp>
      <p:sp>
        <p:nvSpPr>
          <p:cNvPr id="25" name="Rectangle 3"/>
          <p:cNvSpPr>
            <a:spLocks noGrp="1" noChangeArrowheads="1"/>
          </p:cNvSpPr>
          <p:nvPr>
            <p:ph type="subTitle" idx="1"/>
          </p:nvPr>
        </p:nvSpPr>
        <p:spPr>
          <a:xfrm>
            <a:off x="1257300" y="1977684"/>
            <a:ext cx="6629400" cy="864096"/>
          </a:xfrm>
        </p:spPr>
        <p:txBody>
          <a:bodyPr/>
          <a:lstStyle/>
          <a:p>
            <a:pPr eaLnBrk="1" hangingPunct="1">
              <a:spcBef>
                <a:spcPct val="0"/>
              </a:spcBef>
              <a:spcAft>
                <a:spcPts val="450"/>
              </a:spcAft>
            </a:pPr>
            <a:r>
              <a:rPr lang="de-DE"/>
              <a:t>Dr. Stefan Schwartze</a:t>
            </a:r>
            <a:endParaRPr lang="de-DE" dirty="0"/>
          </a:p>
          <a:p>
            <a:pPr eaLnBrk="1" hangingPunct="1">
              <a:lnSpc>
                <a:spcPct val="50000"/>
              </a:lnSpc>
              <a:spcBef>
                <a:spcPct val="0"/>
              </a:spcBef>
            </a:pPr>
            <a:endParaRPr lang="de-DE" sz="1200" dirty="0"/>
          </a:p>
          <a:p>
            <a:pPr eaLnBrk="1" hangingPunct="1">
              <a:spcBef>
                <a:spcPct val="0"/>
              </a:spcBef>
            </a:pPr>
            <a:r>
              <a:rPr lang="de-DE" sz="1200"/>
              <a:t>Administrativer Vorstand</a:t>
            </a:r>
            <a:endParaRPr lang="de-DE" sz="1200" dirty="0"/>
          </a:p>
        </p:txBody>
      </p:sp>
      <p:sp>
        <p:nvSpPr>
          <p:cNvPr id="21" name="Rectangle 20"/>
          <p:cNvSpPr/>
          <p:nvPr/>
        </p:nvSpPr>
        <p:spPr>
          <a:xfrm>
            <a:off x="1143000" y="4803231"/>
            <a:ext cx="6857999" cy="276999"/>
          </a:xfrm>
          <a:prstGeom prst="rect">
            <a:avLst/>
          </a:prstGeom>
        </p:spPr>
        <p:txBody>
          <a:bodyPr wrap="square">
            <a:spAutoFit/>
          </a:bodyPr>
          <a:lstStyle/>
          <a:p>
            <a:pPr algn="ctr" fontAlgn="base">
              <a:spcBef>
                <a:spcPct val="0"/>
              </a:spcBef>
              <a:spcAft>
                <a:spcPct val="0"/>
              </a:spcAft>
            </a:pPr>
            <a:r>
              <a:rPr lang="de-DE" sz="1200" dirty="0">
                <a:solidFill>
                  <a:srgbClr val="FFFFFF"/>
                </a:solidFill>
                <a:ea typeface="ＭＳ Ｐゴシック" pitchFamily="34" charset="-128"/>
              </a:rPr>
              <a:t>Potsdam, 18. </a:t>
            </a:r>
            <a:r>
              <a:rPr lang="de-DE" sz="1200">
                <a:solidFill>
                  <a:srgbClr val="FFFFFF"/>
                </a:solidFill>
                <a:ea typeface="ＭＳ Ｐゴシック" pitchFamily="34" charset="-128"/>
              </a:rPr>
              <a:t>Februar 2020</a:t>
            </a:r>
            <a:endParaRPr lang="de-DE" sz="1200" dirty="0">
              <a:solidFill>
                <a:srgbClr val="FFFFFF"/>
              </a:solidFill>
              <a:ea typeface="ＭＳ Ｐゴシック" pitchFamily="34" charset="-128"/>
            </a:endParaRPr>
          </a:p>
        </p:txBody>
      </p:sp>
      <p:pic>
        <p:nvPicPr>
          <p:cNvPr id="14" name="Grafik 13"/>
          <p:cNvPicPr>
            <a:picLocks noChangeAspect="1"/>
          </p:cNvPicPr>
          <p:nvPr/>
        </p:nvPicPr>
        <p:blipFill rotWithShape="1">
          <a:blip r:embed="rId3" cstate="print">
            <a:extLst>
              <a:ext uri="{28A0092B-C50C-407E-A947-70E740481C1C}">
                <a14:useLocalDpi xmlns:a14="http://schemas.microsoft.com/office/drawing/2010/main" val="0"/>
              </a:ext>
            </a:extLst>
          </a:blip>
          <a:srcRect r="80440"/>
          <a:stretch/>
        </p:blipFill>
        <p:spPr>
          <a:xfrm>
            <a:off x="1188288" y="2831316"/>
            <a:ext cx="1257005" cy="1766486"/>
          </a:xfrm>
          <a:prstGeom prst="rect">
            <a:avLst/>
          </a:prstGeom>
          <a:ln>
            <a:noFill/>
          </a:ln>
          <a:effectLst/>
        </p:spPr>
      </p:pic>
      <p:pic>
        <p:nvPicPr>
          <p:cNvPr id="15" name="Grafik 14"/>
          <p:cNvPicPr>
            <a:picLocks noChangeAspect="1"/>
          </p:cNvPicPr>
          <p:nvPr/>
        </p:nvPicPr>
        <p:blipFill rotWithShape="1">
          <a:blip r:embed="rId4" cstate="print">
            <a:extLst>
              <a:ext uri="{28A0092B-C50C-407E-A947-70E740481C1C}">
                <a14:useLocalDpi xmlns:a14="http://schemas.microsoft.com/office/drawing/2010/main" val="0"/>
              </a:ext>
            </a:extLst>
          </a:blip>
          <a:srcRect l="19972" r="60387"/>
          <a:stretch/>
        </p:blipFill>
        <p:spPr>
          <a:xfrm>
            <a:off x="2554110" y="2831318"/>
            <a:ext cx="1262286" cy="1766486"/>
          </a:xfrm>
          <a:prstGeom prst="rect">
            <a:avLst/>
          </a:prstGeom>
          <a:ln>
            <a:noFill/>
          </a:ln>
          <a:effectLst/>
        </p:spPr>
      </p:pic>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l="40236" r="40212"/>
          <a:stretch/>
        </p:blipFill>
        <p:spPr>
          <a:xfrm>
            <a:off x="3925214" y="2831317"/>
            <a:ext cx="1256504" cy="1766486"/>
          </a:xfrm>
          <a:prstGeom prst="rect">
            <a:avLst/>
          </a:prstGeom>
          <a:ln>
            <a:noFill/>
          </a:ln>
          <a:effectLst/>
        </p:spPr>
      </p:pic>
      <p:pic>
        <p:nvPicPr>
          <p:cNvPr id="17" name="Grafik 16"/>
          <p:cNvPicPr>
            <a:picLocks noChangeAspect="1"/>
          </p:cNvPicPr>
          <p:nvPr/>
        </p:nvPicPr>
        <p:blipFill rotWithShape="1">
          <a:blip r:embed="rId4" cstate="print">
            <a:extLst>
              <a:ext uri="{28A0092B-C50C-407E-A947-70E740481C1C}">
                <a14:useLocalDpi xmlns:a14="http://schemas.microsoft.com/office/drawing/2010/main" val="0"/>
              </a:ext>
            </a:extLst>
          </a:blip>
          <a:srcRect l="60199" r="20365"/>
          <a:stretch/>
        </p:blipFill>
        <p:spPr>
          <a:xfrm>
            <a:off x="5290536" y="2831314"/>
            <a:ext cx="1249082" cy="1766487"/>
          </a:xfrm>
          <a:prstGeom prst="rect">
            <a:avLst/>
          </a:prstGeom>
          <a:ln>
            <a:noFill/>
          </a:ln>
          <a:effectLst/>
        </p:spPr>
      </p:pic>
      <p:pic>
        <p:nvPicPr>
          <p:cNvPr id="18" name="Grafik 17"/>
          <p:cNvPicPr>
            <a:picLocks noChangeAspect="1"/>
          </p:cNvPicPr>
          <p:nvPr/>
        </p:nvPicPr>
        <p:blipFill rotWithShape="1">
          <a:blip r:embed="rId5" cstate="print">
            <a:extLst>
              <a:ext uri="{28A0092B-C50C-407E-A947-70E740481C1C}">
                <a14:useLocalDpi xmlns:a14="http://schemas.microsoft.com/office/drawing/2010/main" val="0"/>
              </a:ext>
            </a:extLst>
          </a:blip>
          <a:srcRect l="80291" r="66"/>
          <a:stretch/>
        </p:blipFill>
        <p:spPr>
          <a:xfrm>
            <a:off x="6648435" y="2831316"/>
            <a:ext cx="1262286" cy="1766486"/>
          </a:xfrm>
          <a:prstGeom prst="rect">
            <a:avLst/>
          </a:prstGeom>
          <a:ln>
            <a:noFill/>
          </a:ln>
          <a:effectLst/>
        </p:spPr>
      </p:pic>
    </p:spTree>
    <p:extLst>
      <p:ext uri="{BB962C8B-B14F-4D97-AF65-F5344CB8AC3E}">
        <p14:creationId xmlns:p14="http://schemas.microsoft.com/office/powerpoint/2010/main" val="3203688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nummernplatzhalter 4"/>
          <p:cNvSpPr>
            <a:spLocks noGrp="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50">
                <a:solidFill>
                  <a:schemeClr val="tx1"/>
                </a:solidFill>
                <a:latin typeface="Arial" charset="0"/>
                <a:ea typeface="ＭＳ Ｐゴシック" charset="0"/>
                <a:cs typeface="Arial" charset="0"/>
              </a:defRPr>
            </a:lvl1pPr>
            <a:lvl2pPr marL="557213" indent="-214313">
              <a:defRPr sz="1950">
                <a:solidFill>
                  <a:schemeClr val="tx1"/>
                </a:solidFill>
                <a:latin typeface="Arial" charset="0"/>
                <a:ea typeface="Arial" charset="0"/>
                <a:cs typeface="Arial" charset="0"/>
              </a:defRPr>
            </a:lvl2pPr>
            <a:lvl3pPr marL="857250" indent="-171450">
              <a:defRPr sz="1950">
                <a:solidFill>
                  <a:schemeClr val="tx1"/>
                </a:solidFill>
                <a:latin typeface="Arial" charset="0"/>
                <a:ea typeface="Arial" charset="0"/>
                <a:cs typeface="Arial" charset="0"/>
              </a:defRPr>
            </a:lvl3pPr>
            <a:lvl4pPr marL="1200150" indent="-171450">
              <a:defRPr sz="1500">
                <a:solidFill>
                  <a:schemeClr val="tx1"/>
                </a:solidFill>
                <a:latin typeface="Arial" charset="0"/>
                <a:ea typeface="Arial" charset="0"/>
                <a:cs typeface="Arial" charset="0"/>
              </a:defRPr>
            </a:lvl4pPr>
            <a:lvl5pPr marL="1543050" indent="-171450">
              <a:defRPr sz="1500">
                <a:solidFill>
                  <a:schemeClr val="tx1"/>
                </a:solidFill>
                <a:latin typeface="Arial" charset="0"/>
                <a:ea typeface="Arial" charset="0"/>
                <a:cs typeface="Arial" charset="0"/>
              </a:defRPr>
            </a:lvl5pPr>
            <a:lvl6pPr marL="1885950" indent="-171450" eaLnBrk="0" hangingPunct="0">
              <a:defRPr sz="1500">
                <a:solidFill>
                  <a:schemeClr val="tx1"/>
                </a:solidFill>
                <a:latin typeface="Arial" charset="0"/>
                <a:ea typeface="Arial" charset="0"/>
                <a:cs typeface="Arial" charset="0"/>
              </a:defRPr>
            </a:lvl6pPr>
            <a:lvl7pPr marL="2228850" indent="-171450" eaLnBrk="0" hangingPunct="0">
              <a:defRPr sz="1500">
                <a:solidFill>
                  <a:schemeClr val="tx1"/>
                </a:solidFill>
                <a:latin typeface="Arial" charset="0"/>
                <a:ea typeface="Arial" charset="0"/>
                <a:cs typeface="Arial" charset="0"/>
              </a:defRPr>
            </a:lvl7pPr>
            <a:lvl8pPr marL="2571750" indent="-171450" eaLnBrk="0" hangingPunct="0">
              <a:defRPr sz="1500">
                <a:solidFill>
                  <a:schemeClr val="tx1"/>
                </a:solidFill>
                <a:latin typeface="Arial" charset="0"/>
                <a:ea typeface="Arial" charset="0"/>
                <a:cs typeface="Arial" charset="0"/>
              </a:defRPr>
            </a:lvl8pPr>
            <a:lvl9pPr marL="2914650" indent="-171450" eaLnBrk="0" hangingPunct="0">
              <a:defRPr sz="1500">
                <a:solidFill>
                  <a:schemeClr val="tx1"/>
                </a:solidFill>
                <a:latin typeface="Arial" charset="0"/>
                <a:ea typeface="Arial" charset="0"/>
                <a:cs typeface="Arial" charset="0"/>
              </a:defRPr>
            </a:lvl9pPr>
          </a:lstStyle>
          <a:p>
            <a:r>
              <a:rPr lang="de-DE" sz="600">
                <a:solidFill>
                  <a:schemeClr val="bg1"/>
                </a:solidFill>
              </a:rPr>
              <a:t>SEITE </a:t>
            </a:r>
            <a:fld id="{6805D311-8CDD-DC4B-A7D5-81F7FAE620C0}" type="slidenum">
              <a:rPr lang="de-DE" sz="600">
                <a:solidFill>
                  <a:schemeClr val="bg1"/>
                </a:solidFill>
              </a:rPr>
              <a:pPr/>
              <a:t>10</a:t>
            </a:fld>
            <a:endParaRPr lang="de-DE" sz="600">
              <a:solidFill>
                <a:schemeClr val="bg1"/>
              </a:solidFill>
            </a:endParaRPr>
          </a:p>
        </p:txBody>
      </p:sp>
      <p:grpSp>
        <p:nvGrpSpPr>
          <p:cNvPr id="2" name="Gruppieren 1"/>
          <p:cNvGrpSpPr/>
          <p:nvPr/>
        </p:nvGrpSpPr>
        <p:grpSpPr>
          <a:xfrm>
            <a:off x="262288" y="889402"/>
            <a:ext cx="7758113" cy="3574662"/>
            <a:chOff x="1651480" y="1736725"/>
            <a:chExt cx="8044921" cy="3706813"/>
          </a:xfrm>
        </p:grpSpPr>
        <p:sp>
          <p:nvSpPr>
            <p:cNvPr id="20484" name="Rectangle 23"/>
            <p:cNvSpPr>
              <a:spLocks noChangeArrowheads="1"/>
            </p:cNvSpPr>
            <p:nvPr/>
          </p:nvSpPr>
          <p:spPr bwMode="auto">
            <a:xfrm>
              <a:off x="3093988" y="1736725"/>
              <a:ext cx="6602412" cy="522288"/>
            </a:xfrm>
            <a:prstGeom prst="rect">
              <a:avLst/>
            </a:prstGeom>
            <a:solidFill>
              <a:srgbClr val="E6AF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ts val="1500"/>
                </a:lnSpc>
                <a:spcBef>
                  <a:spcPct val="20000"/>
                </a:spcBef>
              </a:pPr>
              <a:endParaRPr lang="de-DE" sz="1013">
                <a:cs typeface="Arial" charset="0"/>
              </a:endParaRPr>
            </a:p>
          </p:txBody>
        </p:sp>
        <p:sp>
          <p:nvSpPr>
            <p:cNvPr id="20485" name="Rectangle 24"/>
            <p:cNvSpPr>
              <a:spLocks noChangeArrowheads="1"/>
            </p:cNvSpPr>
            <p:nvPr/>
          </p:nvSpPr>
          <p:spPr bwMode="auto">
            <a:xfrm>
              <a:off x="3089226" y="2384425"/>
              <a:ext cx="6607175" cy="522288"/>
            </a:xfrm>
            <a:prstGeom prst="rect">
              <a:avLst/>
            </a:prstGeom>
            <a:solidFill>
              <a:srgbClr val="144D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ts val="1500"/>
                </a:lnSpc>
                <a:spcBef>
                  <a:spcPct val="20000"/>
                </a:spcBef>
              </a:pPr>
              <a:endParaRPr lang="de-DE" sz="1013">
                <a:cs typeface="Arial" charset="0"/>
              </a:endParaRPr>
            </a:p>
          </p:txBody>
        </p:sp>
        <p:sp>
          <p:nvSpPr>
            <p:cNvPr id="20486" name="Rectangle 25"/>
            <p:cNvSpPr>
              <a:spLocks noChangeArrowheads="1"/>
            </p:cNvSpPr>
            <p:nvPr/>
          </p:nvSpPr>
          <p:spPr bwMode="auto">
            <a:xfrm>
              <a:off x="3095576" y="3028950"/>
              <a:ext cx="6600825" cy="522288"/>
            </a:xfrm>
            <a:prstGeom prst="rect">
              <a:avLst/>
            </a:prstGeom>
            <a:solidFill>
              <a:srgbClr val="D42D1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ts val="1500"/>
                </a:lnSpc>
                <a:spcBef>
                  <a:spcPct val="20000"/>
                </a:spcBef>
              </a:pPr>
              <a:endParaRPr lang="de-DE" sz="1013">
                <a:cs typeface="Arial" charset="0"/>
              </a:endParaRPr>
            </a:p>
          </p:txBody>
        </p:sp>
        <p:sp>
          <p:nvSpPr>
            <p:cNvPr id="20487" name="Rectangle 26"/>
            <p:cNvSpPr>
              <a:spLocks noChangeArrowheads="1"/>
            </p:cNvSpPr>
            <p:nvPr/>
          </p:nvSpPr>
          <p:spPr bwMode="auto">
            <a:xfrm>
              <a:off x="3089226" y="4921250"/>
              <a:ext cx="6607175" cy="522288"/>
            </a:xfrm>
            <a:prstGeom prst="rect">
              <a:avLst/>
            </a:prstGeom>
            <a:solidFill>
              <a:srgbClr val="A9B5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ts val="1500"/>
                </a:lnSpc>
                <a:spcBef>
                  <a:spcPct val="20000"/>
                </a:spcBef>
              </a:pPr>
              <a:endParaRPr lang="de-DE" sz="1013">
                <a:cs typeface="Arial" charset="0"/>
              </a:endParaRPr>
            </a:p>
          </p:txBody>
        </p:sp>
        <p:sp>
          <p:nvSpPr>
            <p:cNvPr id="20488" name="Text Box 33"/>
            <p:cNvSpPr txBox="1">
              <a:spLocks noChangeArrowheads="1"/>
            </p:cNvSpPr>
            <p:nvPr/>
          </p:nvSpPr>
          <p:spPr bwMode="auto">
            <a:xfrm>
              <a:off x="3086050" y="5067300"/>
              <a:ext cx="2791274" cy="29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2700">
                <a:defRPr sz="2600">
                  <a:solidFill>
                    <a:schemeClr val="tx1"/>
                  </a:solidFill>
                  <a:latin typeface="Arial" charset="0"/>
                  <a:ea typeface="ＭＳ Ｐゴシック" charset="0"/>
                  <a:cs typeface="Arial" charset="0"/>
                </a:defRPr>
              </a:lvl1pPr>
              <a:lvl2pPr marL="742950" indent="-285750">
                <a:defRPr sz="2600">
                  <a:solidFill>
                    <a:schemeClr val="tx1"/>
                  </a:solidFill>
                  <a:latin typeface="Arial" charset="0"/>
                  <a:ea typeface="Arial" charset="0"/>
                  <a:cs typeface="Arial" charset="0"/>
                </a:defRPr>
              </a:lvl2pPr>
              <a:lvl3pPr marL="1143000" indent="-228600">
                <a:defRPr sz="26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hangingPunct="0">
                <a:defRPr sz="2000">
                  <a:solidFill>
                    <a:schemeClr val="tx1"/>
                  </a:solidFill>
                  <a:latin typeface="Arial" charset="0"/>
                  <a:ea typeface="Arial" charset="0"/>
                  <a:cs typeface="Arial" charset="0"/>
                </a:defRPr>
              </a:lvl6pPr>
              <a:lvl7pPr marL="2971800" indent="-228600" eaLnBrk="0" hangingPunct="0">
                <a:defRPr sz="2000">
                  <a:solidFill>
                    <a:schemeClr val="tx1"/>
                  </a:solidFill>
                  <a:latin typeface="Arial" charset="0"/>
                  <a:ea typeface="Arial" charset="0"/>
                  <a:cs typeface="Arial" charset="0"/>
                </a:defRPr>
              </a:lvl7pPr>
              <a:lvl8pPr marL="3429000" indent="-228600" eaLnBrk="0" hangingPunct="0">
                <a:defRPr sz="2000">
                  <a:solidFill>
                    <a:schemeClr val="tx1"/>
                  </a:solidFill>
                  <a:latin typeface="Arial" charset="0"/>
                  <a:ea typeface="Arial" charset="0"/>
                  <a:cs typeface="Arial" charset="0"/>
                </a:defRPr>
              </a:lvl8pPr>
              <a:lvl9pPr marL="3886200" indent="-228600" eaLnBrk="0" hangingPunct="0">
                <a:defRPr sz="2000">
                  <a:solidFill>
                    <a:schemeClr val="tx1"/>
                  </a:solidFill>
                  <a:latin typeface="Arial" charset="0"/>
                  <a:ea typeface="Arial" charset="0"/>
                  <a:cs typeface="Arial" charset="0"/>
                </a:defRPr>
              </a:lvl9pPr>
            </a:lstStyle>
            <a:p>
              <a:pPr>
                <a:lnSpc>
                  <a:spcPts val="1500"/>
                </a:lnSpc>
                <a:spcBef>
                  <a:spcPct val="20000"/>
                </a:spcBef>
              </a:pPr>
              <a:r>
                <a:rPr lang="de-DE" sz="1950">
                  <a:solidFill>
                    <a:schemeClr val="bg1"/>
                  </a:solidFill>
                </a:rPr>
                <a:t>Schlüsseltechnologien</a:t>
              </a:r>
            </a:p>
          </p:txBody>
        </p:sp>
        <p:sp>
          <p:nvSpPr>
            <p:cNvPr id="20489" name="Text Box 5"/>
            <p:cNvSpPr txBox="1">
              <a:spLocks noChangeArrowheads="1"/>
            </p:cNvSpPr>
            <p:nvPr/>
          </p:nvSpPr>
          <p:spPr bwMode="auto">
            <a:xfrm>
              <a:off x="3074939" y="3184525"/>
              <a:ext cx="1532941" cy="29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2700">
                <a:defRPr sz="2600">
                  <a:solidFill>
                    <a:schemeClr val="tx1"/>
                  </a:solidFill>
                  <a:latin typeface="Arial" charset="0"/>
                  <a:ea typeface="ＭＳ Ｐゴシック" charset="0"/>
                  <a:cs typeface="Arial" charset="0"/>
                </a:defRPr>
              </a:lvl1pPr>
              <a:lvl2pPr marL="742950" indent="-285750">
                <a:defRPr sz="2600">
                  <a:solidFill>
                    <a:schemeClr val="tx1"/>
                  </a:solidFill>
                  <a:latin typeface="Arial" charset="0"/>
                  <a:ea typeface="Arial" charset="0"/>
                  <a:cs typeface="Arial" charset="0"/>
                </a:defRPr>
              </a:lvl2pPr>
              <a:lvl3pPr marL="1143000" indent="-228600">
                <a:defRPr sz="26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hangingPunct="0">
                <a:defRPr sz="2000">
                  <a:solidFill>
                    <a:schemeClr val="tx1"/>
                  </a:solidFill>
                  <a:latin typeface="Arial" charset="0"/>
                  <a:ea typeface="Arial" charset="0"/>
                  <a:cs typeface="Arial" charset="0"/>
                </a:defRPr>
              </a:lvl6pPr>
              <a:lvl7pPr marL="2971800" indent="-228600" eaLnBrk="0" hangingPunct="0">
                <a:defRPr sz="2000">
                  <a:solidFill>
                    <a:schemeClr val="tx1"/>
                  </a:solidFill>
                  <a:latin typeface="Arial" charset="0"/>
                  <a:ea typeface="Arial" charset="0"/>
                  <a:cs typeface="Arial" charset="0"/>
                </a:defRPr>
              </a:lvl7pPr>
              <a:lvl8pPr marL="3429000" indent="-228600" eaLnBrk="0" hangingPunct="0">
                <a:defRPr sz="2000">
                  <a:solidFill>
                    <a:schemeClr val="tx1"/>
                  </a:solidFill>
                  <a:latin typeface="Arial" charset="0"/>
                  <a:ea typeface="Arial" charset="0"/>
                  <a:cs typeface="Arial" charset="0"/>
                </a:defRPr>
              </a:lvl8pPr>
              <a:lvl9pPr marL="3886200" indent="-228600" eaLnBrk="0" hangingPunct="0">
                <a:defRPr sz="2000">
                  <a:solidFill>
                    <a:schemeClr val="tx1"/>
                  </a:solidFill>
                  <a:latin typeface="Arial" charset="0"/>
                  <a:ea typeface="Arial" charset="0"/>
                  <a:cs typeface="Arial" charset="0"/>
                </a:defRPr>
              </a:lvl9pPr>
            </a:lstStyle>
            <a:p>
              <a:pPr>
                <a:lnSpc>
                  <a:spcPts val="1500"/>
                </a:lnSpc>
                <a:spcBef>
                  <a:spcPct val="20000"/>
                </a:spcBef>
              </a:pPr>
              <a:r>
                <a:rPr lang="de-DE" sz="1950">
                  <a:solidFill>
                    <a:schemeClr val="bg1"/>
                  </a:solidFill>
                </a:rPr>
                <a:t>Gesundheit</a:t>
              </a:r>
            </a:p>
          </p:txBody>
        </p:sp>
        <p:sp>
          <p:nvSpPr>
            <p:cNvPr id="20490" name="Rectangle 29"/>
            <p:cNvSpPr>
              <a:spLocks noChangeArrowheads="1"/>
            </p:cNvSpPr>
            <p:nvPr/>
          </p:nvSpPr>
          <p:spPr bwMode="auto">
            <a:xfrm>
              <a:off x="3098750" y="3668714"/>
              <a:ext cx="6597650" cy="522287"/>
            </a:xfrm>
            <a:prstGeom prst="rect">
              <a:avLst/>
            </a:prstGeom>
            <a:solidFill>
              <a:srgbClr val="00A2E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ts val="1500"/>
                </a:lnSpc>
                <a:spcBef>
                  <a:spcPct val="20000"/>
                </a:spcBef>
              </a:pPr>
              <a:endParaRPr lang="de-DE" sz="1013">
                <a:cs typeface="Arial" charset="0"/>
              </a:endParaRPr>
            </a:p>
          </p:txBody>
        </p:sp>
        <p:sp>
          <p:nvSpPr>
            <p:cNvPr id="20491" name="Text Box 33"/>
            <p:cNvSpPr txBox="1">
              <a:spLocks noChangeArrowheads="1"/>
            </p:cNvSpPr>
            <p:nvPr/>
          </p:nvSpPr>
          <p:spPr bwMode="auto">
            <a:xfrm>
              <a:off x="3086050" y="3760788"/>
              <a:ext cx="6610350" cy="3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
                <a:defRPr sz="2600">
                  <a:solidFill>
                    <a:schemeClr val="tx1"/>
                  </a:solidFill>
                  <a:latin typeface="Arial" charset="0"/>
                  <a:ea typeface="ＭＳ Ｐゴシック" charset="0"/>
                  <a:cs typeface="Arial" charset="0"/>
                </a:defRPr>
              </a:lvl1pPr>
              <a:lvl2pPr marL="742950" indent="-285750">
                <a:defRPr sz="2600">
                  <a:solidFill>
                    <a:schemeClr val="tx1"/>
                  </a:solidFill>
                  <a:latin typeface="Arial" charset="0"/>
                  <a:ea typeface="Arial" charset="0"/>
                  <a:cs typeface="Arial" charset="0"/>
                </a:defRPr>
              </a:lvl2pPr>
              <a:lvl3pPr marL="1143000" indent="-228600">
                <a:defRPr sz="26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hangingPunct="0">
                <a:defRPr sz="2000">
                  <a:solidFill>
                    <a:schemeClr val="tx1"/>
                  </a:solidFill>
                  <a:latin typeface="Arial" charset="0"/>
                  <a:ea typeface="Arial" charset="0"/>
                  <a:cs typeface="Arial" charset="0"/>
                </a:defRPr>
              </a:lvl6pPr>
              <a:lvl7pPr marL="2971800" indent="-228600" eaLnBrk="0" hangingPunct="0">
                <a:defRPr sz="2000">
                  <a:solidFill>
                    <a:schemeClr val="tx1"/>
                  </a:solidFill>
                  <a:latin typeface="Arial" charset="0"/>
                  <a:ea typeface="Arial" charset="0"/>
                  <a:cs typeface="Arial" charset="0"/>
                </a:defRPr>
              </a:lvl7pPr>
              <a:lvl8pPr marL="3429000" indent="-228600" eaLnBrk="0" hangingPunct="0">
                <a:defRPr sz="2000">
                  <a:solidFill>
                    <a:schemeClr val="tx1"/>
                  </a:solidFill>
                  <a:latin typeface="Arial" charset="0"/>
                  <a:ea typeface="Arial" charset="0"/>
                  <a:cs typeface="Arial" charset="0"/>
                </a:defRPr>
              </a:lvl8pPr>
              <a:lvl9pPr marL="3886200" indent="-228600" eaLnBrk="0" hangingPunct="0">
                <a:defRPr sz="2000">
                  <a:solidFill>
                    <a:schemeClr val="tx1"/>
                  </a:solidFill>
                  <a:latin typeface="Arial" charset="0"/>
                  <a:ea typeface="Arial" charset="0"/>
                  <a:cs typeface="Arial" charset="0"/>
                </a:defRPr>
              </a:lvl9pPr>
            </a:lstStyle>
            <a:p>
              <a:pPr>
                <a:lnSpc>
                  <a:spcPts val="1800"/>
                </a:lnSpc>
                <a:spcBef>
                  <a:spcPct val="20000"/>
                </a:spcBef>
              </a:pPr>
              <a:r>
                <a:rPr lang="de-DE" sz="1875">
                  <a:solidFill>
                    <a:schemeClr val="bg1"/>
                  </a:solidFill>
                </a:rPr>
                <a:t>Luftfahrt, Raumfahrt &amp; Verkehr</a:t>
              </a:r>
            </a:p>
          </p:txBody>
        </p:sp>
        <p:pic>
          <p:nvPicPr>
            <p:cNvPr id="2049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651480" y="1736725"/>
              <a:ext cx="1299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5"/>
            <p:cNvSpPr txBox="1">
              <a:spLocks noChangeArrowheads="1"/>
            </p:cNvSpPr>
            <p:nvPr/>
          </p:nvSpPr>
          <p:spPr bwMode="auto">
            <a:xfrm>
              <a:off x="3074938" y="1866900"/>
              <a:ext cx="1100752" cy="29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2700">
                <a:defRPr sz="2600">
                  <a:solidFill>
                    <a:schemeClr val="tx1"/>
                  </a:solidFill>
                  <a:latin typeface="Arial" charset="0"/>
                  <a:ea typeface="ＭＳ Ｐゴシック" charset="0"/>
                  <a:cs typeface="Arial" charset="0"/>
                </a:defRPr>
              </a:lvl1pPr>
              <a:lvl2pPr marL="742950" indent="-285750">
                <a:defRPr sz="2600">
                  <a:solidFill>
                    <a:schemeClr val="tx1"/>
                  </a:solidFill>
                  <a:latin typeface="Arial" charset="0"/>
                  <a:ea typeface="Arial" charset="0"/>
                  <a:cs typeface="Arial" charset="0"/>
                </a:defRPr>
              </a:lvl2pPr>
              <a:lvl3pPr marL="1143000" indent="-228600">
                <a:defRPr sz="26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hangingPunct="0">
                <a:defRPr sz="2000">
                  <a:solidFill>
                    <a:schemeClr val="tx1"/>
                  </a:solidFill>
                  <a:latin typeface="Arial" charset="0"/>
                  <a:ea typeface="Arial" charset="0"/>
                  <a:cs typeface="Arial" charset="0"/>
                </a:defRPr>
              </a:lvl6pPr>
              <a:lvl7pPr marL="2971800" indent="-228600" eaLnBrk="0" hangingPunct="0">
                <a:defRPr sz="2000">
                  <a:solidFill>
                    <a:schemeClr val="tx1"/>
                  </a:solidFill>
                  <a:latin typeface="Arial" charset="0"/>
                  <a:ea typeface="Arial" charset="0"/>
                  <a:cs typeface="Arial" charset="0"/>
                </a:defRPr>
              </a:lvl7pPr>
              <a:lvl8pPr marL="3429000" indent="-228600" eaLnBrk="0" hangingPunct="0">
                <a:defRPr sz="2000">
                  <a:solidFill>
                    <a:schemeClr val="tx1"/>
                  </a:solidFill>
                  <a:latin typeface="Arial" charset="0"/>
                  <a:ea typeface="Arial" charset="0"/>
                  <a:cs typeface="Arial" charset="0"/>
                </a:defRPr>
              </a:lvl8pPr>
              <a:lvl9pPr marL="3886200" indent="-228600" eaLnBrk="0" hangingPunct="0">
                <a:defRPr sz="2000">
                  <a:solidFill>
                    <a:schemeClr val="tx1"/>
                  </a:solidFill>
                  <a:latin typeface="Arial" charset="0"/>
                  <a:ea typeface="Arial" charset="0"/>
                  <a:cs typeface="Arial" charset="0"/>
                </a:defRPr>
              </a:lvl9pPr>
            </a:lstStyle>
            <a:p>
              <a:pPr>
                <a:lnSpc>
                  <a:spcPts val="1500"/>
                </a:lnSpc>
                <a:spcBef>
                  <a:spcPct val="20000"/>
                </a:spcBef>
              </a:pPr>
              <a:r>
                <a:rPr lang="de-DE" sz="1950">
                  <a:solidFill>
                    <a:schemeClr val="bg1"/>
                  </a:solidFill>
                </a:rPr>
                <a:t>Energie</a:t>
              </a:r>
            </a:p>
          </p:txBody>
        </p:sp>
        <p:pic>
          <p:nvPicPr>
            <p:cNvPr id="20494"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651480" y="2384425"/>
              <a:ext cx="1299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 Box 5"/>
            <p:cNvSpPr txBox="1">
              <a:spLocks noChangeArrowheads="1"/>
            </p:cNvSpPr>
            <p:nvPr/>
          </p:nvSpPr>
          <p:spPr bwMode="auto">
            <a:xfrm>
              <a:off x="3074938" y="2524125"/>
              <a:ext cx="1935209" cy="29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2700">
                <a:defRPr sz="2600">
                  <a:solidFill>
                    <a:schemeClr val="tx1"/>
                  </a:solidFill>
                  <a:latin typeface="Arial" charset="0"/>
                  <a:ea typeface="ＭＳ Ｐゴシック" charset="0"/>
                  <a:cs typeface="Arial" charset="0"/>
                </a:defRPr>
              </a:lvl1pPr>
              <a:lvl2pPr marL="742950" indent="-285750">
                <a:defRPr sz="2600">
                  <a:solidFill>
                    <a:schemeClr val="tx1"/>
                  </a:solidFill>
                  <a:latin typeface="Arial" charset="0"/>
                  <a:ea typeface="Arial" charset="0"/>
                  <a:cs typeface="Arial" charset="0"/>
                </a:defRPr>
              </a:lvl2pPr>
              <a:lvl3pPr marL="1143000" indent="-228600">
                <a:defRPr sz="26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hangingPunct="0">
                <a:defRPr sz="2000">
                  <a:solidFill>
                    <a:schemeClr val="tx1"/>
                  </a:solidFill>
                  <a:latin typeface="Arial" charset="0"/>
                  <a:ea typeface="Arial" charset="0"/>
                  <a:cs typeface="Arial" charset="0"/>
                </a:defRPr>
              </a:lvl6pPr>
              <a:lvl7pPr marL="2971800" indent="-228600" eaLnBrk="0" hangingPunct="0">
                <a:defRPr sz="2000">
                  <a:solidFill>
                    <a:schemeClr val="tx1"/>
                  </a:solidFill>
                  <a:latin typeface="Arial" charset="0"/>
                  <a:ea typeface="Arial" charset="0"/>
                  <a:cs typeface="Arial" charset="0"/>
                </a:defRPr>
              </a:lvl7pPr>
              <a:lvl8pPr marL="3429000" indent="-228600" eaLnBrk="0" hangingPunct="0">
                <a:defRPr sz="2000">
                  <a:solidFill>
                    <a:schemeClr val="tx1"/>
                  </a:solidFill>
                  <a:latin typeface="Arial" charset="0"/>
                  <a:ea typeface="Arial" charset="0"/>
                  <a:cs typeface="Arial" charset="0"/>
                </a:defRPr>
              </a:lvl8pPr>
              <a:lvl9pPr marL="3886200" indent="-228600" eaLnBrk="0" hangingPunct="0">
                <a:defRPr sz="2000">
                  <a:solidFill>
                    <a:schemeClr val="tx1"/>
                  </a:solidFill>
                  <a:latin typeface="Arial" charset="0"/>
                  <a:ea typeface="Arial" charset="0"/>
                  <a:cs typeface="Arial" charset="0"/>
                </a:defRPr>
              </a:lvl9pPr>
            </a:lstStyle>
            <a:p>
              <a:pPr>
                <a:lnSpc>
                  <a:spcPts val="1500"/>
                </a:lnSpc>
                <a:spcBef>
                  <a:spcPct val="20000"/>
                </a:spcBef>
              </a:pPr>
              <a:r>
                <a:rPr lang="de-DE" sz="1950">
                  <a:solidFill>
                    <a:schemeClr val="bg1"/>
                  </a:solidFill>
                </a:rPr>
                <a:t>Erde &amp; Umwelt</a:t>
              </a:r>
            </a:p>
          </p:txBody>
        </p:sp>
        <p:pic>
          <p:nvPicPr>
            <p:cNvPr id="20496"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657037" y="3028950"/>
              <a:ext cx="1299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657038" y="3668714"/>
              <a:ext cx="129934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651480" y="4921250"/>
              <a:ext cx="1298634" cy="52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Rectangle 28"/>
            <p:cNvSpPr>
              <a:spLocks noChangeArrowheads="1"/>
            </p:cNvSpPr>
            <p:nvPr/>
          </p:nvSpPr>
          <p:spPr bwMode="auto">
            <a:xfrm>
              <a:off x="3089226" y="4284664"/>
              <a:ext cx="6607175" cy="522287"/>
            </a:xfrm>
            <a:prstGeom prst="rect">
              <a:avLst/>
            </a:prstGeom>
            <a:solidFill>
              <a:srgbClr val="CF6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ts val="1500"/>
                </a:lnSpc>
                <a:spcBef>
                  <a:spcPct val="20000"/>
                </a:spcBef>
              </a:pPr>
              <a:endParaRPr lang="de-DE" sz="1013">
                <a:cs typeface="Arial" charset="0"/>
              </a:endParaRPr>
            </a:p>
          </p:txBody>
        </p:sp>
        <p:sp>
          <p:nvSpPr>
            <p:cNvPr id="20500" name="Text Box 33"/>
            <p:cNvSpPr txBox="1">
              <a:spLocks noChangeArrowheads="1"/>
            </p:cNvSpPr>
            <p:nvPr/>
          </p:nvSpPr>
          <p:spPr bwMode="auto">
            <a:xfrm>
              <a:off x="3086050" y="4425950"/>
              <a:ext cx="1070831" cy="29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2700">
                <a:defRPr sz="2600">
                  <a:solidFill>
                    <a:schemeClr val="tx1"/>
                  </a:solidFill>
                  <a:latin typeface="Arial" charset="0"/>
                  <a:ea typeface="ＭＳ Ｐゴシック" charset="0"/>
                  <a:cs typeface="Arial" charset="0"/>
                </a:defRPr>
              </a:lvl1pPr>
              <a:lvl2pPr marL="742950" indent="-285750">
                <a:defRPr sz="2600">
                  <a:solidFill>
                    <a:schemeClr val="tx1"/>
                  </a:solidFill>
                  <a:latin typeface="Arial" charset="0"/>
                  <a:ea typeface="Arial" charset="0"/>
                  <a:cs typeface="Arial" charset="0"/>
                </a:defRPr>
              </a:lvl2pPr>
              <a:lvl3pPr marL="1143000" indent="-228600">
                <a:defRPr sz="26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hangingPunct="0">
                <a:defRPr sz="2000">
                  <a:solidFill>
                    <a:schemeClr val="tx1"/>
                  </a:solidFill>
                  <a:latin typeface="Arial" charset="0"/>
                  <a:ea typeface="Arial" charset="0"/>
                  <a:cs typeface="Arial" charset="0"/>
                </a:defRPr>
              </a:lvl6pPr>
              <a:lvl7pPr marL="2971800" indent="-228600" eaLnBrk="0" hangingPunct="0">
                <a:defRPr sz="2000">
                  <a:solidFill>
                    <a:schemeClr val="tx1"/>
                  </a:solidFill>
                  <a:latin typeface="Arial" charset="0"/>
                  <a:ea typeface="Arial" charset="0"/>
                  <a:cs typeface="Arial" charset="0"/>
                </a:defRPr>
              </a:lvl7pPr>
              <a:lvl8pPr marL="3429000" indent="-228600" eaLnBrk="0" hangingPunct="0">
                <a:defRPr sz="2000">
                  <a:solidFill>
                    <a:schemeClr val="tx1"/>
                  </a:solidFill>
                  <a:latin typeface="Arial" charset="0"/>
                  <a:ea typeface="Arial" charset="0"/>
                  <a:cs typeface="Arial" charset="0"/>
                </a:defRPr>
              </a:lvl8pPr>
              <a:lvl9pPr marL="3886200" indent="-228600" eaLnBrk="0" hangingPunct="0">
                <a:defRPr sz="2000">
                  <a:solidFill>
                    <a:schemeClr val="tx1"/>
                  </a:solidFill>
                  <a:latin typeface="Arial" charset="0"/>
                  <a:ea typeface="Arial" charset="0"/>
                  <a:cs typeface="Arial" charset="0"/>
                </a:defRPr>
              </a:lvl9pPr>
            </a:lstStyle>
            <a:p>
              <a:pPr>
                <a:lnSpc>
                  <a:spcPts val="1500"/>
                </a:lnSpc>
                <a:spcBef>
                  <a:spcPct val="20000"/>
                </a:spcBef>
              </a:pPr>
              <a:r>
                <a:rPr lang="de-DE" sz="1950">
                  <a:solidFill>
                    <a:schemeClr val="bg1"/>
                  </a:solidFill>
                </a:rPr>
                <a:t>Materie</a:t>
              </a:r>
            </a:p>
          </p:txBody>
        </p:sp>
        <p:pic>
          <p:nvPicPr>
            <p:cNvPr id="20501" name="Grafik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1661354" y="4284663"/>
              <a:ext cx="127960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Box 2"/>
          <p:cNvSpPr txBox="1">
            <a:spLocks noChangeArrowheads="1"/>
          </p:cNvSpPr>
          <p:nvPr/>
        </p:nvSpPr>
        <p:spPr bwMode="auto">
          <a:xfrm>
            <a:off x="0" y="120783"/>
            <a:ext cx="9144000" cy="461665"/>
          </a:xfrm>
          <a:prstGeom prst="rect">
            <a:avLst/>
          </a:prstGeom>
          <a:noFill/>
          <a:ln w="9525">
            <a:noFill/>
            <a:miter lim="800000"/>
            <a:headEnd/>
            <a:tailEnd/>
          </a:ln>
        </p:spPr>
        <p:txBody>
          <a:bodyPr wrap="square">
            <a:spAutoFit/>
          </a:bodyPr>
          <a:lstStyle/>
          <a:p>
            <a:pPr algn="ctr"/>
            <a:r>
              <a:rPr lang="de-DE" sz="2400" dirty="0">
                <a:solidFill>
                  <a:srgbClr val="004D95"/>
                </a:solidFill>
                <a:latin typeface="Verdana"/>
                <a:cs typeface="ＭＳ Ｐゴシック"/>
              </a:rPr>
              <a:t>Programmforschung der Helmholtz-Gemeinschaft</a:t>
            </a:r>
            <a:endParaRPr lang="de-DE" sz="2100" dirty="0">
              <a:solidFill>
                <a:srgbClr val="004D95"/>
              </a:solidFill>
              <a:latin typeface="Verdana"/>
              <a:ea typeface="ＭＳ Ｐゴシック"/>
              <a:cs typeface="ＭＳ Ｐゴシック"/>
            </a:endParaRPr>
          </a:p>
        </p:txBody>
      </p:sp>
      <p:sp>
        <p:nvSpPr>
          <p:cNvPr id="23" name="Rectangle 2"/>
          <p:cNvSpPr txBox="1">
            <a:spLocks noChangeArrowheads="1"/>
          </p:cNvSpPr>
          <p:nvPr/>
        </p:nvSpPr>
        <p:spPr bwMode="auto">
          <a:xfrm>
            <a:off x="8020399" y="1301891"/>
            <a:ext cx="794987" cy="308372"/>
          </a:xfrm>
          <a:prstGeom prst="rect">
            <a:avLst/>
          </a:prstGeom>
          <a:noFill/>
          <a:ln w="0">
            <a:noFill/>
          </a:ln>
          <a:extLst>
            <a:ext uri="{909E8E84-426E-40DD-AFC4-6F175D3DCCD1}">
              <a14:hiddenFill xmlns:a14="http://schemas.microsoft.com/office/drawing/2010/main">
                <a:solidFill>
                  <a:srgbClr val="FFFFFF"/>
                </a:solidFill>
              </a14:hiddenFill>
            </a:ext>
          </a:extLst>
        </p:spPr>
        <p:txBody>
          <a:bodyPr vert="horz" wrap="square" lIns="68573" tIns="34286" rIns="68573" bIns="34286" numCol="1" anchor="ctr" anchorCtr="0" compatLnSpc="1">
            <a:prstTxWarp prst="textNoShape">
              <a:avLst/>
            </a:prstTxWarp>
          </a:bodyPr>
          <a:lstStyle>
            <a:lvl1pPr algn="ctr" rtl="0" eaLnBrk="0" fontAlgn="base" hangingPunct="0">
              <a:spcBef>
                <a:spcPct val="0"/>
              </a:spcBef>
              <a:spcAft>
                <a:spcPct val="0"/>
              </a:spcAft>
              <a:defRPr sz="3200">
                <a:solidFill>
                  <a:srgbClr val="00589C"/>
                </a:solidFill>
                <a:latin typeface="+mj-lt"/>
                <a:ea typeface="ＭＳ Ｐゴシック" pitchFamily="34" charset="-128"/>
                <a:cs typeface="+mj-cs"/>
              </a:defRPr>
            </a:lvl1pPr>
            <a:lvl2pPr algn="ctr" rtl="0" eaLnBrk="0" fontAlgn="base" hangingPunct="0">
              <a:spcBef>
                <a:spcPct val="0"/>
              </a:spcBef>
              <a:spcAft>
                <a:spcPct val="0"/>
              </a:spcAft>
              <a:defRPr sz="3200">
                <a:solidFill>
                  <a:srgbClr val="00589C"/>
                </a:solidFill>
                <a:latin typeface="Verdana" pitchFamily="96" charset="0"/>
                <a:ea typeface="ＭＳ Ｐゴシック" pitchFamily="34" charset="-128"/>
              </a:defRPr>
            </a:lvl2pPr>
            <a:lvl3pPr algn="ctr" rtl="0" eaLnBrk="0" fontAlgn="base" hangingPunct="0">
              <a:spcBef>
                <a:spcPct val="0"/>
              </a:spcBef>
              <a:spcAft>
                <a:spcPct val="0"/>
              </a:spcAft>
              <a:defRPr sz="3200">
                <a:solidFill>
                  <a:srgbClr val="00589C"/>
                </a:solidFill>
                <a:latin typeface="Verdana" pitchFamily="96" charset="0"/>
                <a:ea typeface="ＭＳ Ｐゴシック" pitchFamily="34" charset="-128"/>
              </a:defRPr>
            </a:lvl3pPr>
            <a:lvl4pPr algn="ctr" rtl="0" eaLnBrk="0" fontAlgn="base" hangingPunct="0">
              <a:spcBef>
                <a:spcPct val="0"/>
              </a:spcBef>
              <a:spcAft>
                <a:spcPct val="0"/>
              </a:spcAft>
              <a:defRPr sz="3200">
                <a:solidFill>
                  <a:srgbClr val="00589C"/>
                </a:solidFill>
                <a:latin typeface="Verdana" pitchFamily="96" charset="0"/>
                <a:ea typeface="ＭＳ Ｐゴシック" pitchFamily="34" charset="-128"/>
              </a:defRPr>
            </a:lvl4pPr>
            <a:lvl5pPr algn="ctr" rtl="0" eaLnBrk="0" fontAlgn="base" hangingPunct="0">
              <a:spcBef>
                <a:spcPct val="0"/>
              </a:spcBef>
              <a:spcAft>
                <a:spcPct val="0"/>
              </a:spcAft>
              <a:defRPr sz="3200">
                <a:solidFill>
                  <a:srgbClr val="00589C"/>
                </a:solidFill>
                <a:latin typeface="Verdana" pitchFamily="96" charset="0"/>
                <a:ea typeface="ＭＳ Ｐゴシック" pitchFamily="34" charset="-128"/>
              </a:defRPr>
            </a:lvl5pPr>
            <a:lvl6pPr marL="457153"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305"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458"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61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a:lstStyle>
          <a:p>
            <a:pPr eaLnBrk="1" hangingPunct="1"/>
            <a:r>
              <a:rPr lang="de-DE" sz="1800" b="1" kern="0" dirty="0"/>
              <a:t>GFZ</a:t>
            </a:r>
          </a:p>
        </p:txBody>
      </p:sp>
      <p:sp>
        <p:nvSpPr>
          <p:cNvPr id="3" name="Rechteck 2"/>
          <p:cNvSpPr/>
          <p:nvPr/>
        </p:nvSpPr>
        <p:spPr>
          <a:xfrm>
            <a:off x="198206" y="827012"/>
            <a:ext cx="8639533" cy="1250612"/>
          </a:xfrm>
          <a:prstGeom prst="rect">
            <a:avLst/>
          </a:prstGeom>
          <a:ln w="57150">
            <a:solidFill>
              <a:srgbClr val="0070C0"/>
            </a:solidFill>
          </a:ln>
        </p:spPr>
        <p:txBody>
          <a:bodyPr wrap="square" rtlCol="0" anchor="ctr">
            <a:noAutofit/>
          </a:bodyPr>
          <a:lstStyle/>
          <a:p>
            <a:pPr algn="ctr"/>
            <a:endParaRPr lang="de-DE" sz="1013"/>
          </a:p>
        </p:txBody>
      </p:sp>
    </p:spTree>
    <p:extLst>
      <p:ext uri="{BB962C8B-B14F-4D97-AF65-F5344CB8AC3E}">
        <p14:creationId xmlns:p14="http://schemas.microsoft.com/office/powerpoint/2010/main" val="66188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1" y="-852105"/>
            <a:ext cx="4501022" cy="5367597"/>
          </a:xfrm>
          <a:prstGeom prst="rect">
            <a:avLst/>
          </a:prstGeom>
        </p:spPr>
      </p:pic>
      <p:pic>
        <p:nvPicPr>
          <p:cNvPr id="4" name="Grafik 3"/>
          <p:cNvPicPr>
            <a:picLocks noChangeAspect="1"/>
          </p:cNvPicPr>
          <p:nvPr/>
        </p:nvPicPr>
        <p:blipFill rotWithShape="1">
          <a:blip r:embed="rId4"/>
          <a:srcRect b="7319"/>
          <a:stretch/>
        </p:blipFill>
        <p:spPr>
          <a:xfrm>
            <a:off x="4501021" y="-59531"/>
            <a:ext cx="4929188" cy="4575023"/>
          </a:xfrm>
          <a:prstGeom prst="rect">
            <a:avLst/>
          </a:prstGeom>
        </p:spPr>
      </p:pic>
      <p:sp>
        <p:nvSpPr>
          <p:cNvPr id="64516" name="Oval 4"/>
          <p:cNvSpPr>
            <a:spLocks noChangeArrowheads="1"/>
          </p:cNvSpPr>
          <p:nvPr/>
        </p:nvSpPr>
        <p:spPr bwMode="auto">
          <a:xfrm>
            <a:off x="3262487" y="226297"/>
            <a:ext cx="2457102" cy="2321037"/>
          </a:xfrm>
          <a:prstGeom prst="ellipse">
            <a:avLst/>
          </a:prstGeom>
          <a:solidFill>
            <a:srgbClr val="EAEAEA"/>
          </a:solidFill>
          <a:ln>
            <a:noFill/>
          </a:ln>
          <a:effectLst/>
          <a:scene3d>
            <a:camera prst="orthographicFront"/>
            <a:lightRig rig="threePt" dir="t"/>
          </a:scene3d>
          <a:sp3d>
            <a:bevelT/>
          </a:sp3d>
          <a:extLst/>
        </p:spPr>
        <p:txBody>
          <a:bodyPr wrap="none" anchor="ctr"/>
          <a:lstStyle/>
          <a:p>
            <a:pPr algn="ctr" eaLnBrk="0" fontAlgn="base" hangingPunct="0">
              <a:spcBef>
                <a:spcPct val="0"/>
              </a:spcBef>
              <a:spcAft>
                <a:spcPct val="0"/>
              </a:spcAft>
              <a:defRPr/>
            </a:pPr>
            <a:endParaRPr lang="de-DE" sz="1800">
              <a:solidFill>
                <a:srgbClr val="000000"/>
              </a:solidFill>
              <a:latin typeface="Arial" charset="0"/>
              <a:ea typeface="ＭＳ Ｐゴシック" pitchFamily="1" charset="-128"/>
              <a:cs typeface="Arial" charset="0"/>
            </a:endParaRPr>
          </a:p>
        </p:txBody>
      </p:sp>
      <p:sp>
        <p:nvSpPr>
          <p:cNvPr id="64517" name="Oval 5"/>
          <p:cNvSpPr>
            <a:spLocks noChangeArrowheads="1"/>
          </p:cNvSpPr>
          <p:nvPr/>
        </p:nvSpPr>
        <p:spPr bwMode="auto">
          <a:xfrm>
            <a:off x="5227778" y="2547334"/>
            <a:ext cx="1944291" cy="1837134"/>
          </a:xfrm>
          <a:prstGeom prst="ellipse">
            <a:avLst/>
          </a:prstGeom>
          <a:solidFill>
            <a:srgbClr val="FFCC66"/>
          </a:solidFill>
          <a:ln>
            <a:noFill/>
          </a:ln>
          <a:effectLst/>
          <a:scene3d>
            <a:camera prst="orthographicFront"/>
            <a:lightRig rig="threePt" dir="t"/>
          </a:scene3d>
          <a:sp3d>
            <a:bevelT/>
          </a:sp3d>
          <a:extLst/>
        </p:spPr>
        <p:txBody>
          <a:bodyPr wrap="none" anchor="ctr"/>
          <a:lstStyle/>
          <a:p>
            <a:pPr algn="ctr" eaLnBrk="0" fontAlgn="base" hangingPunct="0">
              <a:spcBef>
                <a:spcPct val="0"/>
              </a:spcBef>
              <a:spcAft>
                <a:spcPct val="0"/>
              </a:spcAft>
              <a:defRPr/>
            </a:pPr>
            <a:endParaRPr lang="de-DE" sz="1800">
              <a:solidFill>
                <a:srgbClr val="000000"/>
              </a:solidFill>
              <a:latin typeface="Arial" charset="0"/>
              <a:ea typeface="ＭＳ Ｐゴシック" pitchFamily="1" charset="-128"/>
              <a:cs typeface="Arial" charset="0"/>
            </a:endParaRPr>
          </a:p>
        </p:txBody>
      </p:sp>
      <p:sp>
        <p:nvSpPr>
          <p:cNvPr id="18442" name="Rectangle 7"/>
          <p:cNvSpPr>
            <a:spLocks noChangeArrowheads="1"/>
          </p:cNvSpPr>
          <p:nvPr/>
        </p:nvSpPr>
        <p:spPr bwMode="auto">
          <a:xfrm>
            <a:off x="5403872" y="3269693"/>
            <a:ext cx="15921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de-DE" sz="2100" b="1">
                <a:solidFill>
                  <a:srgbClr val="004D95"/>
                </a:solidFill>
                <a:latin typeface="Arial" charset="0"/>
                <a:ea typeface="ＭＳ Ｐゴシック" pitchFamily="1" charset="-128"/>
                <a:cs typeface="Arial" charset="0"/>
              </a:rPr>
              <a:t>Adaptation</a:t>
            </a:r>
          </a:p>
        </p:txBody>
      </p:sp>
      <p:sp>
        <p:nvSpPr>
          <p:cNvPr id="64519" name="Oval 8"/>
          <p:cNvSpPr>
            <a:spLocks noChangeArrowheads="1"/>
          </p:cNvSpPr>
          <p:nvPr/>
        </p:nvSpPr>
        <p:spPr bwMode="auto">
          <a:xfrm>
            <a:off x="1879368" y="2601507"/>
            <a:ext cx="1944291" cy="1837134"/>
          </a:xfrm>
          <a:prstGeom prst="ellipse">
            <a:avLst/>
          </a:prstGeom>
          <a:solidFill>
            <a:srgbClr val="99CCFF"/>
          </a:solidFill>
          <a:ln>
            <a:noFill/>
          </a:ln>
          <a:effectLst/>
          <a:scene3d>
            <a:camera prst="orthographicFront"/>
            <a:lightRig rig="threePt" dir="t"/>
          </a:scene3d>
          <a:sp3d>
            <a:bevelT/>
          </a:sp3d>
          <a:extLst/>
        </p:spPr>
        <p:txBody>
          <a:bodyPr wrap="none" anchor="ctr"/>
          <a:lstStyle/>
          <a:p>
            <a:pPr algn="ctr" eaLnBrk="0" fontAlgn="base" hangingPunct="0">
              <a:spcBef>
                <a:spcPct val="0"/>
              </a:spcBef>
              <a:spcAft>
                <a:spcPct val="0"/>
              </a:spcAft>
              <a:defRPr/>
            </a:pPr>
            <a:endParaRPr lang="de-DE" sz="1800">
              <a:solidFill>
                <a:srgbClr val="000000"/>
              </a:solidFill>
              <a:latin typeface="Arial" charset="0"/>
              <a:ea typeface="ＭＳ Ｐゴシック" pitchFamily="1" charset="-128"/>
              <a:cs typeface="Arial" charset="0"/>
            </a:endParaRPr>
          </a:p>
        </p:txBody>
      </p:sp>
      <p:sp>
        <p:nvSpPr>
          <p:cNvPr id="18446" name="Rectangle 9"/>
          <p:cNvSpPr>
            <a:spLocks noChangeArrowheads="1"/>
          </p:cNvSpPr>
          <p:nvPr/>
        </p:nvSpPr>
        <p:spPr bwMode="auto">
          <a:xfrm>
            <a:off x="2121987" y="3322046"/>
            <a:ext cx="145905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de-DE" sz="2100" b="1">
                <a:solidFill>
                  <a:srgbClr val="004D95"/>
                </a:solidFill>
                <a:latin typeface="Arial" charset="0"/>
                <a:ea typeface="ＭＳ Ｐゴシック" pitchFamily="1" charset="-128"/>
                <a:cs typeface="Arial" charset="0"/>
              </a:rPr>
              <a:t>Mitigation</a:t>
            </a:r>
          </a:p>
        </p:txBody>
      </p:sp>
      <p:sp>
        <p:nvSpPr>
          <p:cNvPr id="18447" name="Rectangle 6"/>
          <p:cNvSpPr>
            <a:spLocks noChangeArrowheads="1"/>
          </p:cNvSpPr>
          <p:nvPr/>
        </p:nvSpPr>
        <p:spPr bwMode="auto">
          <a:xfrm>
            <a:off x="3383756" y="861061"/>
            <a:ext cx="221456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de-DE" sz="2100" b="1">
                <a:solidFill>
                  <a:srgbClr val="004D95"/>
                </a:solidFill>
                <a:latin typeface="Arial" charset="0"/>
                <a:ea typeface="ＭＳ Ｐゴシック" pitchFamily="1" charset="-128"/>
                <a:cs typeface="Arial" charset="0"/>
              </a:rPr>
              <a:t>Forschung:</a:t>
            </a:r>
          </a:p>
          <a:p>
            <a:pPr algn="ctr" fontAlgn="base">
              <a:spcBef>
                <a:spcPct val="0"/>
              </a:spcBef>
              <a:spcAft>
                <a:spcPct val="0"/>
              </a:spcAft>
            </a:pPr>
            <a:r>
              <a:rPr lang="de-DE" sz="2100" b="1">
                <a:solidFill>
                  <a:srgbClr val="004D95"/>
                </a:solidFill>
                <a:latin typeface="Arial" charset="0"/>
                <a:ea typeface="ＭＳ Ｐゴシック" pitchFamily="1" charset="-128"/>
                <a:cs typeface="Arial" charset="0"/>
              </a:rPr>
              <a:t>Klima im System Erde</a:t>
            </a:r>
          </a:p>
        </p:txBody>
      </p:sp>
      <p:sp>
        <p:nvSpPr>
          <p:cNvPr id="2" name="Textfeld 1"/>
          <p:cNvSpPr txBox="1"/>
          <p:nvPr/>
        </p:nvSpPr>
        <p:spPr>
          <a:xfrm>
            <a:off x="4052273" y="2706344"/>
            <a:ext cx="607175" cy="1685077"/>
          </a:xfrm>
          <a:prstGeom prst="rect">
            <a:avLst/>
          </a:prstGeom>
          <a:noFill/>
          <a:scene3d>
            <a:camera prst="orthographicFront"/>
            <a:lightRig rig="threePt" dir="t"/>
          </a:scene3d>
          <a:sp3d>
            <a:bevelT w="152400" h="50800" prst="softRound"/>
          </a:sp3d>
        </p:spPr>
        <p:txBody>
          <a:bodyPr wrap="square">
            <a:spAutoFit/>
            <a:sp3d extrusionH="57150" prstMaterial="metal">
              <a:bevelT w="82550" h="38100" prst="coolSlant"/>
            </a:sp3d>
          </a:bodyPr>
          <a:lstStyle/>
          <a:p>
            <a:pPr fontAlgn="base">
              <a:spcBef>
                <a:spcPct val="0"/>
              </a:spcBef>
              <a:spcAft>
                <a:spcPct val="0"/>
              </a:spcAft>
              <a:defRPr/>
            </a:pPr>
            <a:r>
              <a:rPr lang="de-DE" sz="10350" b="1">
                <a:solidFill>
                  <a:srgbClr val="FFFFCC"/>
                </a:solidFill>
                <a:latin typeface="Arial" charset="0"/>
                <a:ea typeface="ＭＳ Ｐゴシック" pitchFamily="1" charset="-128"/>
                <a:cs typeface="Arial" charset="0"/>
              </a:rPr>
              <a:t>+</a:t>
            </a:r>
          </a:p>
        </p:txBody>
      </p:sp>
    </p:spTree>
    <p:extLst>
      <p:ext uri="{BB962C8B-B14F-4D97-AF65-F5344CB8AC3E}">
        <p14:creationId xmlns:p14="http://schemas.microsoft.com/office/powerpoint/2010/main" val="1929464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57300" y="789552"/>
            <a:ext cx="6629400" cy="894978"/>
          </a:xfrm>
        </p:spPr>
        <p:txBody>
          <a:bodyPr/>
          <a:lstStyle/>
          <a:p>
            <a:r>
              <a:rPr lang="de-DE" sz="3000" dirty="0"/>
              <a:t>Herzlichen Dank für Ihre Aufmerksamkeit!</a:t>
            </a:r>
          </a:p>
        </p:txBody>
      </p:sp>
      <p:sp>
        <p:nvSpPr>
          <p:cNvPr id="4" name="Rechteck 3"/>
          <p:cNvSpPr/>
          <p:nvPr/>
        </p:nvSpPr>
        <p:spPr>
          <a:xfrm>
            <a:off x="3943791" y="2625757"/>
            <a:ext cx="3861266" cy="1534394"/>
          </a:xfrm>
          <a:prstGeom prst="rect">
            <a:avLst/>
          </a:prstGeom>
        </p:spPr>
        <p:txBody>
          <a:bodyPr wrap="square">
            <a:spAutoFit/>
          </a:bodyPr>
          <a:lstStyle/>
          <a:p>
            <a:r>
              <a:rPr lang="de-DE" sz="1013" dirty="0">
                <a:solidFill>
                  <a:schemeClr val="bg1"/>
                </a:solidFill>
              </a:rPr>
              <a:t>Kontakt: </a:t>
            </a:r>
          </a:p>
          <a:p>
            <a:endParaRPr lang="de-DE" sz="1013" dirty="0">
              <a:solidFill>
                <a:schemeClr val="bg1"/>
              </a:solidFill>
            </a:endParaRPr>
          </a:p>
          <a:p>
            <a:pPr>
              <a:lnSpc>
                <a:spcPct val="110000"/>
              </a:lnSpc>
            </a:pPr>
            <a:endParaRPr lang="de-DE" sz="600" dirty="0">
              <a:solidFill>
                <a:schemeClr val="bg1"/>
              </a:solidFill>
            </a:endParaRPr>
          </a:p>
          <a:p>
            <a:pPr>
              <a:lnSpc>
                <a:spcPct val="110000"/>
              </a:lnSpc>
            </a:pPr>
            <a:r>
              <a:rPr lang="de-DE" sz="1013" dirty="0">
                <a:solidFill>
                  <a:schemeClr val="bg1"/>
                </a:solidFill>
              </a:rPr>
              <a:t>Dr. Stefan Schwartze</a:t>
            </a:r>
          </a:p>
          <a:p>
            <a:pPr>
              <a:lnSpc>
                <a:spcPct val="110000"/>
              </a:lnSpc>
            </a:pPr>
            <a:r>
              <a:rPr lang="de-DE" sz="1013" dirty="0">
                <a:solidFill>
                  <a:schemeClr val="bg1"/>
                </a:solidFill>
              </a:rPr>
              <a:t>stefan.schwartze@gfz-potsdam.de</a:t>
            </a:r>
          </a:p>
          <a:p>
            <a:pPr>
              <a:lnSpc>
                <a:spcPct val="110000"/>
              </a:lnSpc>
            </a:pPr>
            <a:r>
              <a:rPr lang="de-DE" sz="1013" dirty="0">
                <a:solidFill>
                  <a:schemeClr val="bg1"/>
                </a:solidFill>
              </a:rPr>
              <a:t>0331 – 288 1012</a:t>
            </a:r>
          </a:p>
          <a:p>
            <a:pPr>
              <a:lnSpc>
                <a:spcPct val="110000"/>
              </a:lnSpc>
            </a:pPr>
            <a:endParaRPr lang="de-DE" sz="1013" dirty="0">
              <a:solidFill>
                <a:schemeClr val="bg1"/>
              </a:solidFill>
            </a:endParaRPr>
          </a:p>
          <a:p>
            <a:pPr>
              <a:lnSpc>
                <a:spcPct val="110000"/>
              </a:lnSpc>
            </a:pPr>
            <a:r>
              <a:rPr lang="de-DE" sz="1013" dirty="0">
                <a:solidFill>
                  <a:schemeClr val="bg1"/>
                </a:solidFill>
              </a:rPr>
              <a:t>www.gfz-potsdam.de</a:t>
            </a:r>
          </a:p>
          <a:p>
            <a:pPr>
              <a:lnSpc>
                <a:spcPct val="110000"/>
              </a:lnSpc>
            </a:pPr>
            <a:r>
              <a:rPr lang="de-DE" sz="1013" dirty="0">
                <a:solidFill>
                  <a:schemeClr val="bg1"/>
                </a:solidFill>
              </a:rPr>
              <a:t>Twitter: @</a:t>
            </a:r>
            <a:r>
              <a:rPr lang="de-DE" sz="1013" dirty="0" err="1">
                <a:solidFill>
                  <a:schemeClr val="bg1"/>
                </a:solidFill>
              </a:rPr>
              <a:t>GFZ_Potsdam</a:t>
            </a:r>
            <a:endParaRPr lang="de-DE" sz="1013" dirty="0">
              <a:solidFill>
                <a:schemeClr val="bg1"/>
              </a:solidFill>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671" y="2733768"/>
            <a:ext cx="1842611" cy="1188132"/>
          </a:xfrm>
          <a:prstGeom prst="rect">
            <a:avLst/>
          </a:prstGeom>
        </p:spPr>
      </p:pic>
    </p:spTree>
    <p:extLst>
      <p:ext uri="{BB962C8B-B14F-4D97-AF65-F5344CB8AC3E}">
        <p14:creationId xmlns:p14="http://schemas.microsoft.com/office/powerpoint/2010/main" val="2216624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1321595" y="147637"/>
            <a:ext cx="6475808" cy="4348446"/>
            <a:chOff x="1321595" y="147637"/>
            <a:chExt cx="6475808" cy="4348446"/>
          </a:xfrm>
        </p:grpSpPr>
        <p:pic>
          <p:nvPicPr>
            <p:cNvPr id="179202" name="Picture 4" descr="01Folie_LuftAntik_0001"/>
            <p:cNvPicPr>
              <a:picLocks noChangeAspect="1" noChangeArrowheads="1"/>
            </p:cNvPicPr>
            <p:nvPr/>
          </p:nvPicPr>
          <p:blipFill>
            <a:blip r:embed="rId3" cstate="screen"/>
            <a:srcRect/>
            <a:stretch>
              <a:fillRect/>
            </a:stretch>
          </p:blipFill>
          <p:spPr bwMode="auto">
            <a:xfrm>
              <a:off x="1321595" y="147637"/>
              <a:ext cx="6475808" cy="4267204"/>
            </a:xfrm>
            <a:prstGeom prst="rect">
              <a:avLst/>
            </a:prstGeom>
            <a:noFill/>
            <a:ln w="9525">
              <a:noFill/>
              <a:miter lim="800000"/>
              <a:headEnd/>
              <a:tailEnd/>
            </a:ln>
          </p:spPr>
        </p:pic>
        <p:sp>
          <p:nvSpPr>
            <p:cNvPr id="2" name="Rechteck 1"/>
            <p:cNvSpPr/>
            <p:nvPr/>
          </p:nvSpPr>
          <p:spPr>
            <a:xfrm>
              <a:off x="6886574" y="4247874"/>
              <a:ext cx="728663" cy="248209"/>
            </a:xfrm>
            <a:prstGeom prst="rect">
              <a:avLst/>
            </a:prstGeom>
            <a:solidFill>
              <a:schemeClr val="bg1"/>
            </a:solidFill>
          </p:spPr>
          <p:txBody>
            <a:bodyPr rtlCol="0" anchor="ctr">
              <a:spAutoFit/>
            </a:bodyPr>
            <a:lstStyle/>
            <a:p>
              <a:pPr algn="ctr"/>
              <a:endParaRPr lang="de-DE" sz="1013"/>
            </a:p>
          </p:txBody>
        </p:sp>
      </p:grpSp>
    </p:spTree>
    <p:extLst>
      <p:ext uri="{BB962C8B-B14F-4D97-AF65-F5344CB8AC3E}">
        <p14:creationId xmlns:p14="http://schemas.microsoft.com/office/powerpoint/2010/main" val="289217511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idx="4294967295"/>
          </p:nvPr>
        </p:nvSpPr>
        <p:spPr>
          <a:xfrm>
            <a:off x="200346" y="195486"/>
            <a:ext cx="8936562" cy="308372"/>
          </a:xfrm>
          <a:noFill/>
          <a:ln w="0">
            <a:solidFill>
              <a:schemeClr val="bg1"/>
            </a:solidFill>
          </a:ln>
        </p:spPr>
        <p:txBody>
          <a:bodyPr/>
          <a:lstStyle/>
          <a:p>
            <a:pPr eaLnBrk="1" hangingPunct="1"/>
            <a:r>
              <a:rPr lang="de-DE" dirty="0"/>
              <a:t>Weltweit erste Fernaufzeichnung eines Erdbebens 1889</a:t>
            </a:r>
          </a:p>
        </p:txBody>
      </p:sp>
      <p:pic>
        <p:nvPicPr>
          <p:cNvPr id="184323" name="Picture 3" descr="13Folie_Japan_Beben_0001"/>
          <p:cNvPicPr>
            <a:picLocks noChangeAspect="1" noChangeArrowheads="1"/>
          </p:cNvPicPr>
          <p:nvPr/>
        </p:nvPicPr>
        <p:blipFill>
          <a:blip r:embed="rId3" cstate="screen"/>
          <a:srcRect/>
          <a:stretch>
            <a:fillRect/>
          </a:stretch>
        </p:blipFill>
        <p:spPr bwMode="auto">
          <a:xfrm>
            <a:off x="444742" y="586388"/>
            <a:ext cx="3236921" cy="3688786"/>
          </a:xfrm>
          <a:prstGeom prst="rect">
            <a:avLst/>
          </a:prstGeom>
          <a:noFill/>
          <a:ln w="9525">
            <a:noFill/>
            <a:miter lim="800000"/>
            <a:headEnd/>
            <a:tailEnd/>
          </a:ln>
        </p:spPr>
      </p:pic>
      <p:pic>
        <p:nvPicPr>
          <p:cNvPr id="184324" name="Picture 4" descr="hist_fig2"/>
          <p:cNvPicPr>
            <a:picLocks noChangeAspect="1" noChangeArrowheads="1"/>
          </p:cNvPicPr>
          <p:nvPr/>
        </p:nvPicPr>
        <p:blipFill>
          <a:blip r:embed="rId4" cstate="screen"/>
          <a:srcRect/>
          <a:stretch>
            <a:fillRect/>
          </a:stretch>
        </p:blipFill>
        <p:spPr bwMode="auto">
          <a:xfrm>
            <a:off x="5327364" y="789386"/>
            <a:ext cx="2884885" cy="3564731"/>
          </a:xfrm>
          <a:prstGeom prst="rect">
            <a:avLst/>
          </a:prstGeom>
          <a:noFill/>
          <a:ln w="9525">
            <a:noFill/>
            <a:miter lim="800000"/>
            <a:headEnd/>
            <a:tailEnd/>
          </a:ln>
        </p:spPr>
      </p:pic>
      <p:sp>
        <p:nvSpPr>
          <p:cNvPr id="5" name="Textfeld 4"/>
          <p:cNvSpPr txBox="1">
            <a:spLocks noChangeArrowheads="1"/>
          </p:cNvSpPr>
          <p:nvPr/>
        </p:nvSpPr>
        <p:spPr bwMode="auto">
          <a:xfrm>
            <a:off x="2643026" y="3282595"/>
            <a:ext cx="2311685" cy="1015663"/>
          </a:xfrm>
          <a:prstGeom prst="rect">
            <a:avLst/>
          </a:prstGeom>
          <a:noFill/>
          <a:ln w="9525">
            <a:noFill/>
            <a:miter lim="800000"/>
            <a:headEnd/>
            <a:tailEnd/>
          </a:ln>
        </p:spPr>
        <p:txBody>
          <a:bodyPr wrap="square">
            <a:spAutoFit/>
          </a:bodyPr>
          <a:lstStyle/>
          <a:p>
            <a:pPr fontAlgn="base">
              <a:spcBef>
                <a:spcPct val="0"/>
              </a:spcBef>
              <a:spcAft>
                <a:spcPct val="0"/>
              </a:spcAft>
            </a:pPr>
            <a:r>
              <a:rPr lang="de-DE" sz="1200">
                <a:solidFill>
                  <a:srgbClr val="C00000"/>
                </a:solidFill>
                <a:latin typeface="Verdana" panose="020B0604030504040204" pitchFamily="34" charset="0"/>
                <a:ea typeface="Verdana" panose="020B0604030504040204" pitchFamily="34" charset="0"/>
                <a:cs typeface="ＭＳ Ｐゴシック"/>
              </a:rPr>
              <a:t>„</a:t>
            </a:r>
            <a:r>
              <a:rPr lang="de-DE" sz="1200">
                <a:solidFill>
                  <a:srgbClr val="C00000"/>
                </a:solidFill>
                <a:ea typeface="ＭＳ Ｐゴシック" pitchFamily="34" charset="-128"/>
                <a:cs typeface="ＭＳ Ｐゴシック"/>
              </a:rPr>
              <a:t>The </a:t>
            </a:r>
            <a:r>
              <a:rPr lang="de-DE" sz="1200" dirty="0" err="1">
                <a:solidFill>
                  <a:srgbClr val="C00000"/>
                </a:solidFill>
                <a:ea typeface="ＭＳ Ｐゴシック" pitchFamily="34" charset="-128"/>
                <a:cs typeface="ＭＳ Ｐゴシック"/>
              </a:rPr>
              <a:t>Earthquake</a:t>
            </a:r>
            <a:r>
              <a:rPr lang="de-DE" sz="1200" dirty="0">
                <a:solidFill>
                  <a:srgbClr val="C00000"/>
                </a:solidFill>
                <a:ea typeface="ＭＳ Ｐゴシック" pitchFamily="34" charset="-128"/>
                <a:cs typeface="ＭＳ Ｐゴシック"/>
              </a:rPr>
              <a:t> </a:t>
            </a:r>
            <a:r>
              <a:rPr lang="de-DE" sz="1200">
                <a:solidFill>
                  <a:srgbClr val="C00000"/>
                </a:solidFill>
                <a:ea typeface="ＭＳ Ｐゴシック" pitchFamily="34" charset="-128"/>
                <a:cs typeface="ＭＳ Ｐゴシック"/>
              </a:rPr>
              <a:t>of Tokio</a:t>
            </a:r>
            <a:r>
              <a:rPr lang="de-DE" sz="1200">
                <a:solidFill>
                  <a:srgbClr val="C00000"/>
                </a:solidFill>
                <a:latin typeface="Verdana" panose="020B0604030504040204" pitchFamily="34" charset="0"/>
                <a:ea typeface="Verdana" panose="020B0604030504040204" pitchFamily="34" charset="0"/>
                <a:cs typeface="ＭＳ Ｐゴシック"/>
              </a:rPr>
              <a:t>“</a:t>
            </a:r>
            <a:r>
              <a:rPr lang="de-DE" sz="1200">
                <a:solidFill>
                  <a:srgbClr val="C00000"/>
                </a:solidFill>
                <a:ea typeface="ＭＳ Ｐゴシック" pitchFamily="34" charset="-128"/>
                <a:cs typeface="ＭＳ Ｐゴシック"/>
              </a:rPr>
              <a:t>,</a:t>
            </a:r>
            <a:endParaRPr lang="de-DE" sz="1200" dirty="0">
              <a:solidFill>
                <a:srgbClr val="C00000"/>
              </a:solidFill>
              <a:ea typeface="ＭＳ Ｐゴシック" pitchFamily="34" charset="-128"/>
              <a:cs typeface="ＭＳ Ｐゴシック"/>
            </a:endParaRPr>
          </a:p>
          <a:p>
            <a:pPr fontAlgn="base">
              <a:spcBef>
                <a:spcPct val="0"/>
              </a:spcBef>
              <a:spcAft>
                <a:spcPct val="0"/>
              </a:spcAft>
            </a:pPr>
            <a:r>
              <a:rPr lang="de-DE" sz="1200" i="1" dirty="0">
                <a:solidFill>
                  <a:srgbClr val="C00000"/>
                </a:solidFill>
                <a:ea typeface="ＭＳ Ｐゴシック" pitchFamily="34" charset="-128"/>
                <a:cs typeface="ＭＳ Ｐゴシック"/>
              </a:rPr>
              <a:t>Nature</a:t>
            </a:r>
            <a:r>
              <a:rPr lang="de-DE" sz="1200" dirty="0">
                <a:solidFill>
                  <a:srgbClr val="C00000"/>
                </a:solidFill>
                <a:ea typeface="ＭＳ Ｐゴシック" pitchFamily="34" charset="-128"/>
                <a:cs typeface="ＭＳ Ｐゴシック"/>
              </a:rPr>
              <a:t>, 25. Juli 1889</a:t>
            </a:r>
          </a:p>
          <a:p>
            <a:pPr fontAlgn="base">
              <a:spcBef>
                <a:spcPct val="0"/>
              </a:spcBef>
              <a:spcAft>
                <a:spcPct val="0"/>
              </a:spcAft>
            </a:pPr>
            <a:endParaRPr lang="de-DE" sz="1200" dirty="0">
              <a:solidFill>
                <a:srgbClr val="C00000"/>
              </a:solidFill>
              <a:ea typeface="ＭＳ Ｐゴシック" pitchFamily="34" charset="-128"/>
              <a:cs typeface="ＭＳ Ｐゴシック"/>
            </a:endParaRPr>
          </a:p>
          <a:p>
            <a:pPr fontAlgn="base">
              <a:spcBef>
                <a:spcPct val="0"/>
              </a:spcBef>
              <a:spcAft>
                <a:spcPct val="0"/>
              </a:spcAft>
            </a:pPr>
            <a:r>
              <a:rPr lang="de-DE" sz="1200" b="1" dirty="0">
                <a:solidFill>
                  <a:srgbClr val="C00000"/>
                </a:solidFill>
                <a:ea typeface="ＭＳ Ｐゴシック" pitchFamily="34" charset="-128"/>
                <a:cs typeface="ＭＳ Ｐゴシック"/>
              </a:rPr>
              <a:t>Erster </a:t>
            </a:r>
            <a:r>
              <a:rPr lang="de-DE" sz="1200" b="1" i="1" dirty="0">
                <a:solidFill>
                  <a:srgbClr val="C00000"/>
                </a:solidFill>
                <a:ea typeface="ＭＳ Ｐゴシック" pitchFamily="34" charset="-128"/>
                <a:cs typeface="ＭＳ Ｐゴシック"/>
              </a:rPr>
              <a:t>Nature</a:t>
            </a:r>
            <a:r>
              <a:rPr lang="de-DE" sz="1200" b="1" dirty="0">
                <a:solidFill>
                  <a:srgbClr val="C00000"/>
                </a:solidFill>
                <a:ea typeface="ＭＳ Ｐゴシック" pitchFamily="34" charset="-128"/>
                <a:cs typeface="ＭＳ Ｐゴシック"/>
              </a:rPr>
              <a:t>-Artikel </a:t>
            </a:r>
            <a:r>
              <a:rPr lang="de-DE" sz="1200" b="1">
                <a:solidFill>
                  <a:srgbClr val="C00000"/>
                </a:solidFill>
                <a:ea typeface="ＭＳ Ｐゴシック" pitchFamily="34" charset="-128"/>
                <a:cs typeface="ＭＳ Ｐゴシック"/>
              </a:rPr>
              <a:t>vom Telegrafenberg</a:t>
            </a:r>
            <a:endParaRPr lang="de-DE" sz="1200" b="1" dirty="0">
              <a:solidFill>
                <a:srgbClr val="C00000"/>
              </a:solidFill>
              <a:ea typeface="ＭＳ Ｐゴシック" pitchFamily="34" charset="-128"/>
              <a:cs typeface="ＭＳ Ｐゴシック"/>
            </a:endParaRPr>
          </a:p>
        </p:txBody>
      </p:sp>
    </p:spTree>
    <p:extLst>
      <p:ext uri="{BB962C8B-B14F-4D97-AF65-F5344CB8AC3E}">
        <p14:creationId xmlns:p14="http://schemas.microsoft.com/office/powerpoint/2010/main" val="4661012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Text Box 2"/>
          <p:cNvSpPr txBox="1">
            <a:spLocks noChangeArrowheads="1"/>
          </p:cNvSpPr>
          <p:nvPr/>
        </p:nvSpPr>
        <p:spPr bwMode="auto">
          <a:xfrm>
            <a:off x="1371600" y="623889"/>
            <a:ext cx="6572250" cy="646331"/>
          </a:xfrm>
          <a:prstGeom prst="rect">
            <a:avLst/>
          </a:prstGeom>
          <a:noFill/>
          <a:ln w="9525">
            <a:noFill/>
            <a:miter lim="800000"/>
            <a:headEnd/>
            <a:tailEnd/>
          </a:ln>
        </p:spPr>
        <p:txBody>
          <a:bodyPr>
            <a:spAutoFit/>
          </a:bodyPr>
          <a:lstStyle/>
          <a:p>
            <a:pPr marL="284560" indent="-284560" fontAlgn="base">
              <a:spcBef>
                <a:spcPct val="0"/>
              </a:spcBef>
              <a:spcAft>
                <a:spcPct val="0"/>
              </a:spcAft>
              <a:tabLst>
                <a:tab pos="284560" algn="l"/>
              </a:tabLst>
            </a:pPr>
            <a:endParaRPr lang="de-DE" altLang="zh-TW" sz="1800" b="1">
              <a:solidFill>
                <a:srgbClr val="000000"/>
              </a:solidFill>
              <a:latin typeface="Calibri" pitchFamily="34" charset="0"/>
              <a:ea typeface="PMingLiU" pitchFamily="18" charset="-120"/>
              <a:cs typeface="Arial" pitchFamily="34" charset="0"/>
            </a:endParaRPr>
          </a:p>
          <a:p>
            <a:pPr marL="284560" indent="-284560" fontAlgn="base">
              <a:spcBef>
                <a:spcPct val="0"/>
              </a:spcBef>
              <a:spcAft>
                <a:spcPct val="0"/>
              </a:spcAft>
              <a:tabLst>
                <a:tab pos="284560" algn="l"/>
              </a:tabLst>
            </a:pPr>
            <a:endParaRPr lang="de-DE" altLang="zh-TW" sz="1800" b="1">
              <a:solidFill>
                <a:srgbClr val="000000"/>
              </a:solidFill>
              <a:latin typeface="Calibri" pitchFamily="34" charset="0"/>
              <a:ea typeface="PMingLiU" pitchFamily="18" charset="-120"/>
              <a:cs typeface="Arial" pitchFamily="34" charset="0"/>
            </a:endParaRPr>
          </a:p>
        </p:txBody>
      </p:sp>
      <p:pic>
        <p:nvPicPr>
          <p:cNvPr id="128004" name="Picture 2" descr="Y:\BilderDfried\GITEWS\Tsunami-Zeichnung_d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9263" y="651416"/>
            <a:ext cx="7340886" cy="3777699"/>
          </a:xfrm>
          <a:prstGeom prst="rect">
            <a:avLst/>
          </a:prstGeom>
          <a:noFill/>
          <a:ln w="9525">
            <a:noFill/>
            <a:miter lim="800000"/>
            <a:headEnd/>
            <a:tailEnd/>
          </a:ln>
        </p:spPr>
      </p:pic>
      <p:sp>
        <p:nvSpPr>
          <p:cNvPr id="128006" name="AutoShape 7"/>
          <p:cNvSpPr>
            <a:spLocks noChangeArrowheads="1"/>
          </p:cNvSpPr>
          <p:nvPr/>
        </p:nvSpPr>
        <p:spPr bwMode="auto">
          <a:xfrm>
            <a:off x="6731795" y="2409826"/>
            <a:ext cx="756047" cy="594122"/>
          </a:xfrm>
          <a:prstGeom prst="wedgeRectCallout">
            <a:avLst>
              <a:gd name="adj1" fmla="val -479449"/>
              <a:gd name="adj2" fmla="val 42787"/>
            </a:avLst>
          </a:prstGeom>
          <a:noFill/>
          <a:ln w="9525">
            <a:noFill/>
            <a:miter lim="800000"/>
            <a:headEnd/>
            <a:tailEnd/>
          </a:ln>
        </p:spPr>
        <p:txBody>
          <a:bodyPr/>
          <a:lstStyle/>
          <a:p>
            <a:pPr fontAlgn="base">
              <a:spcBef>
                <a:spcPct val="0"/>
              </a:spcBef>
              <a:spcAft>
                <a:spcPct val="0"/>
              </a:spcAft>
            </a:pPr>
            <a:endParaRPr lang="de-DE" sz="1800" b="1">
              <a:solidFill>
                <a:srgbClr val="000000"/>
              </a:solidFill>
              <a:latin typeface="Calibri" pitchFamily="34" charset="0"/>
              <a:ea typeface="ＭＳ Ｐゴシック" pitchFamily="34" charset="-128"/>
              <a:cs typeface="Arial" pitchFamily="34" charset="0"/>
            </a:endParaRPr>
          </a:p>
        </p:txBody>
      </p:sp>
      <p:sp>
        <p:nvSpPr>
          <p:cNvPr id="128007" name="Text Box 7"/>
          <p:cNvSpPr txBox="1">
            <a:spLocks noChangeArrowheads="1"/>
          </p:cNvSpPr>
          <p:nvPr/>
        </p:nvSpPr>
        <p:spPr bwMode="auto">
          <a:xfrm>
            <a:off x="0" y="182766"/>
            <a:ext cx="9144000" cy="321469"/>
          </a:xfrm>
          <a:prstGeom prst="rect">
            <a:avLst/>
          </a:prstGeom>
          <a:noFill/>
          <a:ln w="9525">
            <a:noFill/>
            <a:miter lim="800000"/>
            <a:headEnd/>
            <a:tailEnd/>
          </a:ln>
        </p:spPr>
        <p:txBody>
          <a:bodyPr anchor="ctr"/>
          <a:lstStyle/>
          <a:p>
            <a:pPr algn="ctr" fontAlgn="base">
              <a:spcBef>
                <a:spcPct val="0"/>
              </a:spcBef>
              <a:spcAft>
                <a:spcPct val="0"/>
              </a:spcAft>
            </a:pPr>
            <a:r>
              <a:rPr lang="de-DE" altLang="zh-TW" sz="2400">
                <a:solidFill>
                  <a:srgbClr val="004D95"/>
                </a:solidFill>
                <a:latin typeface="+mj-lt"/>
                <a:ea typeface="PMingLiU" pitchFamily="18" charset="-120"/>
                <a:cs typeface="Arial" pitchFamily="34" charset="0"/>
              </a:rPr>
              <a:t>Tsunami-Frühwarnsystem </a:t>
            </a:r>
            <a:endParaRPr lang="de-DE" sz="2400">
              <a:solidFill>
                <a:srgbClr val="004D95"/>
              </a:solidFill>
              <a:latin typeface="+mj-lt"/>
              <a:ea typeface="PMingLiU" pitchFamily="18" charset="-120"/>
              <a:cs typeface="Arial" pitchFamily="34" charset="0"/>
            </a:endParaRPr>
          </a:p>
        </p:txBody>
      </p:sp>
    </p:spTree>
    <p:extLst>
      <p:ext uri="{BB962C8B-B14F-4D97-AF65-F5344CB8AC3E}">
        <p14:creationId xmlns:p14="http://schemas.microsoft.com/office/powerpoint/2010/main" val="370386711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a:xfrm>
            <a:off x="585627" y="183357"/>
            <a:ext cx="8058471" cy="308372"/>
          </a:xfrm>
          <a:ln w="0">
            <a:solidFill>
              <a:schemeClr val="bg1"/>
            </a:solidFill>
          </a:ln>
        </p:spPr>
        <p:txBody>
          <a:bodyPr vert="horz" wrap="square" lIns="67500" tIns="35100" rIns="67500" bIns="35100" numCol="1" anchor="ctr" anchorCtr="0" compatLnSpc="1">
            <a:prstTxWarp prst="textNoShape">
              <a:avLst/>
            </a:prstTxWarp>
          </a:bodyPr>
          <a:lstStyle/>
          <a:p>
            <a:pPr eaLnBrk="1" hangingPunct="1"/>
            <a:r>
              <a:rPr lang="de-DE"/>
              <a:t>Geodätisches Institut Potsdam, Instrumentensaal</a:t>
            </a:r>
          </a:p>
        </p:txBody>
      </p:sp>
      <p:sp>
        <p:nvSpPr>
          <p:cNvPr id="183299" name="Text Box 4"/>
          <p:cNvSpPr txBox="1">
            <a:spLocks noChangeArrowheads="1"/>
          </p:cNvSpPr>
          <p:nvPr/>
        </p:nvSpPr>
        <p:spPr bwMode="auto">
          <a:xfrm>
            <a:off x="540769" y="3366686"/>
            <a:ext cx="5444756" cy="1178881"/>
          </a:xfrm>
          <a:prstGeom prst="rect">
            <a:avLst/>
          </a:prstGeom>
          <a:noFill/>
          <a:ln w="9525">
            <a:noFill/>
            <a:miter lim="800000"/>
            <a:headEnd/>
            <a:tailEnd/>
          </a:ln>
        </p:spPr>
        <p:txBody>
          <a:bodyPr wrap="square" lIns="67500" tIns="35100" rIns="67500" bIns="35100">
            <a:spAutoFit/>
          </a:bodyPr>
          <a:lstStyle/>
          <a:p>
            <a:pPr fontAlgn="base">
              <a:spcBef>
                <a:spcPct val="0"/>
              </a:spcBef>
              <a:spcAft>
                <a:spcPct val="0"/>
              </a:spcAft>
            </a:pPr>
            <a:r>
              <a:rPr lang="de-DE" sz="1200" b="1">
                <a:solidFill>
                  <a:srgbClr val="000000"/>
                </a:solidFill>
                <a:ea typeface="ＭＳ Ｐゴシック" pitchFamily="34" charset="-128"/>
                <a:cs typeface="Arial" pitchFamily="34" charset="0"/>
              </a:rPr>
              <a:t>Potsdamer Schwerewert:</a:t>
            </a:r>
            <a:r>
              <a:rPr lang="de-DE" sz="1200">
                <a:solidFill>
                  <a:srgbClr val="000000"/>
                </a:solidFill>
                <a:ea typeface="ＭＳ Ｐゴシック" pitchFamily="34" charset="-128"/>
                <a:cs typeface="Arial" pitchFamily="34" charset="0"/>
              </a:rPr>
              <a:t> Internationaler </a:t>
            </a:r>
          </a:p>
          <a:p>
            <a:pPr fontAlgn="base">
              <a:spcBef>
                <a:spcPct val="0"/>
              </a:spcBef>
              <a:spcAft>
                <a:spcPct val="0"/>
              </a:spcAft>
            </a:pPr>
            <a:r>
              <a:rPr lang="de-DE" sz="1200">
                <a:solidFill>
                  <a:srgbClr val="000000"/>
                </a:solidFill>
                <a:ea typeface="ＭＳ Ｐゴシック" pitchFamily="34" charset="-128"/>
                <a:cs typeface="Arial" pitchFamily="34" charset="0"/>
              </a:rPr>
              <a:t>Referenzwert für die Erdanziehung 1909 bis 1971</a:t>
            </a:r>
          </a:p>
          <a:p>
            <a:pPr fontAlgn="base">
              <a:spcBef>
                <a:spcPct val="0"/>
              </a:spcBef>
              <a:spcAft>
                <a:spcPct val="0"/>
              </a:spcAft>
            </a:pPr>
            <a:endParaRPr lang="de-DE" sz="1200">
              <a:solidFill>
                <a:srgbClr val="000000"/>
              </a:solidFill>
              <a:ea typeface="ＭＳ Ｐゴシック" pitchFamily="34" charset="-128"/>
              <a:cs typeface="Arial" pitchFamily="34" charset="0"/>
            </a:endParaRPr>
          </a:p>
          <a:p>
            <a:pPr fontAlgn="base">
              <a:spcBef>
                <a:spcPct val="0"/>
              </a:spcBef>
              <a:spcAft>
                <a:spcPct val="0"/>
              </a:spcAft>
            </a:pPr>
            <a:r>
              <a:rPr lang="de-DE" sz="1200">
                <a:solidFill>
                  <a:srgbClr val="000000"/>
                </a:solidFill>
                <a:ea typeface="ＭＳ Ｐゴシック" pitchFamily="34" charset="-128"/>
                <a:cs typeface="Arial" pitchFamily="34" charset="0"/>
              </a:rPr>
              <a:t> </a:t>
            </a:r>
          </a:p>
          <a:p>
            <a:pPr algn="r" fontAlgn="base">
              <a:spcBef>
                <a:spcPct val="0"/>
              </a:spcBef>
              <a:spcAft>
                <a:spcPct val="0"/>
              </a:spcAft>
            </a:pPr>
            <a:r>
              <a:rPr lang="de-DE" sz="1200" b="1">
                <a:solidFill>
                  <a:srgbClr val="000000"/>
                </a:solidFill>
                <a:ea typeface="ＭＳ Ｐゴシック" pitchFamily="34" charset="-128"/>
                <a:cs typeface="Arial" pitchFamily="34" charset="0"/>
              </a:rPr>
              <a:t>rechts:</a:t>
            </a:r>
            <a:r>
              <a:rPr lang="de-DE" sz="1200">
                <a:solidFill>
                  <a:srgbClr val="000000"/>
                </a:solidFill>
                <a:ea typeface="ＭＳ Ｐゴシック" pitchFamily="34" charset="-128"/>
                <a:cs typeface="Arial" pitchFamily="34" charset="0"/>
              </a:rPr>
              <a:t> Kühnen&amp;Furtwängler-Pendel zur Messung</a:t>
            </a:r>
          </a:p>
          <a:p>
            <a:pPr algn="r" fontAlgn="base">
              <a:spcBef>
                <a:spcPct val="0"/>
              </a:spcBef>
              <a:spcAft>
                <a:spcPct val="0"/>
              </a:spcAft>
            </a:pPr>
            <a:r>
              <a:rPr lang="de-DE" sz="1200">
                <a:solidFill>
                  <a:srgbClr val="000000"/>
                </a:solidFill>
                <a:ea typeface="ＭＳ Ｐゴシック" pitchFamily="34" charset="-128"/>
                <a:cs typeface="Arial" pitchFamily="34" charset="0"/>
              </a:rPr>
              <a:t>der Erdbeschleunigung</a:t>
            </a:r>
          </a:p>
        </p:txBody>
      </p:sp>
      <p:pic>
        <p:nvPicPr>
          <p:cNvPr id="183300" name="Picture 5" descr="GFZ_classic7"/>
          <p:cNvPicPr>
            <a:picLocks noChangeAspect="1" noChangeArrowheads="1"/>
          </p:cNvPicPr>
          <p:nvPr/>
        </p:nvPicPr>
        <p:blipFill>
          <a:blip r:embed="rId3" cstate="screen"/>
          <a:srcRect/>
          <a:stretch>
            <a:fillRect/>
          </a:stretch>
        </p:blipFill>
        <p:spPr bwMode="auto">
          <a:xfrm>
            <a:off x="5985525" y="1062001"/>
            <a:ext cx="2380060" cy="3402806"/>
          </a:xfrm>
          <a:prstGeom prst="rect">
            <a:avLst/>
          </a:prstGeom>
          <a:noFill/>
          <a:ln w="9525">
            <a:solidFill>
              <a:schemeClr val="bg1"/>
            </a:solidFill>
            <a:miter lim="800000"/>
            <a:headEnd/>
            <a:tailEnd/>
          </a:ln>
        </p:spPr>
      </p:pic>
      <p:pic>
        <p:nvPicPr>
          <p:cNvPr id="183301" name="Picture 5"/>
          <p:cNvPicPr>
            <a:picLocks noChangeAspect="1" noChangeArrowheads="1"/>
          </p:cNvPicPr>
          <p:nvPr/>
        </p:nvPicPr>
        <p:blipFill>
          <a:blip r:embed="rId4" cstate="screen"/>
          <a:srcRect/>
          <a:stretch>
            <a:fillRect/>
          </a:stretch>
        </p:blipFill>
        <p:spPr bwMode="auto">
          <a:xfrm>
            <a:off x="540768" y="805652"/>
            <a:ext cx="4104085" cy="2561035"/>
          </a:xfrm>
          <a:prstGeom prst="rect">
            <a:avLst/>
          </a:prstGeom>
          <a:noFill/>
          <a:ln w="9525">
            <a:noFill/>
            <a:miter lim="800000"/>
            <a:headEnd/>
            <a:tailEnd/>
          </a:ln>
        </p:spPr>
      </p:pic>
    </p:spTree>
    <p:extLst>
      <p:ext uri="{BB962C8B-B14F-4D97-AF65-F5344CB8AC3E}">
        <p14:creationId xmlns:p14="http://schemas.microsoft.com/office/powerpoint/2010/main" val="38371448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3" name="Rechteck 1"/>
          <p:cNvSpPr>
            <a:spLocks noChangeArrowheads="1"/>
          </p:cNvSpPr>
          <p:nvPr/>
        </p:nvSpPr>
        <p:spPr bwMode="auto">
          <a:xfrm>
            <a:off x="-111642" y="-105353"/>
            <a:ext cx="9278137" cy="5315990"/>
          </a:xfrm>
          <a:prstGeom prst="rect">
            <a:avLst/>
          </a:prstGeom>
          <a:solidFill>
            <a:srgbClr val="00589C"/>
          </a:solidFill>
          <a:ln w="9525" algn="ctr">
            <a:noFill/>
            <a:round/>
            <a:headEnd/>
            <a:tailEnd/>
          </a:ln>
        </p:spPr>
        <p:txBody>
          <a:bodyPr/>
          <a:lstStyle/>
          <a:p>
            <a:pPr indent="9525" algn="r" fontAlgn="base">
              <a:lnSpc>
                <a:spcPts val="1500"/>
              </a:lnSpc>
              <a:spcBef>
                <a:spcPct val="20000"/>
              </a:spcBef>
              <a:spcAft>
                <a:spcPct val="0"/>
              </a:spcAft>
            </a:pPr>
            <a:endParaRPr lang="de-DE" sz="1800">
              <a:solidFill>
                <a:srgbClr val="515151"/>
              </a:solidFill>
              <a:latin typeface="Calibri" pitchFamily="34" charset="0"/>
              <a:ea typeface="ＭＳ Ｐゴシック"/>
              <a:cs typeface="Arial" pitchFamily="34" charset="0"/>
            </a:endParaRPr>
          </a:p>
        </p:txBody>
      </p:sp>
      <p:sp>
        <p:nvSpPr>
          <p:cNvPr id="59394" name="AutoShape 2"/>
          <p:cNvSpPr>
            <a:spLocks noChangeArrowheads="1"/>
          </p:cNvSpPr>
          <p:nvPr/>
        </p:nvSpPr>
        <p:spPr bwMode="auto">
          <a:xfrm>
            <a:off x="318977" y="573883"/>
            <a:ext cx="8719091" cy="3888581"/>
          </a:xfrm>
          <a:prstGeom prst="curvedUpArrow">
            <a:avLst>
              <a:gd name="adj1" fmla="val 23127"/>
              <a:gd name="adj2" fmla="val 61666"/>
              <a:gd name="adj3" fmla="val 25803"/>
            </a:avLst>
          </a:prstGeom>
          <a:gradFill rotWithShape="1">
            <a:gsLst>
              <a:gs pos="0">
                <a:srgbClr val="5E9EFF"/>
              </a:gs>
              <a:gs pos="39999">
                <a:srgbClr val="85C2FF"/>
              </a:gs>
              <a:gs pos="70000">
                <a:srgbClr val="C4D6EB"/>
              </a:gs>
              <a:gs pos="100000">
                <a:srgbClr val="FFEBFA"/>
              </a:gs>
            </a:gsLst>
            <a:lin ang="2700000" scaled="1"/>
          </a:gradFill>
          <a:ln w="9525">
            <a:noFill/>
            <a:miter lim="800000"/>
            <a:headEnd/>
            <a:tailEnd/>
          </a:ln>
        </p:spPr>
        <p:txBody>
          <a:bodyPr wrap="none" anchor="ctr"/>
          <a:lstStyle/>
          <a:p>
            <a:pPr fontAlgn="base">
              <a:spcBef>
                <a:spcPct val="0"/>
              </a:spcBef>
              <a:spcAft>
                <a:spcPct val="0"/>
              </a:spcAft>
            </a:pPr>
            <a:endParaRPr lang="de-DE" sz="2100" b="1">
              <a:solidFill>
                <a:srgbClr val="000000"/>
              </a:solidFill>
              <a:latin typeface="Calibri" pitchFamily="34" charset="0"/>
              <a:ea typeface="ＭＳ Ｐゴシック"/>
              <a:cs typeface="Arial" pitchFamily="34" charset="0"/>
            </a:endParaRPr>
          </a:p>
        </p:txBody>
      </p:sp>
      <p:sp>
        <p:nvSpPr>
          <p:cNvPr id="59396" name="Text Box 2"/>
          <p:cNvSpPr txBox="1">
            <a:spLocks noChangeArrowheads="1"/>
          </p:cNvSpPr>
          <p:nvPr/>
        </p:nvSpPr>
        <p:spPr bwMode="auto">
          <a:xfrm>
            <a:off x="2866377" y="3298480"/>
            <a:ext cx="1182368" cy="461665"/>
          </a:xfrm>
          <a:prstGeom prst="rect">
            <a:avLst/>
          </a:prstGeom>
          <a:noFill/>
          <a:ln w="9525">
            <a:noFill/>
            <a:miter lim="800000"/>
            <a:headEnd/>
            <a:tailEnd/>
          </a:ln>
        </p:spPr>
        <p:txBody>
          <a:bodyPr wrap="square">
            <a:spAutoFit/>
          </a:bodyPr>
          <a:lstStyle/>
          <a:p>
            <a:pPr fontAlgn="base">
              <a:spcBef>
                <a:spcPct val="0"/>
              </a:spcBef>
              <a:spcAft>
                <a:spcPct val="0"/>
              </a:spcAft>
            </a:pPr>
            <a:r>
              <a:rPr lang="de-DE" sz="1200" b="1">
                <a:solidFill>
                  <a:srgbClr val="FFFFFF"/>
                </a:solidFill>
                <a:ea typeface="ＭＳ Ｐゴシック"/>
              </a:rPr>
              <a:t>GOCE</a:t>
            </a:r>
            <a:r>
              <a:rPr lang="de-DE" sz="1200">
                <a:solidFill>
                  <a:srgbClr val="FFFFFF"/>
                </a:solidFill>
                <a:ea typeface="ＭＳ Ｐゴシック"/>
              </a:rPr>
              <a:t> </a:t>
            </a:r>
          </a:p>
          <a:p>
            <a:pPr fontAlgn="base">
              <a:spcBef>
                <a:spcPct val="0"/>
              </a:spcBef>
              <a:spcAft>
                <a:spcPct val="0"/>
              </a:spcAft>
            </a:pPr>
            <a:r>
              <a:rPr lang="de-DE" sz="1200">
                <a:solidFill>
                  <a:srgbClr val="FFFFFF"/>
                </a:solidFill>
                <a:ea typeface="ＭＳ Ｐゴシック"/>
              </a:rPr>
              <a:t>(2009-2013)</a:t>
            </a:r>
          </a:p>
        </p:txBody>
      </p:sp>
      <p:sp>
        <p:nvSpPr>
          <p:cNvPr id="59397" name="Text Box 6"/>
          <p:cNvSpPr txBox="1">
            <a:spLocks noChangeArrowheads="1"/>
          </p:cNvSpPr>
          <p:nvPr/>
        </p:nvSpPr>
        <p:spPr bwMode="auto">
          <a:xfrm>
            <a:off x="2028460" y="2578299"/>
            <a:ext cx="1254038" cy="461665"/>
          </a:xfrm>
          <a:prstGeom prst="rect">
            <a:avLst/>
          </a:prstGeom>
          <a:noFill/>
          <a:ln w="9525">
            <a:noFill/>
            <a:miter lim="800000"/>
            <a:headEnd/>
            <a:tailEnd/>
          </a:ln>
        </p:spPr>
        <p:txBody>
          <a:bodyPr wrap="square">
            <a:spAutoFit/>
          </a:bodyPr>
          <a:lstStyle/>
          <a:p>
            <a:pPr fontAlgn="base">
              <a:spcBef>
                <a:spcPct val="50000"/>
              </a:spcBef>
              <a:spcAft>
                <a:spcPct val="0"/>
              </a:spcAft>
            </a:pPr>
            <a:r>
              <a:rPr lang="de-DE" sz="1200" b="1">
                <a:solidFill>
                  <a:srgbClr val="FFFFFF"/>
                </a:solidFill>
                <a:ea typeface="ＭＳ Ｐゴシック"/>
              </a:rPr>
              <a:t>GRACE</a:t>
            </a:r>
            <a:br>
              <a:rPr lang="de-DE" sz="1200" b="1">
                <a:solidFill>
                  <a:srgbClr val="FFFFFF"/>
                </a:solidFill>
                <a:ea typeface="ＭＳ Ｐゴシック"/>
              </a:rPr>
            </a:br>
            <a:r>
              <a:rPr lang="de-DE" sz="1200">
                <a:solidFill>
                  <a:srgbClr val="FFFFFF"/>
                </a:solidFill>
                <a:ea typeface="ＭＳ Ｐゴシック"/>
              </a:rPr>
              <a:t>(2002-2017)</a:t>
            </a:r>
          </a:p>
        </p:txBody>
      </p:sp>
      <p:sp>
        <p:nvSpPr>
          <p:cNvPr id="59400" name="Text Box 8"/>
          <p:cNvSpPr txBox="1">
            <a:spLocks noChangeArrowheads="1"/>
          </p:cNvSpPr>
          <p:nvPr/>
        </p:nvSpPr>
        <p:spPr bwMode="auto">
          <a:xfrm>
            <a:off x="1572821" y="1619414"/>
            <a:ext cx="1178528" cy="461665"/>
          </a:xfrm>
          <a:prstGeom prst="rect">
            <a:avLst/>
          </a:prstGeom>
          <a:noFill/>
          <a:ln w="9525">
            <a:noFill/>
            <a:miter lim="800000"/>
            <a:headEnd/>
            <a:tailEnd/>
          </a:ln>
        </p:spPr>
        <p:txBody>
          <a:bodyPr wrap="none">
            <a:spAutoFit/>
          </a:bodyPr>
          <a:lstStyle/>
          <a:p>
            <a:pPr fontAlgn="base">
              <a:spcBef>
                <a:spcPct val="0"/>
              </a:spcBef>
              <a:spcAft>
                <a:spcPct val="0"/>
              </a:spcAft>
            </a:pPr>
            <a:r>
              <a:rPr lang="de-DE" sz="1200" b="1">
                <a:solidFill>
                  <a:srgbClr val="FFFFFF"/>
                </a:solidFill>
                <a:ea typeface="ＭＳ Ｐゴシック"/>
              </a:rPr>
              <a:t>CHAMP</a:t>
            </a:r>
            <a:r>
              <a:rPr lang="de-DE" sz="1200">
                <a:solidFill>
                  <a:srgbClr val="FFFFFF"/>
                </a:solidFill>
                <a:ea typeface="ＭＳ Ｐゴシック"/>
              </a:rPr>
              <a:t> </a:t>
            </a:r>
          </a:p>
          <a:p>
            <a:pPr fontAlgn="base">
              <a:spcBef>
                <a:spcPct val="0"/>
              </a:spcBef>
              <a:spcAft>
                <a:spcPct val="0"/>
              </a:spcAft>
            </a:pPr>
            <a:r>
              <a:rPr lang="de-DE" sz="1200">
                <a:solidFill>
                  <a:srgbClr val="FFFFFF"/>
                </a:solidFill>
                <a:ea typeface="ＭＳ Ｐゴシック"/>
              </a:rPr>
              <a:t>(2000-2010)</a:t>
            </a:r>
          </a:p>
        </p:txBody>
      </p:sp>
      <p:sp>
        <p:nvSpPr>
          <p:cNvPr id="59401" name="Text Box 9"/>
          <p:cNvSpPr txBox="1">
            <a:spLocks noChangeArrowheads="1"/>
          </p:cNvSpPr>
          <p:nvPr/>
        </p:nvSpPr>
        <p:spPr bwMode="auto">
          <a:xfrm>
            <a:off x="1305013" y="731191"/>
            <a:ext cx="731290" cy="646331"/>
          </a:xfrm>
          <a:prstGeom prst="rect">
            <a:avLst/>
          </a:prstGeom>
          <a:noFill/>
          <a:ln w="9525">
            <a:noFill/>
            <a:miter lim="800000"/>
            <a:headEnd/>
            <a:tailEnd/>
          </a:ln>
        </p:spPr>
        <p:txBody>
          <a:bodyPr wrap="none">
            <a:spAutoFit/>
          </a:bodyPr>
          <a:lstStyle/>
          <a:p>
            <a:pPr fontAlgn="base">
              <a:spcBef>
                <a:spcPct val="0"/>
              </a:spcBef>
              <a:spcAft>
                <a:spcPct val="0"/>
              </a:spcAft>
            </a:pPr>
            <a:r>
              <a:rPr lang="de-DE" sz="1200" b="1">
                <a:solidFill>
                  <a:srgbClr val="FFFFFF"/>
                </a:solidFill>
                <a:ea typeface="ＭＳ Ｐゴシック"/>
              </a:rPr>
              <a:t>GFZ 1</a:t>
            </a:r>
            <a:r>
              <a:rPr lang="de-DE" sz="1200">
                <a:solidFill>
                  <a:srgbClr val="FFFFFF"/>
                </a:solidFill>
                <a:ea typeface="ＭＳ Ｐゴシック"/>
              </a:rPr>
              <a:t> </a:t>
            </a:r>
          </a:p>
          <a:p>
            <a:pPr fontAlgn="base">
              <a:spcBef>
                <a:spcPct val="0"/>
              </a:spcBef>
              <a:spcAft>
                <a:spcPct val="0"/>
              </a:spcAft>
            </a:pPr>
            <a:r>
              <a:rPr lang="de-DE" sz="1200">
                <a:solidFill>
                  <a:srgbClr val="FFFFFF"/>
                </a:solidFill>
                <a:ea typeface="ＭＳ Ｐゴシック"/>
              </a:rPr>
              <a:t>(1995-</a:t>
            </a:r>
            <a:br>
              <a:rPr lang="de-DE" sz="1200">
                <a:solidFill>
                  <a:srgbClr val="FFFFFF"/>
                </a:solidFill>
                <a:ea typeface="ＭＳ Ｐゴシック"/>
              </a:rPr>
            </a:br>
            <a:r>
              <a:rPr lang="de-DE" sz="1200">
                <a:solidFill>
                  <a:srgbClr val="FFFFFF"/>
                </a:solidFill>
                <a:ea typeface="ＭＳ Ｐゴシック"/>
              </a:rPr>
              <a:t>1999)</a:t>
            </a:r>
          </a:p>
        </p:txBody>
      </p:sp>
      <p:sp>
        <p:nvSpPr>
          <p:cNvPr id="59403" name="Text Box 11"/>
          <p:cNvSpPr txBox="1">
            <a:spLocks noChangeArrowheads="1"/>
          </p:cNvSpPr>
          <p:nvPr/>
        </p:nvSpPr>
        <p:spPr bwMode="auto">
          <a:xfrm>
            <a:off x="3246461" y="4647984"/>
            <a:ext cx="1992732"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de-DE" sz="1200" b="1">
                <a:solidFill>
                  <a:srgbClr val="FFFFFF"/>
                </a:solidFill>
                <a:ea typeface="ＭＳ Ｐゴシック"/>
              </a:rPr>
              <a:t>TerraSAR-X</a:t>
            </a:r>
            <a:r>
              <a:rPr lang="de-DE" sz="1200">
                <a:solidFill>
                  <a:srgbClr val="FFFFFF"/>
                </a:solidFill>
                <a:ea typeface="ＭＳ Ｐゴシック"/>
              </a:rPr>
              <a:t> (2007), </a:t>
            </a:r>
            <a:r>
              <a:rPr lang="de-DE" sz="1200" b="1">
                <a:solidFill>
                  <a:srgbClr val="FFFFFF"/>
                </a:solidFill>
                <a:ea typeface="ＭＳ Ｐゴシック"/>
              </a:rPr>
              <a:t>TanDEM-X</a:t>
            </a:r>
            <a:r>
              <a:rPr lang="de-DE" sz="1200">
                <a:solidFill>
                  <a:srgbClr val="FFFFFF"/>
                </a:solidFill>
                <a:ea typeface="ＭＳ Ｐゴシック"/>
              </a:rPr>
              <a:t> (2010)</a:t>
            </a:r>
          </a:p>
        </p:txBody>
      </p:sp>
      <p:sp>
        <p:nvSpPr>
          <p:cNvPr id="59404" name="Text Box 13"/>
          <p:cNvSpPr txBox="1">
            <a:spLocks noChangeArrowheads="1"/>
          </p:cNvSpPr>
          <p:nvPr/>
        </p:nvSpPr>
        <p:spPr bwMode="auto">
          <a:xfrm>
            <a:off x="5050388" y="3197183"/>
            <a:ext cx="841897" cy="461665"/>
          </a:xfrm>
          <a:prstGeom prst="rect">
            <a:avLst/>
          </a:prstGeom>
          <a:noFill/>
          <a:ln w="9525">
            <a:noFill/>
            <a:miter lim="800000"/>
            <a:headEnd/>
            <a:tailEnd/>
          </a:ln>
        </p:spPr>
        <p:txBody>
          <a:bodyPr wrap="none">
            <a:spAutoFit/>
          </a:bodyPr>
          <a:lstStyle/>
          <a:p>
            <a:pPr fontAlgn="base">
              <a:spcBef>
                <a:spcPct val="0"/>
              </a:spcBef>
              <a:spcAft>
                <a:spcPct val="0"/>
              </a:spcAft>
            </a:pPr>
            <a:r>
              <a:rPr lang="de-DE" sz="1200" b="1">
                <a:solidFill>
                  <a:srgbClr val="FFFFFF"/>
                </a:solidFill>
                <a:ea typeface="ＭＳ Ｐゴシック"/>
              </a:rPr>
              <a:t>Swarm</a:t>
            </a:r>
            <a:r>
              <a:rPr lang="de-DE" sz="1200">
                <a:solidFill>
                  <a:srgbClr val="FFFFFF"/>
                </a:solidFill>
                <a:ea typeface="ＭＳ Ｐゴシック"/>
              </a:rPr>
              <a:t> </a:t>
            </a:r>
          </a:p>
          <a:p>
            <a:pPr fontAlgn="base">
              <a:spcBef>
                <a:spcPct val="0"/>
              </a:spcBef>
              <a:spcAft>
                <a:spcPct val="0"/>
              </a:spcAft>
            </a:pPr>
            <a:r>
              <a:rPr lang="de-DE" sz="1200">
                <a:solidFill>
                  <a:srgbClr val="FFFFFF"/>
                </a:solidFill>
                <a:ea typeface="ＭＳ Ｐゴシック"/>
              </a:rPr>
              <a:t>(2013)</a:t>
            </a:r>
          </a:p>
        </p:txBody>
      </p:sp>
      <p:sp>
        <p:nvSpPr>
          <p:cNvPr id="59406" name="Text Box 17"/>
          <p:cNvSpPr txBox="1">
            <a:spLocks noChangeArrowheads="1"/>
          </p:cNvSpPr>
          <p:nvPr/>
        </p:nvSpPr>
        <p:spPr bwMode="auto">
          <a:xfrm>
            <a:off x="8124639" y="316853"/>
            <a:ext cx="972109" cy="646331"/>
          </a:xfrm>
          <a:prstGeom prst="rect">
            <a:avLst/>
          </a:prstGeom>
          <a:noFill/>
          <a:ln w="9525">
            <a:noFill/>
            <a:miter lim="800000"/>
            <a:headEnd/>
            <a:tailEnd/>
          </a:ln>
        </p:spPr>
        <p:txBody>
          <a:bodyPr wrap="square">
            <a:spAutoFit/>
          </a:bodyPr>
          <a:lstStyle/>
          <a:p>
            <a:pPr fontAlgn="base">
              <a:spcBef>
                <a:spcPct val="0"/>
              </a:spcBef>
              <a:spcAft>
                <a:spcPct val="0"/>
              </a:spcAft>
            </a:pPr>
            <a:r>
              <a:rPr lang="de-DE" sz="1200" b="1">
                <a:solidFill>
                  <a:srgbClr val="FFFFFF"/>
                </a:solidFill>
                <a:ea typeface="ＭＳ Ｐゴシック"/>
              </a:rPr>
              <a:t>Mini-Satelliten</a:t>
            </a:r>
          </a:p>
        </p:txBody>
      </p:sp>
      <p:sp>
        <p:nvSpPr>
          <p:cNvPr id="59407" name="Text Box 32"/>
          <p:cNvSpPr txBox="1">
            <a:spLocks noChangeArrowheads="1"/>
          </p:cNvSpPr>
          <p:nvPr/>
        </p:nvSpPr>
        <p:spPr bwMode="auto">
          <a:xfrm>
            <a:off x="6373496" y="1775411"/>
            <a:ext cx="923925" cy="461665"/>
          </a:xfrm>
          <a:prstGeom prst="rect">
            <a:avLst/>
          </a:prstGeom>
          <a:noFill/>
          <a:ln w="9525">
            <a:noFill/>
            <a:miter lim="800000"/>
            <a:headEnd/>
            <a:tailEnd/>
          </a:ln>
        </p:spPr>
        <p:txBody>
          <a:bodyPr>
            <a:spAutoFit/>
          </a:bodyPr>
          <a:lstStyle/>
          <a:p>
            <a:pPr fontAlgn="base">
              <a:spcBef>
                <a:spcPct val="0"/>
              </a:spcBef>
              <a:spcAft>
                <a:spcPct val="0"/>
              </a:spcAft>
            </a:pPr>
            <a:r>
              <a:rPr lang="de-DE" sz="1200" b="1">
                <a:solidFill>
                  <a:srgbClr val="FFFFFF"/>
                </a:solidFill>
                <a:ea typeface="ＭＳ Ｐゴシック"/>
              </a:rPr>
              <a:t>EnMAP</a:t>
            </a:r>
            <a:r>
              <a:rPr lang="de-DE" sz="1200">
                <a:solidFill>
                  <a:srgbClr val="FFFFFF"/>
                </a:solidFill>
                <a:ea typeface="ＭＳ Ｐゴシック"/>
              </a:rPr>
              <a:t> </a:t>
            </a:r>
          </a:p>
          <a:p>
            <a:pPr fontAlgn="base">
              <a:spcBef>
                <a:spcPct val="0"/>
              </a:spcBef>
              <a:spcAft>
                <a:spcPct val="0"/>
              </a:spcAft>
            </a:pPr>
            <a:r>
              <a:rPr lang="de-DE" sz="1200">
                <a:solidFill>
                  <a:srgbClr val="FFFFFF"/>
                </a:solidFill>
                <a:ea typeface="ＭＳ Ｐゴシック"/>
              </a:rPr>
              <a:t>(2021)</a:t>
            </a:r>
          </a:p>
        </p:txBody>
      </p:sp>
      <p:sp>
        <p:nvSpPr>
          <p:cNvPr id="59408" name="Text Box 6"/>
          <p:cNvSpPr txBox="1">
            <a:spLocks noChangeArrowheads="1"/>
          </p:cNvSpPr>
          <p:nvPr/>
        </p:nvSpPr>
        <p:spPr bwMode="auto">
          <a:xfrm>
            <a:off x="5725286" y="2535018"/>
            <a:ext cx="1439466" cy="461665"/>
          </a:xfrm>
          <a:prstGeom prst="rect">
            <a:avLst/>
          </a:prstGeom>
          <a:noFill/>
          <a:ln w="9525">
            <a:noFill/>
            <a:miter lim="800000"/>
            <a:headEnd/>
            <a:tailEnd/>
          </a:ln>
        </p:spPr>
        <p:txBody>
          <a:bodyPr>
            <a:spAutoFit/>
          </a:bodyPr>
          <a:lstStyle/>
          <a:p>
            <a:pPr fontAlgn="base">
              <a:spcBef>
                <a:spcPct val="50000"/>
              </a:spcBef>
              <a:spcAft>
                <a:spcPct val="0"/>
              </a:spcAft>
            </a:pPr>
            <a:r>
              <a:rPr lang="de-DE" sz="1200" b="1">
                <a:solidFill>
                  <a:srgbClr val="FFFFFF"/>
                </a:solidFill>
                <a:ea typeface="ＭＳ Ｐゴシック"/>
              </a:rPr>
              <a:t>GRACE-FO</a:t>
            </a:r>
            <a:br>
              <a:rPr lang="de-DE" sz="1200">
                <a:solidFill>
                  <a:srgbClr val="FFFFFF"/>
                </a:solidFill>
                <a:ea typeface="ＭＳ Ｐゴシック"/>
              </a:rPr>
            </a:br>
            <a:r>
              <a:rPr lang="de-DE" sz="1200">
                <a:solidFill>
                  <a:srgbClr val="FFFFFF"/>
                </a:solidFill>
                <a:ea typeface="ＭＳ Ｐゴシック"/>
              </a:rPr>
              <a:t> (2018)</a:t>
            </a:r>
          </a:p>
        </p:txBody>
      </p:sp>
      <p:sp>
        <p:nvSpPr>
          <p:cNvPr id="3" name="Titel 2"/>
          <p:cNvSpPr>
            <a:spLocks noGrp="1"/>
          </p:cNvSpPr>
          <p:nvPr>
            <p:ph type="title"/>
          </p:nvPr>
        </p:nvSpPr>
        <p:spPr>
          <a:xfrm>
            <a:off x="837395" y="102570"/>
            <a:ext cx="6858000" cy="802481"/>
          </a:xfrm>
        </p:spPr>
        <p:txBody>
          <a:bodyPr/>
          <a:lstStyle/>
          <a:p>
            <a:pPr>
              <a:defRPr/>
            </a:pPr>
            <a:r>
              <a:rPr lang="de-DE" sz="2400">
                <a:solidFill>
                  <a:schemeClr val="bg1"/>
                </a:solidFill>
              </a:rPr>
              <a:t>Satellitenmissionen </a:t>
            </a:r>
            <a:br>
              <a:rPr lang="de-DE" sz="2400">
                <a:solidFill>
                  <a:schemeClr val="bg1"/>
                </a:solidFill>
              </a:rPr>
            </a:br>
            <a:r>
              <a:rPr lang="de-DE" sz="2400">
                <a:solidFill>
                  <a:schemeClr val="bg1"/>
                </a:solidFill>
              </a:rPr>
              <a:t>mit </a:t>
            </a:r>
            <a:r>
              <a:rPr lang="de-DE" sz="2400" dirty="0">
                <a:solidFill>
                  <a:schemeClr val="bg1"/>
                </a:solidFill>
              </a:rPr>
              <a:t>GFZ-Beteiligung</a:t>
            </a:r>
          </a:p>
        </p:txBody>
      </p:sp>
      <p:pic>
        <p:nvPicPr>
          <p:cNvPr id="126992" name="Picture 16" descr="helm071122a_constellation_ppt"/>
          <p:cNvPicPr>
            <a:picLocks noChangeAspect="1" noChangeArrowheads="1"/>
          </p:cNvPicPr>
          <p:nvPr/>
        </p:nvPicPr>
        <p:blipFill>
          <a:blip r:embed="rId3">
            <a:extLst/>
          </a:blip>
          <a:srcRect/>
          <a:stretch>
            <a:fillRect/>
          </a:stretch>
        </p:blipFill>
        <p:spPr bwMode="auto">
          <a:xfrm>
            <a:off x="7442997" y="907822"/>
            <a:ext cx="647776" cy="578774"/>
          </a:xfrm>
          <a:prstGeom prst="rect">
            <a:avLst/>
          </a:prstGeom>
          <a:ln/>
          <a:extLst/>
        </p:spPr>
        <p:style>
          <a:lnRef idx="0">
            <a:schemeClr val="accent4"/>
          </a:lnRef>
          <a:fillRef idx="3">
            <a:schemeClr val="accent4"/>
          </a:fillRef>
          <a:effectRef idx="3">
            <a:schemeClr val="accent4"/>
          </a:effectRef>
          <a:fontRef idx="minor">
            <a:schemeClr val="lt1"/>
          </a:fontRef>
        </p:style>
      </p:pic>
      <p:pic>
        <p:nvPicPr>
          <p:cNvPr id="59412" name="Grafik 74" descr="MicroGEM_60_30.png"/>
          <p:cNvPicPr>
            <a:picLocks noChangeAspect="1"/>
          </p:cNvPicPr>
          <p:nvPr/>
        </p:nvPicPr>
        <p:blipFill>
          <a:blip r:embed="rId4"/>
          <a:srcRect/>
          <a:stretch>
            <a:fillRect/>
          </a:stretch>
        </p:blipFill>
        <p:spPr bwMode="auto">
          <a:xfrm>
            <a:off x="7682491" y="799485"/>
            <a:ext cx="322659" cy="189310"/>
          </a:xfrm>
          <a:prstGeom prst="rect">
            <a:avLst/>
          </a:prstGeom>
          <a:noFill/>
          <a:ln w="9525">
            <a:noFill/>
            <a:miter lim="800000"/>
            <a:headEnd/>
            <a:tailEnd/>
          </a:ln>
        </p:spPr>
      </p:pic>
      <p:pic>
        <p:nvPicPr>
          <p:cNvPr id="59413" name="Grafik 74" descr="MicroGEM_60_30.png"/>
          <p:cNvPicPr>
            <a:picLocks noChangeAspect="1"/>
          </p:cNvPicPr>
          <p:nvPr/>
        </p:nvPicPr>
        <p:blipFill>
          <a:blip r:embed="rId5"/>
          <a:srcRect/>
          <a:stretch>
            <a:fillRect/>
          </a:stretch>
        </p:blipFill>
        <p:spPr bwMode="auto">
          <a:xfrm>
            <a:off x="7907520" y="1151909"/>
            <a:ext cx="460772" cy="271463"/>
          </a:xfrm>
          <a:prstGeom prst="rect">
            <a:avLst/>
          </a:prstGeom>
          <a:noFill/>
          <a:ln w="9525">
            <a:noFill/>
            <a:miter lim="800000"/>
            <a:headEnd/>
            <a:tailEnd/>
          </a:ln>
        </p:spPr>
      </p:pic>
      <p:pic>
        <p:nvPicPr>
          <p:cNvPr id="59414" name="Grafik 74" descr="MicroGEM_60_30.png"/>
          <p:cNvPicPr>
            <a:picLocks noChangeAspect="1"/>
          </p:cNvPicPr>
          <p:nvPr/>
        </p:nvPicPr>
        <p:blipFill>
          <a:blip r:embed="rId6"/>
          <a:srcRect/>
          <a:stretch>
            <a:fillRect/>
          </a:stretch>
        </p:blipFill>
        <p:spPr bwMode="auto">
          <a:xfrm>
            <a:off x="8140882" y="806629"/>
            <a:ext cx="307181" cy="179785"/>
          </a:xfrm>
          <a:prstGeom prst="rect">
            <a:avLst/>
          </a:prstGeom>
          <a:noFill/>
          <a:ln w="9525">
            <a:noFill/>
            <a:miter lim="800000"/>
            <a:headEnd/>
            <a:tailEnd/>
          </a:ln>
        </p:spPr>
      </p:pic>
      <p:pic>
        <p:nvPicPr>
          <p:cNvPr id="59416" name="Grafik 74" descr="MicroGEM_60_30.png"/>
          <p:cNvPicPr>
            <a:picLocks noChangeAspect="1"/>
          </p:cNvPicPr>
          <p:nvPr/>
        </p:nvPicPr>
        <p:blipFill>
          <a:blip r:embed="rId4"/>
          <a:srcRect/>
          <a:stretch>
            <a:fillRect/>
          </a:stretch>
        </p:blipFill>
        <p:spPr bwMode="auto">
          <a:xfrm>
            <a:off x="7084796" y="964414"/>
            <a:ext cx="461963" cy="271463"/>
          </a:xfrm>
          <a:prstGeom prst="rect">
            <a:avLst/>
          </a:prstGeom>
          <a:noFill/>
          <a:ln w="9525">
            <a:noFill/>
            <a:miter lim="800000"/>
            <a:headEnd/>
            <a:tailEnd/>
          </a:ln>
        </p:spPr>
      </p:pic>
      <p:pic>
        <p:nvPicPr>
          <p:cNvPr id="59417" name="Grafik 74" descr="MicroGEM_60_30.png"/>
          <p:cNvPicPr>
            <a:picLocks noChangeAspect="1"/>
          </p:cNvPicPr>
          <p:nvPr/>
        </p:nvPicPr>
        <p:blipFill>
          <a:blip r:embed="rId7"/>
          <a:srcRect/>
          <a:stretch>
            <a:fillRect/>
          </a:stretch>
        </p:blipFill>
        <p:spPr bwMode="auto">
          <a:xfrm>
            <a:off x="7328145" y="586988"/>
            <a:ext cx="304800" cy="178594"/>
          </a:xfrm>
          <a:prstGeom prst="rect">
            <a:avLst/>
          </a:prstGeom>
          <a:noFill/>
          <a:ln w="9525">
            <a:noFill/>
            <a:miter lim="800000"/>
            <a:headEnd/>
            <a:tailEnd/>
          </a:ln>
        </p:spPr>
      </p:pic>
      <p:pic>
        <p:nvPicPr>
          <p:cNvPr id="59418" name="Grafik 74" descr="MicroGEM_60_30.png"/>
          <p:cNvPicPr>
            <a:picLocks noChangeAspect="1"/>
          </p:cNvPicPr>
          <p:nvPr/>
        </p:nvPicPr>
        <p:blipFill>
          <a:blip r:embed="rId7"/>
          <a:srcRect/>
          <a:stretch>
            <a:fillRect/>
          </a:stretch>
        </p:blipFill>
        <p:spPr bwMode="auto">
          <a:xfrm>
            <a:off x="7776146" y="519114"/>
            <a:ext cx="304800" cy="178594"/>
          </a:xfrm>
          <a:prstGeom prst="rect">
            <a:avLst/>
          </a:prstGeom>
          <a:noFill/>
          <a:ln w="9525">
            <a:noFill/>
            <a:miter lim="800000"/>
            <a:headEnd/>
            <a:tailEnd/>
          </a:ln>
        </p:spPr>
      </p:pic>
      <p:sp>
        <p:nvSpPr>
          <p:cNvPr id="59429" name="Freeform 28"/>
          <p:cNvSpPr>
            <a:spLocks/>
          </p:cNvSpPr>
          <p:nvPr/>
        </p:nvSpPr>
        <p:spPr bwMode="auto">
          <a:xfrm>
            <a:off x="6411516" y="2702719"/>
            <a:ext cx="147638" cy="147638"/>
          </a:xfrm>
          <a:custGeom>
            <a:avLst/>
            <a:gdLst>
              <a:gd name="T0" fmla="*/ 6257918 w 453"/>
              <a:gd name="T1" fmla="*/ 2431842 h 489"/>
              <a:gd name="T2" fmla="*/ 0 w 453"/>
              <a:gd name="T3" fmla="*/ 17024105 h 489"/>
              <a:gd name="T4" fmla="*/ 62577452 w 453"/>
              <a:gd name="T5" fmla="*/ 79283859 h 489"/>
              <a:gd name="T6" fmla="*/ 85901781 w 453"/>
              <a:gd name="T7" fmla="*/ 60314206 h 489"/>
              <a:gd name="T8" fmla="*/ 58595260 w 453"/>
              <a:gd name="T9" fmla="*/ 28211549 h 489"/>
              <a:gd name="T10" fmla="*/ 27875350 w 453"/>
              <a:gd name="T11" fmla="*/ 486288 h 489"/>
              <a:gd name="T12" fmla="*/ 10240112 w 453"/>
              <a:gd name="T13" fmla="*/ 0 h 489"/>
              <a:gd name="T14" fmla="*/ 0 60000 65536"/>
              <a:gd name="T15" fmla="*/ 0 60000 65536"/>
              <a:gd name="T16" fmla="*/ 0 60000 65536"/>
              <a:gd name="T17" fmla="*/ 0 60000 65536"/>
              <a:gd name="T18" fmla="*/ 0 60000 65536"/>
              <a:gd name="T19" fmla="*/ 0 60000 65536"/>
              <a:gd name="T20" fmla="*/ 0 60000 65536"/>
              <a:gd name="T21" fmla="*/ 0 w 453"/>
              <a:gd name="T22" fmla="*/ 0 h 489"/>
              <a:gd name="T23" fmla="*/ 453 w 453"/>
              <a:gd name="T24" fmla="*/ 489 h 4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489">
                <a:moveTo>
                  <a:pt x="33" y="15"/>
                </a:moveTo>
                <a:lnTo>
                  <a:pt x="0" y="105"/>
                </a:lnTo>
                <a:lnTo>
                  <a:pt x="330" y="489"/>
                </a:lnTo>
                <a:lnTo>
                  <a:pt x="453" y="372"/>
                </a:lnTo>
                <a:lnTo>
                  <a:pt x="309" y="174"/>
                </a:lnTo>
                <a:lnTo>
                  <a:pt x="147" y="3"/>
                </a:lnTo>
                <a:lnTo>
                  <a:pt x="54" y="0"/>
                </a:lnTo>
              </a:path>
            </a:pathLst>
          </a:custGeom>
          <a:noFill/>
          <a:ln w="9525">
            <a:noFill/>
            <a:miter lim="800000"/>
            <a:headEnd/>
            <a:tailEnd/>
          </a:ln>
        </p:spPr>
        <p:txBody>
          <a:bodyPr/>
          <a:lstStyle/>
          <a:p>
            <a:pPr fontAlgn="base">
              <a:spcBef>
                <a:spcPct val="0"/>
              </a:spcBef>
              <a:spcAft>
                <a:spcPct val="0"/>
              </a:spcAft>
            </a:pPr>
            <a:endParaRPr lang="de-DE" sz="1013">
              <a:solidFill>
                <a:srgbClr val="000000"/>
              </a:solidFill>
              <a:latin typeface="Calibri" pitchFamily="34" charset="0"/>
              <a:ea typeface="ＭＳ Ｐゴシック"/>
              <a:cs typeface="Arial" pitchFamily="34" charset="0"/>
            </a:endParaRPr>
          </a:p>
        </p:txBody>
      </p:sp>
      <p:sp>
        <p:nvSpPr>
          <p:cNvPr id="59430" name="Freeform 29"/>
          <p:cNvSpPr>
            <a:spLocks/>
          </p:cNvSpPr>
          <p:nvPr/>
        </p:nvSpPr>
        <p:spPr bwMode="auto">
          <a:xfrm>
            <a:off x="6246020" y="2518173"/>
            <a:ext cx="132160" cy="120253"/>
          </a:xfrm>
          <a:custGeom>
            <a:avLst/>
            <a:gdLst>
              <a:gd name="T0" fmla="*/ 49351036 w 402"/>
              <a:gd name="T1" fmla="*/ 64578043 h 399"/>
              <a:gd name="T2" fmla="*/ 0 w 402"/>
              <a:gd name="T3" fmla="*/ 12624428 h 399"/>
              <a:gd name="T4" fmla="*/ 26397320 w 402"/>
              <a:gd name="T5" fmla="*/ 0 h 399"/>
              <a:gd name="T6" fmla="*/ 76895938 w 402"/>
              <a:gd name="T7" fmla="*/ 50011478 h 399"/>
              <a:gd name="T8" fmla="*/ 0 60000 65536"/>
              <a:gd name="T9" fmla="*/ 0 60000 65536"/>
              <a:gd name="T10" fmla="*/ 0 60000 65536"/>
              <a:gd name="T11" fmla="*/ 0 60000 65536"/>
              <a:gd name="T12" fmla="*/ 0 w 402"/>
              <a:gd name="T13" fmla="*/ 0 h 399"/>
              <a:gd name="T14" fmla="*/ 402 w 402"/>
              <a:gd name="T15" fmla="*/ 399 h 399"/>
            </a:gdLst>
            <a:ahLst/>
            <a:cxnLst>
              <a:cxn ang="T8">
                <a:pos x="T0" y="T1"/>
              </a:cxn>
              <a:cxn ang="T9">
                <a:pos x="T2" y="T3"/>
              </a:cxn>
              <a:cxn ang="T10">
                <a:pos x="T4" y="T5"/>
              </a:cxn>
              <a:cxn ang="T11">
                <a:pos x="T6" y="T7"/>
              </a:cxn>
            </a:cxnLst>
            <a:rect l="T12" t="T13" r="T14" b="T15"/>
            <a:pathLst>
              <a:path w="402" h="399">
                <a:moveTo>
                  <a:pt x="258" y="399"/>
                </a:moveTo>
                <a:lnTo>
                  <a:pt x="0" y="78"/>
                </a:lnTo>
                <a:lnTo>
                  <a:pt x="138" y="0"/>
                </a:lnTo>
                <a:lnTo>
                  <a:pt x="402" y="309"/>
                </a:lnTo>
              </a:path>
            </a:pathLst>
          </a:custGeom>
          <a:noFill/>
          <a:ln w="9525">
            <a:noFill/>
            <a:miter lim="800000"/>
            <a:headEnd/>
            <a:tailEnd/>
          </a:ln>
        </p:spPr>
        <p:txBody>
          <a:bodyPr/>
          <a:lstStyle/>
          <a:p>
            <a:pPr fontAlgn="base">
              <a:spcBef>
                <a:spcPct val="0"/>
              </a:spcBef>
              <a:spcAft>
                <a:spcPct val="0"/>
              </a:spcAft>
            </a:pPr>
            <a:endParaRPr lang="de-DE" sz="1013">
              <a:solidFill>
                <a:srgbClr val="000000"/>
              </a:solidFill>
              <a:latin typeface="Calibri" pitchFamily="34" charset="0"/>
              <a:ea typeface="ＭＳ Ｐゴシック"/>
              <a:cs typeface="Arial" pitchFamily="34" charset="0"/>
            </a:endParaRPr>
          </a:p>
        </p:txBody>
      </p:sp>
      <p:sp>
        <p:nvSpPr>
          <p:cNvPr id="59432" name="Line 31"/>
          <p:cNvSpPr>
            <a:spLocks noChangeShapeType="1"/>
          </p:cNvSpPr>
          <p:nvPr/>
        </p:nvSpPr>
        <p:spPr bwMode="auto">
          <a:xfrm>
            <a:off x="6349604" y="2693194"/>
            <a:ext cx="8334" cy="10716"/>
          </a:xfrm>
          <a:prstGeom prst="line">
            <a:avLst/>
          </a:prstGeom>
          <a:noFill/>
          <a:ln w="9525">
            <a:noFill/>
            <a:round/>
            <a:headEnd/>
            <a:tailEnd/>
          </a:ln>
        </p:spPr>
        <p:txBody>
          <a:bodyPr/>
          <a:lstStyle/>
          <a:p>
            <a:pPr fontAlgn="base">
              <a:spcBef>
                <a:spcPct val="0"/>
              </a:spcBef>
              <a:spcAft>
                <a:spcPct val="0"/>
              </a:spcAft>
            </a:pPr>
            <a:endParaRPr lang="de-DE" sz="1013">
              <a:solidFill>
                <a:srgbClr val="000000"/>
              </a:solidFill>
              <a:latin typeface="Calibri" pitchFamily="34" charset="0"/>
              <a:ea typeface="ＭＳ Ｐゴシック"/>
              <a:cs typeface="Arial" pitchFamily="34" charset="0"/>
            </a:endParaRPr>
          </a:p>
        </p:txBody>
      </p:sp>
      <p:pic>
        <p:nvPicPr>
          <p:cNvPr id="40" name="Picture 3" descr="GFZ1-HG-Black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7858" y="698571"/>
            <a:ext cx="751424" cy="7479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 name="Picture 9" descr="bdb_champ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2626" y="1835785"/>
            <a:ext cx="922660" cy="691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l="11244" t="10985" r="3780" b="4260"/>
          <a:stretch>
            <a:fillRect/>
          </a:stretch>
        </p:blipFill>
        <p:spPr bwMode="auto">
          <a:xfrm>
            <a:off x="2037436" y="3782056"/>
            <a:ext cx="954764" cy="6804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2703" y="3927372"/>
            <a:ext cx="1088425" cy="720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 name="Picture 15" descr="P-GRACE Twins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7405" y="2829020"/>
            <a:ext cx="932335" cy="745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5" name="Group 18"/>
          <p:cNvGrpSpPr>
            <a:grpSpLocks/>
          </p:cNvGrpSpPr>
          <p:nvPr/>
        </p:nvGrpSpPr>
        <p:grpSpPr bwMode="auto">
          <a:xfrm>
            <a:off x="7139861" y="1608811"/>
            <a:ext cx="883032" cy="988536"/>
            <a:chOff x="4921" y="1579"/>
            <a:chExt cx="681" cy="763"/>
          </a:xfrm>
        </p:grpSpPr>
        <p:sp>
          <p:nvSpPr>
            <p:cNvPr id="47" name="Rectangle 19"/>
            <p:cNvSpPr>
              <a:spLocks noChangeArrowheads="1"/>
            </p:cNvSpPr>
            <p:nvPr/>
          </p:nvSpPr>
          <p:spPr bwMode="auto">
            <a:xfrm>
              <a:off x="4921" y="1706"/>
              <a:ext cx="681" cy="636"/>
            </a:xfrm>
            <a:prstGeom prst="rect">
              <a:avLst/>
            </a:prstGeom>
            <a:solidFill>
              <a:schemeClr val="tx1"/>
            </a:solidFill>
            <a:ln>
              <a:noFill/>
            </a:ln>
            <a:effectLst/>
            <a:extLst>
              <a:ext uri="{91240B29-F687-4F45-9708-019B960494DF}">
                <a14:hiddenLine xmlns:a14="http://schemas.microsoft.com/office/drawing/2010/main" w="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p>
              <a:pPr eaLnBrk="0" fontAlgn="base" hangingPunct="0">
                <a:spcBef>
                  <a:spcPct val="0"/>
                </a:spcBef>
                <a:spcAft>
                  <a:spcPct val="0"/>
                </a:spcAft>
                <a:defRPr/>
              </a:pPr>
              <a:endParaRPr lang="de-DE" sz="2100" b="1">
                <a:solidFill>
                  <a:srgbClr val="004D95"/>
                </a:solidFill>
                <a:ea typeface="ＭＳ Ｐゴシック"/>
                <a:cs typeface="Arial" pitchFamily="34" charset="0"/>
              </a:endParaRPr>
            </a:p>
          </p:txBody>
        </p:sp>
        <p:grpSp>
          <p:nvGrpSpPr>
            <p:cNvPr id="48" name="Group 20"/>
            <p:cNvGrpSpPr>
              <a:grpSpLocks/>
            </p:cNvGrpSpPr>
            <p:nvPr/>
          </p:nvGrpSpPr>
          <p:grpSpPr bwMode="auto">
            <a:xfrm>
              <a:off x="4923" y="1579"/>
              <a:ext cx="676" cy="763"/>
              <a:chOff x="2447" y="1320"/>
              <a:chExt cx="2028" cy="2478"/>
            </a:xfrm>
          </p:grpSpPr>
          <p:pic>
            <p:nvPicPr>
              <p:cNvPr id="49" name="Picture 21" descr="erdehalb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2" y="2386"/>
                <a:ext cx="1863" cy="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2" descr="satelli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05" y="1328"/>
                <a:ext cx="950" cy="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Freeform 23"/>
              <p:cNvSpPr>
                <a:spLocks/>
              </p:cNvSpPr>
              <p:nvPr/>
            </p:nvSpPr>
            <p:spPr bwMode="auto">
              <a:xfrm>
                <a:off x="2834" y="2645"/>
                <a:ext cx="1260" cy="1138"/>
              </a:xfrm>
              <a:custGeom>
                <a:avLst/>
                <a:gdLst>
                  <a:gd name="T0" fmla="*/ 0 w 1258"/>
                  <a:gd name="T1" fmla="*/ 1137 h 1137"/>
                  <a:gd name="T2" fmla="*/ 279 w 1258"/>
                  <a:gd name="T3" fmla="*/ 614 h 1137"/>
                  <a:gd name="T4" fmla="*/ 617 w 1258"/>
                  <a:gd name="T5" fmla="*/ 270 h 1137"/>
                  <a:gd name="T6" fmla="*/ 1079 w 1258"/>
                  <a:gd name="T7" fmla="*/ 0 h 1137"/>
                  <a:gd name="T8" fmla="*/ 1258 w 1258"/>
                  <a:gd name="T9" fmla="*/ 80 h 1137"/>
                  <a:gd name="T10" fmla="*/ 849 w 1258"/>
                  <a:gd name="T11" fmla="*/ 377 h 1137"/>
                  <a:gd name="T12" fmla="*/ 582 w 1258"/>
                  <a:gd name="T13" fmla="*/ 674 h 1137"/>
                  <a:gd name="T14" fmla="*/ 273 w 1258"/>
                  <a:gd name="T15" fmla="*/ 1131 h 11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8" h="1137">
                    <a:moveTo>
                      <a:pt x="0" y="1137"/>
                    </a:moveTo>
                    <a:cubicBezTo>
                      <a:pt x="47" y="1051"/>
                      <a:pt x="176" y="758"/>
                      <a:pt x="279" y="614"/>
                    </a:cubicBezTo>
                    <a:cubicBezTo>
                      <a:pt x="387" y="496"/>
                      <a:pt x="501" y="371"/>
                      <a:pt x="617" y="270"/>
                    </a:cubicBezTo>
                    <a:cubicBezTo>
                      <a:pt x="750" y="168"/>
                      <a:pt x="984" y="36"/>
                      <a:pt x="1079" y="0"/>
                    </a:cubicBezTo>
                    <a:cubicBezTo>
                      <a:pt x="1088" y="12"/>
                      <a:pt x="1252" y="50"/>
                      <a:pt x="1258" y="80"/>
                    </a:cubicBezTo>
                    <a:cubicBezTo>
                      <a:pt x="1225" y="104"/>
                      <a:pt x="962" y="278"/>
                      <a:pt x="849" y="377"/>
                    </a:cubicBezTo>
                    <a:cubicBezTo>
                      <a:pt x="736" y="476"/>
                      <a:pt x="678" y="548"/>
                      <a:pt x="582" y="674"/>
                    </a:cubicBezTo>
                    <a:cubicBezTo>
                      <a:pt x="402" y="869"/>
                      <a:pt x="337" y="1036"/>
                      <a:pt x="273" y="1131"/>
                    </a:cubicBezTo>
                  </a:path>
                </a:pathLst>
              </a:custGeom>
              <a:solidFill>
                <a:srgbClr val="B2B2B2">
                  <a:alpha val="50195"/>
                </a:srgbClr>
              </a:soli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de-DE" sz="1013">
                  <a:solidFill>
                    <a:srgbClr val="000000"/>
                  </a:solidFill>
                  <a:ea typeface="ＭＳ Ｐゴシック"/>
                  <a:cs typeface="Arial" pitchFamily="34" charset="0"/>
                </a:endParaRPr>
              </a:p>
            </p:txBody>
          </p:sp>
          <p:sp>
            <p:nvSpPr>
              <p:cNvPr id="52" name="Freeform 24"/>
              <p:cNvSpPr>
                <a:spLocks/>
              </p:cNvSpPr>
              <p:nvPr/>
            </p:nvSpPr>
            <p:spPr bwMode="auto">
              <a:xfrm>
                <a:off x="3579" y="1904"/>
                <a:ext cx="255" cy="1041"/>
              </a:xfrm>
              <a:custGeom>
                <a:avLst/>
                <a:gdLst>
                  <a:gd name="T0" fmla="*/ 228 w 255"/>
                  <a:gd name="T1" fmla="*/ 0 h 1040"/>
                  <a:gd name="T2" fmla="*/ 0 w 255"/>
                  <a:gd name="T3" fmla="*/ 918 h 1040"/>
                  <a:gd name="T4" fmla="*/ 174 w 255"/>
                  <a:gd name="T5" fmla="*/ 1040 h 1040"/>
                  <a:gd name="T6" fmla="*/ 255 w 255"/>
                  <a:gd name="T7" fmla="*/ 27 h 1040"/>
                  <a:gd name="T8" fmla="*/ 228 w 255"/>
                  <a:gd name="T9" fmla="*/ 0 h 10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1040">
                    <a:moveTo>
                      <a:pt x="228" y="0"/>
                    </a:moveTo>
                    <a:lnTo>
                      <a:pt x="0" y="918"/>
                    </a:lnTo>
                    <a:lnTo>
                      <a:pt x="174" y="1040"/>
                    </a:lnTo>
                    <a:lnTo>
                      <a:pt x="255" y="27"/>
                    </a:lnTo>
                    <a:lnTo>
                      <a:pt x="228" y="0"/>
                    </a:lnTo>
                    <a:close/>
                  </a:path>
                </a:pathLst>
              </a:custGeom>
              <a:solidFill>
                <a:schemeClr val="bg1">
                  <a:alpha val="50195"/>
                </a:schemeClr>
              </a:solidFill>
              <a:ln>
                <a:noFill/>
              </a:ln>
              <a:effectLst/>
              <a:extLst>
                <a:ext uri="{91240B29-F687-4F45-9708-019B960494DF}">
                  <a14:hiddenLine xmlns:a14="http://schemas.microsoft.com/office/drawing/2010/main" w="6350" cap="flat" cmpd="sng">
                    <a:solidFill>
                      <a:schemeClr val="bg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de-DE" sz="1013">
                  <a:solidFill>
                    <a:srgbClr val="000000"/>
                  </a:solidFill>
                  <a:ea typeface="ＭＳ Ｐゴシック"/>
                  <a:cs typeface="Arial" pitchFamily="34" charset="0"/>
                </a:endParaRPr>
              </a:p>
            </p:txBody>
          </p:sp>
          <p:sp>
            <p:nvSpPr>
              <p:cNvPr id="53" name="Freeform 25"/>
              <p:cNvSpPr>
                <a:spLocks/>
              </p:cNvSpPr>
              <p:nvPr/>
            </p:nvSpPr>
            <p:spPr bwMode="auto">
              <a:xfrm>
                <a:off x="3425" y="2823"/>
                <a:ext cx="337" cy="267"/>
              </a:xfrm>
              <a:custGeom>
                <a:avLst/>
                <a:gdLst>
                  <a:gd name="T0" fmla="*/ 0 w 336"/>
                  <a:gd name="T1" fmla="*/ 116 h 267"/>
                  <a:gd name="T2" fmla="*/ 180 w 336"/>
                  <a:gd name="T3" fmla="*/ 267 h 267"/>
                  <a:gd name="T4" fmla="*/ 336 w 336"/>
                  <a:gd name="T5" fmla="*/ 135 h 267"/>
                  <a:gd name="T6" fmla="*/ 147 w 336"/>
                  <a:gd name="T7" fmla="*/ 0 h 267"/>
                  <a:gd name="T8" fmla="*/ 0 w 336"/>
                  <a:gd name="T9" fmla="*/ 116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67">
                    <a:moveTo>
                      <a:pt x="0" y="116"/>
                    </a:moveTo>
                    <a:lnTo>
                      <a:pt x="180" y="267"/>
                    </a:lnTo>
                    <a:lnTo>
                      <a:pt x="336" y="135"/>
                    </a:lnTo>
                    <a:lnTo>
                      <a:pt x="147" y="0"/>
                    </a:lnTo>
                    <a:lnTo>
                      <a:pt x="0" y="116"/>
                    </a:lnTo>
                    <a:close/>
                  </a:path>
                </a:pathLst>
              </a:custGeom>
              <a:solidFill>
                <a:srgbClr val="FFFF00">
                  <a:alpha val="50195"/>
                </a:srgbClr>
              </a:soli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de-DE" sz="1013">
                  <a:solidFill>
                    <a:srgbClr val="000000"/>
                  </a:solidFill>
                  <a:ea typeface="ＭＳ Ｐゴシック"/>
                  <a:cs typeface="Arial" pitchFamily="34" charset="0"/>
                </a:endParaRPr>
              </a:p>
            </p:txBody>
          </p:sp>
          <p:sp>
            <p:nvSpPr>
              <p:cNvPr id="54" name="WordArt 26"/>
              <p:cNvSpPr>
                <a:spLocks noChangeArrowheads="1" noChangeShapeType="1" noTextEdit="1"/>
              </p:cNvSpPr>
              <p:nvPr/>
            </p:nvSpPr>
            <p:spPr bwMode="auto">
              <a:xfrm rot="-3063918">
                <a:off x="2911" y="3299"/>
                <a:ext cx="800" cy="19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28794"/>
                  </a:avLst>
                </a:prstTxWarp>
              </a:bodyPr>
              <a:lstStyle/>
              <a:p>
                <a:pPr algn="ctr" fontAlgn="base">
                  <a:spcBef>
                    <a:spcPct val="0"/>
                  </a:spcBef>
                  <a:spcAft>
                    <a:spcPct val="0"/>
                  </a:spcAft>
                </a:pPr>
                <a:r>
                  <a:rPr lang="de-DE" sz="1050" b="1" kern="10">
                    <a:solidFill>
                      <a:srgbClr val="FF0000"/>
                    </a:solidFill>
                    <a:latin typeface="Arial"/>
                    <a:ea typeface="ＭＳ Ｐゴシック"/>
                    <a:cs typeface="Arial"/>
                  </a:rPr>
                  <a:t>EnMAP</a:t>
                </a:r>
              </a:p>
            </p:txBody>
          </p:sp>
          <p:sp>
            <p:nvSpPr>
              <p:cNvPr id="55" name="Freeform 27"/>
              <p:cNvSpPr>
                <a:spLocks/>
              </p:cNvSpPr>
              <p:nvPr/>
            </p:nvSpPr>
            <p:spPr bwMode="auto">
              <a:xfrm>
                <a:off x="3035" y="2326"/>
                <a:ext cx="562" cy="615"/>
              </a:xfrm>
              <a:custGeom>
                <a:avLst/>
                <a:gdLst>
                  <a:gd name="T0" fmla="*/ 45 w 562"/>
                  <a:gd name="T1" fmla="*/ 0 h 616"/>
                  <a:gd name="T2" fmla="*/ 381 w 562"/>
                  <a:gd name="T3" fmla="*/ 167 h 616"/>
                  <a:gd name="T4" fmla="*/ 554 w 562"/>
                  <a:gd name="T5" fmla="*/ 615 h 616"/>
                  <a:gd name="T6" fmla="*/ 348 w 562"/>
                  <a:gd name="T7" fmla="*/ 174 h 616"/>
                  <a:gd name="T8" fmla="*/ 0 w 562"/>
                  <a:gd name="T9" fmla="*/ 18 h 616"/>
                  <a:gd name="T10" fmla="*/ 45 w 562"/>
                  <a:gd name="T11" fmla="*/ 0 h 6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2" h="616">
                    <a:moveTo>
                      <a:pt x="45" y="0"/>
                    </a:moveTo>
                    <a:cubicBezTo>
                      <a:pt x="108" y="25"/>
                      <a:pt x="296" y="65"/>
                      <a:pt x="381" y="167"/>
                    </a:cubicBezTo>
                    <a:cubicBezTo>
                      <a:pt x="464" y="276"/>
                      <a:pt x="562" y="609"/>
                      <a:pt x="554" y="615"/>
                    </a:cubicBezTo>
                    <a:cubicBezTo>
                      <a:pt x="549" y="616"/>
                      <a:pt x="440" y="273"/>
                      <a:pt x="348" y="174"/>
                    </a:cubicBezTo>
                    <a:cubicBezTo>
                      <a:pt x="248" y="70"/>
                      <a:pt x="46" y="51"/>
                      <a:pt x="0" y="18"/>
                    </a:cubicBezTo>
                    <a:lnTo>
                      <a:pt x="45" y="0"/>
                    </a:lnTo>
                    <a:close/>
                  </a:path>
                </a:pathLst>
              </a:custGeom>
              <a:solidFill>
                <a:srgbClr val="FFFF66"/>
              </a:soli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de-DE" sz="1013">
                  <a:solidFill>
                    <a:srgbClr val="000000"/>
                  </a:solidFill>
                  <a:ea typeface="ＭＳ Ｐゴシック"/>
                  <a:cs typeface="Arial" pitchFamily="34" charset="0"/>
                </a:endParaRPr>
              </a:p>
            </p:txBody>
          </p:sp>
          <p:sp>
            <p:nvSpPr>
              <p:cNvPr id="56" name="Freeform 28"/>
              <p:cNvSpPr>
                <a:spLocks/>
              </p:cNvSpPr>
              <p:nvPr/>
            </p:nvSpPr>
            <p:spPr bwMode="auto">
              <a:xfrm>
                <a:off x="3998" y="1932"/>
                <a:ext cx="454" cy="489"/>
              </a:xfrm>
              <a:custGeom>
                <a:avLst/>
                <a:gdLst>
                  <a:gd name="T0" fmla="*/ 33 w 453"/>
                  <a:gd name="T1" fmla="*/ 15 h 489"/>
                  <a:gd name="T2" fmla="*/ 0 w 453"/>
                  <a:gd name="T3" fmla="*/ 105 h 489"/>
                  <a:gd name="T4" fmla="*/ 330 w 453"/>
                  <a:gd name="T5" fmla="*/ 489 h 489"/>
                  <a:gd name="T6" fmla="*/ 453 w 453"/>
                  <a:gd name="T7" fmla="*/ 372 h 489"/>
                  <a:gd name="T8" fmla="*/ 309 w 453"/>
                  <a:gd name="T9" fmla="*/ 174 h 489"/>
                  <a:gd name="T10" fmla="*/ 147 w 453"/>
                  <a:gd name="T11" fmla="*/ 3 h 489"/>
                  <a:gd name="T12" fmla="*/ 54 w 453"/>
                  <a:gd name="T13" fmla="*/ 0 h 4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3" h="489">
                    <a:moveTo>
                      <a:pt x="33" y="15"/>
                    </a:moveTo>
                    <a:lnTo>
                      <a:pt x="0" y="105"/>
                    </a:lnTo>
                    <a:lnTo>
                      <a:pt x="330" y="489"/>
                    </a:lnTo>
                    <a:lnTo>
                      <a:pt x="453" y="372"/>
                    </a:lnTo>
                    <a:lnTo>
                      <a:pt x="309" y="174"/>
                    </a:lnTo>
                    <a:lnTo>
                      <a:pt x="147" y="3"/>
                    </a:lnTo>
                    <a:lnTo>
                      <a:pt x="54" y="0"/>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de-DE" sz="1013">
                  <a:solidFill>
                    <a:srgbClr val="000000"/>
                  </a:solidFill>
                  <a:ea typeface="ＭＳ Ｐゴシック"/>
                  <a:cs typeface="Arial" pitchFamily="34" charset="0"/>
                </a:endParaRPr>
              </a:p>
            </p:txBody>
          </p:sp>
          <p:sp>
            <p:nvSpPr>
              <p:cNvPr id="57" name="Freeform 29"/>
              <p:cNvSpPr>
                <a:spLocks/>
              </p:cNvSpPr>
              <p:nvPr/>
            </p:nvSpPr>
            <p:spPr bwMode="auto">
              <a:xfrm>
                <a:off x="3494" y="1320"/>
                <a:ext cx="403" cy="400"/>
              </a:xfrm>
              <a:custGeom>
                <a:avLst/>
                <a:gdLst>
                  <a:gd name="T0" fmla="*/ 258 w 402"/>
                  <a:gd name="T1" fmla="*/ 399 h 399"/>
                  <a:gd name="T2" fmla="*/ 0 w 402"/>
                  <a:gd name="T3" fmla="*/ 78 h 399"/>
                  <a:gd name="T4" fmla="*/ 138 w 402"/>
                  <a:gd name="T5" fmla="*/ 0 h 399"/>
                  <a:gd name="T6" fmla="*/ 402 w 402"/>
                  <a:gd name="T7" fmla="*/ 309 h 3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2" h="399">
                    <a:moveTo>
                      <a:pt x="258" y="399"/>
                    </a:moveTo>
                    <a:lnTo>
                      <a:pt x="0" y="78"/>
                    </a:lnTo>
                    <a:lnTo>
                      <a:pt x="138" y="0"/>
                    </a:lnTo>
                    <a:lnTo>
                      <a:pt x="402" y="309"/>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de-DE" sz="1013">
                  <a:solidFill>
                    <a:srgbClr val="000000"/>
                  </a:solidFill>
                  <a:ea typeface="ＭＳ Ｐゴシック"/>
                  <a:cs typeface="Arial" pitchFamily="34" charset="0"/>
                </a:endParaRPr>
              </a:p>
            </p:txBody>
          </p:sp>
          <p:pic>
            <p:nvPicPr>
              <p:cNvPr id="58" name="Picture 30" descr="Ausschnittstad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47" y="1741"/>
                <a:ext cx="774"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Line 31"/>
              <p:cNvSpPr>
                <a:spLocks noChangeShapeType="1"/>
              </p:cNvSpPr>
              <p:nvPr/>
            </p:nvSpPr>
            <p:spPr bwMode="auto">
              <a:xfrm>
                <a:off x="3810" y="1901"/>
                <a:ext cx="27" cy="3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de-DE" sz="1013">
                  <a:solidFill>
                    <a:srgbClr val="000000"/>
                  </a:solidFill>
                  <a:ea typeface="ＭＳ Ｐゴシック"/>
                  <a:cs typeface="Arial" pitchFamily="34" charset="0"/>
                </a:endParaRPr>
              </a:p>
            </p:txBody>
          </p:sp>
        </p:grpSp>
      </p:grpSp>
      <p:pic>
        <p:nvPicPr>
          <p:cNvPr id="61" name="Picture 2"/>
          <p:cNvPicPr>
            <a:picLocks noChangeAspect="1" noChangeArrowheads="1"/>
          </p:cNvPicPr>
          <p:nvPr/>
        </p:nvPicPr>
        <p:blipFill>
          <a:blip r:embed="rId16" cstate="print">
            <a:extLst/>
          </a:blip>
          <a:srcRect/>
          <a:stretch>
            <a:fillRect/>
          </a:stretch>
        </p:blipFill>
        <p:spPr bwMode="auto">
          <a:xfrm>
            <a:off x="6526588" y="2824935"/>
            <a:ext cx="1083598" cy="781891"/>
          </a:xfrm>
          <a:prstGeom prst="rect">
            <a:avLst/>
          </a:prstGeom>
          <a:noFill/>
          <a:ln w="9525">
            <a:solidFill>
              <a:schemeClr val="tx1"/>
            </a:solidFill>
            <a:miter lim="800000"/>
            <a:headEnd/>
            <a:tailEnd/>
          </a:ln>
          <a:extLst/>
        </p:spPr>
        <p:style>
          <a:lnRef idx="2">
            <a:schemeClr val="accent3"/>
          </a:lnRef>
          <a:fillRef idx="1">
            <a:schemeClr val="lt1"/>
          </a:fillRef>
          <a:effectRef idx="0">
            <a:schemeClr val="accent3"/>
          </a:effectRef>
          <a:fontRef idx="minor">
            <a:schemeClr val="dk1"/>
          </a:fontRef>
        </p:style>
      </p:pic>
      <p:pic>
        <p:nvPicPr>
          <p:cNvPr id="62" name="Picture 2"/>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369265" y="3660850"/>
            <a:ext cx="1026889" cy="828998"/>
          </a:xfrm>
          <a:prstGeom prst="rect">
            <a:avLst/>
          </a:prstGeom>
          <a:ln>
            <a:noFill/>
          </a:ln>
        </p:spPr>
        <p:style>
          <a:lnRef idx="2">
            <a:schemeClr val="accent3"/>
          </a:lnRef>
          <a:fillRef idx="1">
            <a:schemeClr val="lt1"/>
          </a:fillRef>
          <a:effectRef idx="0">
            <a:schemeClr val="accent3"/>
          </a:effectRef>
          <a:fontRef idx="minor">
            <a:schemeClr val="dk1"/>
          </a:fontRef>
        </p:style>
      </p:pic>
      <p:sp>
        <p:nvSpPr>
          <p:cNvPr id="63" name="Foliennummernplatzhalter 1"/>
          <p:cNvSpPr txBox="1">
            <a:spLocks/>
          </p:cNvSpPr>
          <p:nvPr/>
        </p:nvSpPr>
        <p:spPr>
          <a:xfrm>
            <a:off x="6343650" y="4893470"/>
            <a:ext cx="628650" cy="255985"/>
          </a:xfrm>
          <a:prstGeom prst="rect">
            <a:avLst/>
          </a:prstGeom>
        </p:spPr>
        <p:txBody>
          <a:bodyPr/>
          <a:lstStyle>
            <a:defPPr>
              <a:defRPr lang="de-DE"/>
            </a:defPPr>
            <a:lvl1pPr algn="l" rtl="0" fontAlgn="base">
              <a:spcBef>
                <a:spcPct val="0"/>
              </a:spcBef>
              <a:spcAft>
                <a:spcPct val="0"/>
              </a:spcAft>
              <a:defRPr kern="1200">
                <a:solidFill>
                  <a:schemeClr val="tx1"/>
                </a:solidFill>
                <a:latin typeface="Calibri"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Calibri" pitchFamily="34" charset="0"/>
                <a:ea typeface="ＭＳ Ｐゴシック" pitchFamily="34" charset="-128"/>
                <a:cs typeface="Arial" pitchFamily="34" charset="0"/>
              </a:defRPr>
            </a:lvl2pPr>
            <a:lvl3pPr marL="914400" algn="l" rtl="0" fontAlgn="base">
              <a:spcBef>
                <a:spcPct val="0"/>
              </a:spcBef>
              <a:spcAft>
                <a:spcPct val="0"/>
              </a:spcAft>
              <a:defRPr kern="1200">
                <a:solidFill>
                  <a:schemeClr val="tx1"/>
                </a:solidFill>
                <a:latin typeface="Calibri" pitchFamily="34" charset="0"/>
                <a:ea typeface="ＭＳ Ｐゴシック" pitchFamily="34" charset="-128"/>
                <a:cs typeface="Arial" pitchFamily="34" charset="0"/>
              </a:defRPr>
            </a:lvl3pPr>
            <a:lvl4pPr marL="1371600" algn="l" rtl="0" fontAlgn="base">
              <a:spcBef>
                <a:spcPct val="0"/>
              </a:spcBef>
              <a:spcAft>
                <a:spcPct val="0"/>
              </a:spcAft>
              <a:defRPr kern="1200">
                <a:solidFill>
                  <a:schemeClr val="tx1"/>
                </a:solidFill>
                <a:latin typeface="Calibri" pitchFamily="34" charset="0"/>
                <a:ea typeface="ＭＳ Ｐゴシック" pitchFamily="34" charset="-128"/>
                <a:cs typeface="Arial" pitchFamily="34" charset="0"/>
              </a:defRPr>
            </a:lvl4pPr>
            <a:lvl5pPr marL="1828800" algn="l" rtl="0" fontAlgn="base">
              <a:spcBef>
                <a:spcPct val="0"/>
              </a:spcBef>
              <a:spcAft>
                <a:spcPct val="0"/>
              </a:spcAft>
              <a:defRPr kern="1200">
                <a:solidFill>
                  <a:schemeClr val="tx1"/>
                </a:solidFill>
                <a:latin typeface="Calibri" pitchFamily="34" charset="0"/>
                <a:ea typeface="ＭＳ Ｐゴシック"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ＭＳ Ｐゴシック"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ＭＳ Ｐゴシック"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ＭＳ Ｐゴシック"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ＭＳ Ｐゴシック" pitchFamily="34" charset="-128"/>
                <a:cs typeface="Arial" pitchFamily="34" charset="0"/>
              </a:defRPr>
            </a:lvl9pPr>
          </a:lstStyle>
          <a:p>
            <a:pPr>
              <a:defRPr/>
            </a:pPr>
            <a:fld id="{6C793B05-F4FC-4958-9F23-C8EA2E3E679A}" type="slidenum">
              <a:rPr lang="de-DE" sz="900">
                <a:solidFill>
                  <a:srgbClr val="FFFFFF"/>
                </a:solidFill>
                <a:latin typeface="Verdana"/>
              </a:rPr>
              <a:pPr>
                <a:defRPr/>
              </a:pPr>
              <a:t>6</a:t>
            </a:fld>
            <a:endParaRPr lang="de-DE" sz="900">
              <a:solidFill>
                <a:srgbClr val="FFFFFF"/>
              </a:solidFill>
              <a:latin typeface="Verdana"/>
            </a:endParaRPr>
          </a:p>
        </p:txBody>
      </p:sp>
      <p:pic>
        <p:nvPicPr>
          <p:cNvPr id="60" name="Bild 10" descr="GFZ-LogoNeu_dt_neg_1c.eps"/>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3716" y="4710113"/>
            <a:ext cx="4857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Bild 12" descr="Helmholtz_Logo_single_weiss.eps"/>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68671" y="4927999"/>
            <a:ext cx="790575" cy="10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06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5" descr="X:\Transfer\Kartoffel_oH.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6853" y="215009"/>
            <a:ext cx="4130434" cy="412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4"/>
          <p:cNvSpPr>
            <a:spLocks noChangeArrowheads="1"/>
          </p:cNvSpPr>
          <p:nvPr/>
        </p:nvSpPr>
        <p:spPr bwMode="auto">
          <a:xfrm>
            <a:off x="-487017" y="335310"/>
            <a:ext cx="60926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fontAlgn="base" hangingPunct="0">
              <a:spcBef>
                <a:spcPct val="0"/>
              </a:spcBef>
              <a:spcAft>
                <a:spcPct val="0"/>
              </a:spcAft>
            </a:pPr>
            <a:r>
              <a:rPr lang="de-DE" sz="2400">
                <a:solidFill>
                  <a:srgbClr val="004D95"/>
                </a:solidFill>
                <a:ea typeface="ＭＳ Ｐゴシック"/>
              </a:rPr>
              <a:t>„Potsdamer Schwerekartoffel“</a:t>
            </a:r>
          </a:p>
        </p:txBody>
      </p:sp>
    </p:spTree>
    <p:extLst>
      <p:ext uri="{BB962C8B-B14F-4D97-AF65-F5344CB8AC3E}">
        <p14:creationId xmlns:p14="http://schemas.microsoft.com/office/powerpoint/2010/main" val="42789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026" name="Rectangle 6"/>
          <p:cNvSpPr>
            <a:spLocks noChangeArrowheads="1"/>
          </p:cNvSpPr>
          <p:nvPr/>
        </p:nvSpPr>
        <p:spPr bwMode="auto">
          <a:xfrm>
            <a:off x="4271201" y="132146"/>
            <a:ext cx="4872800" cy="1069200"/>
          </a:xfrm>
          <a:prstGeom prst="rect">
            <a:avLst/>
          </a:prstGeom>
          <a:noFill/>
          <a:ln>
            <a:noFill/>
          </a:ln>
          <a:extLst/>
        </p:spPr>
        <p:txBody>
          <a:bodyPr wrap="square" anchor="ctr"/>
          <a:lstStyle/>
          <a:p>
            <a:pPr>
              <a:defRPr/>
            </a:pPr>
            <a:r>
              <a:rPr lang="en-US" sz="1500">
                <a:solidFill>
                  <a:srgbClr val="00589C"/>
                </a:solidFill>
                <a:cs typeface="Arial" pitchFamily="34" charset="0"/>
              </a:rPr>
              <a:t>Als Mitglied der Helmholtz-Gemeinschaft ist das GFZ das </a:t>
            </a:r>
          </a:p>
          <a:p>
            <a:pPr>
              <a:defRPr/>
            </a:pPr>
            <a:r>
              <a:rPr lang="en-US" sz="1500" b="1">
                <a:solidFill>
                  <a:srgbClr val="00589C"/>
                </a:solidFill>
                <a:cs typeface="Arial" pitchFamily="34" charset="0"/>
              </a:rPr>
              <a:t>Nationale Forschungszentrum für Geowissenschaften in Deutschland</a:t>
            </a:r>
            <a:endParaRPr lang="de-DE" sz="1800" dirty="0">
              <a:solidFill>
                <a:srgbClr val="00589C"/>
              </a:solidFill>
              <a:cs typeface="Arial" pitchFamily="34" charset="0"/>
            </a:endParaRPr>
          </a:p>
        </p:txBody>
      </p:sp>
      <p:sp>
        <p:nvSpPr>
          <p:cNvPr id="8" name="Rectangle 4"/>
          <p:cNvSpPr>
            <a:spLocks noChangeArrowheads="1"/>
          </p:cNvSpPr>
          <p:nvPr/>
        </p:nvSpPr>
        <p:spPr bwMode="auto">
          <a:xfrm>
            <a:off x="4271201" y="1226951"/>
            <a:ext cx="4872800" cy="3252180"/>
          </a:xfrm>
          <a:prstGeom prst="rect">
            <a:avLst/>
          </a:prstGeom>
          <a:noFill/>
          <a:ln w="9525">
            <a:noFill/>
            <a:miter lim="800000"/>
            <a:headEnd/>
            <a:tailEnd/>
          </a:ln>
        </p:spPr>
        <p:txBody>
          <a:bodyPr tIns="162000"/>
          <a:lstStyle/>
          <a:p>
            <a:pPr fontAlgn="base">
              <a:spcBef>
                <a:spcPct val="0"/>
              </a:spcBef>
              <a:spcAft>
                <a:spcPct val="0"/>
              </a:spcAft>
            </a:pPr>
            <a:r>
              <a:rPr lang="de-DE" sz="1200" b="1">
                <a:solidFill>
                  <a:srgbClr val="000000"/>
                </a:solidFill>
                <a:cs typeface="Arial" pitchFamily="34" charset="0"/>
              </a:rPr>
              <a:t>1261 Beschäftigte </a:t>
            </a:r>
          </a:p>
          <a:p>
            <a:pPr marL="719138" indent="-179388" fontAlgn="base">
              <a:spcBef>
                <a:spcPct val="0"/>
              </a:spcBef>
              <a:spcAft>
                <a:spcPct val="0"/>
              </a:spcAft>
            </a:pPr>
            <a:r>
              <a:rPr lang="de-DE" sz="1200">
                <a:solidFill>
                  <a:srgbClr val="000000"/>
                </a:solidFill>
                <a:cs typeface="Arial" pitchFamily="34" charset="0"/>
              </a:rPr>
              <a:t>davon:</a:t>
            </a:r>
          </a:p>
          <a:p>
            <a:pPr marL="719138" indent="-179388" fontAlgn="base">
              <a:spcBef>
                <a:spcPct val="0"/>
              </a:spcBef>
              <a:spcAft>
                <a:spcPct val="0"/>
              </a:spcAft>
              <a:buFont typeface="Arial" panose="020B0604020202020204" pitchFamily="34" charset="0"/>
              <a:buChar char="•"/>
            </a:pPr>
            <a:r>
              <a:rPr lang="de-DE" sz="1200">
                <a:solidFill>
                  <a:srgbClr val="000000"/>
                </a:solidFill>
                <a:cs typeface="Arial" pitchFamily="34" charset="0"/>
              </a:rPr>
              <a:t>841 Wissenschaftler/innen, technisches und administratives Personal</a:t>
            </a:r>
          </a:p>
          <a:p>
            <a:pPr marL="719138" indent="-179388" fontAlgn="base">
              <a:spcBef>
                <a:spcPct val="0"/>
              </a:spcBef>
              <a:spcAft>
                <a:spcPct val="0"/>
              </a:spcAft>
              <a:buFont typeface="Arial" panose="020B0604020202020204" pitchFamily="34" charset="0"/>
              <a:buChar char="•"/>
            </a:pPr>
            <a:r>
              <a:rPr lang="de-DE" sz="1200">
                <a:solidFill>
                  <a:srgbClr val="000000"/>
                </a:solidFill>
                <a:cs typeface="Arial" pitchFamily="34" charset="0"/>
              </a:rPr>
              <a:t>147 Auszubildende und studentische Hilfskräfte</a:t>
            </a:r>
          </a:p>
          <a:p>
            <a:pPr marL="719138" indent="-179388" fontAlgn="base">
              <a:spcBef>
                <a:spcPct val="0"/>
              </a:spcBef>
              <a:spcAft>
                <a:spcPct val="0"/>
              </a:spcAft>
              <a:buFont typeface="Arial" panose="020B0604020202020204" pitchFamily="34" charset="0"/>
              <a:buChar char="•"/>
            </a:pPr>
            <a:r>
              <a:rPr lang="de-DE" sz="1200">
                <a:solidFill>
                  <a:srgbClr val="000000"/>
                </a:solidFill>
                <a:cs typeface="Arial" pitchFamily="34" charset="0"/>
              </a:rPr>
              <a:t>273 Gäste (vorw. Wissenschaft)</a:t>
            </a:r>
          </a:p>
          <a:p>
            <a:pPr marL="335756" indent="-214313" fontAlgn="base">
              <a:spcBef>
                <a:spcPct val="0"/>
              </a:spcBef>
              <a:spcAft>
                <a:spcPct val="0"/>
              </a:spcAft>
              <a:buFont typeface="Arial" panose="020B0604020202020204" pitchFamily="34" charset="0"/>
              <a:buChar char="•"/>
            </a:pPr>
            <a:endParaRPr lang="en-US" sz="1200">
              <a:solidFill>
                <a:srgbClr val="000000"/>
              </a:solidFill>
              <a:cs typeface="Arial" pitchFamily="34" charset="0"/>
            </a:endParaRPr>
          </a:p>
          <a:p>
            <a:pPr fontAlgn="base">
              <a:spcBef>
                <a:spcPct val="0"/>
              </a:spcBef>
              <a:spcAft>
                <a:spcPct val="0"/>
              </a:spcAft>
            </a:pPr>
            <a:r>
              <a:rPr lang="en-US" sz="1200" b="1">
                <a:solidFill>
                  <a:srgbClr val="000000"/>
                </a:solidFill>
                <a:cs typeface="Arial" pitchFamily="34" charset="0"/>
              </a:rPr>
              <a:t>Budget 2018: 95 Mio. €</a:t>
            </a:r>
          </a:p>
          <a:p>
            <a:pPr marL="719138" lvl="1" indent="-190500" fontAlgn="base">
              <a:spcBef>
                <a:spcPts val="450"/>
              </a:spcBef>
              <a:spcAft>
                <a:spcPct val="0"/>
              </a:spcAft>
              <a:buFont typeface="Arial" panose="020B0604020202020204" pitchFamily="34" charset="0"/>
              <a:buChar char="•"/>
            </a:pPr>
            <a:r>
              <a:rPr lang="en-US" sz="1200" b="1">
                <a:solidFill>
                  <a:srgbClr val="000000"/>
                </a:solidFill>
                <a:cs typeface="Arial" pitchFamily="34" charset="0"/>
              </a:rPr>
              <a:t>65 Mio. € </a:t>
            </a:r>
            <a:r>
              <a:rPr lang="en-US" sz="1200">
                <a:solidFill>
                  <a:srgbClr val="000000"/>
                </a:solidFill>
                <a:cs typeface="Arial" pitchFamily="34" charset="0"/>
              </a:rPr>
              <a:t>Haushaltsmittel</a:t>
            </a:r>
            <a:br>
              <a:rPr lang="en-US" sz="1200">
                <a:solidFill>
                  <a:srgbClr val="000000"/>
                </a:solidFill>
                <a:cs typeface="Arial" pitchFamily="34" charset="0"/>
              </a:rPr>
            </a:br>
            <a:r>
              <a:rPr lang="en-US" sz="1200">
                <a:solidFill>
                  <a:srgbClr val="000000"/>
                </a:solidFill>
                <a:cs typeface="Arial" pitchFamily="34" charset="0"/>
              </a:rPr>
              <a:t>(Bund 90 %, Land Brandenburg 10 %)</a:t>
            </a:r>
          </a:p>
          <a:p>
            <a:pPr marL="719138" lvl="1" indent="-190500" fontAlgn="base">
              <a:spcBef>
                <a:spcPts val="450"/>
              </a:spcBef>
              <a:spcAft>
                <a:spcPct val="0"/>
              </a:spcAft>
              <a:buFont typeface="Arial" panose="020B0604020202020204" pitchFamily="34" charset="0"/>
              <a:buChar char="•"/>
            </a:pPr>
            <a:r>
              <a:rPr lang="en-US" sz="1200" b="1">
                <a:solidFill>
                  <a:srgbClr val="000000"/>
                </a:solidFill>
                <a:cs typeface="Arial" pitchFamily="34" charset="0"/>
              </a:rPr>
              <a:t>30 Mio. €</a:t>
            </a:r>
            <a:r>
              <a:rPr lang="en-US" sz="1200">
                <a:solidFill>
                  <a:srgbClr val="000000"/>
                </a:solidFill>
                <a:cs typeface="Arial" pitchFamily="34" charset="0"/>
              </a:rPr>
              <a:t> Drittmittel</a:t>
            </a:r>
            <a:endParaRPr lang="en-US" sz="1200">
              <a:solidFill>
                <a:srgbClr val="000000"/>
              </a:solidFill>
            </a:endParaRPr>
          </a:p>
          <a:p>
            <a:pPr marL="257175" indent="-257175" fontAlgn="base">
              <a:spcBef>
                <a:spcPct val="0"/>
              </a:spcBef>
              <a:spcAft>
                <a:spcPct val="0"/>
              </a:spcAft>
              <a:buFont typeface="Arial" panose="020B0604020202020204" pitchFamily="34" charset="0"/>
              <a:buChar char="•"/>
            </a:pPr>
            <a:endParaRPr lang="en-US" sz="1200">
              <a:solidFill>
                <a:srgbClr val="000000"/>
              </a:solidFill>
            </a:endParaRPr>
          </a:p>
          <a:p>
            <a:pPr marL="200025" indent="-200025" fontAlgn="base">
              <a:spcBef>
                <a:spcPts val="450"/>
              </a:spcBef>
              <a:spcAft>
                <a:spcPct val="0"/>
              </a:spcAft>
              <a:buFont typeface="Arial" panose="020B0604020202020204" pitchFamily="34" charset="0"/>
              <a:buChar char="•"/>
            </a:pPr>
            <a:r>
              <a:rPr lang="de-DE" sz="1200"/>
              <a:t>Stiftung des öffentlichen Rechts</a:t>
            </a:r>
          </a:p>
          <a:p>
            <a:pPr marL="200025" indent="-200025" fontAlgn="base">
              <a:spcBef>
                <a:spcPts val="450"/>
              </a:spcBef>
              <a:spcAft>
                <a:spcPct val="0"/>
              </a:spcAft>
              <a:buFont typeface="Arial" panose="020B0604020202020204" pitchFamily="34" charset="0"/>
              <a:buChar char="•"/>
            </a:pPr>
            <a:r>
              <a:rPr lang="de-DE" sz="1200">
                <a:solidFill>
                  <a:srgbClr val="000000"/>
                </a:solidFill>
              </a:rPr>
              <a:t>gegründet 1992</a:t>
            </a:r>
            <a:endParaRPr lang="en-US" sz="1200">
              <a:solidFill>
                <a:srgbClr val="000000"/>
              </a:solidFill>
              <a:cs typeface="Arial" pitchFamily="34" charset="0"/>
            </a:endParaRPr>
          </a:p>
          <a:p>
            <a:pPr marL="121444" fontAlgn="base">
              <a:spcBef>
                <a:spcPct val="0"/>
              </a:spcBef>
              <a:spcAft>
                <a:spcPct val="0"/>
              </a:spcAft>
            </a:pPr>
            <a:endParaRPr lang="en-US" sz="1200">
              <a:solidFill>
                <a:srgbClr val="000000"/>
              </a:solidFill>
              <a:cs typeface="Arial" pitchFamily="34" charset="0"/>
            </a:endParaRPr>
          </a:p>
        </p:txBody>
      </p:sp>
      <p:grpSp>
        <p:nvGrpSpPr>
          <p:cNvPr id="9" name="Gruppieren 8"/>
          <p:cNvGrpSpPr/>
          <p:nvPr/>
        </p:nvGrpSpPr>
        <p:grpSpPr>
          <a:xfrm>
            <a:off x="256934" y="104608"/>
            <a:ext cx="3695402" cy="4191930"/>
            <a:chOff x="4156075" y="-380578"/>
            <a:chExt cx="5014278" cy="5688013"/>
          </a:xfrm>
        </p:grpSpPr>
        <p:grpSp>
          <p:nvGrpSpPr>
            <p:cNvPr id="10" name="Gruppieren 9"/>
            <p:cNvGrpSpPr/>
            <p:nvPr/>
          </p:nvGrpSpPr>
          <p:grpSpPr>
            <a:xfrm>
              <a:off x="4156075" y="-380578"/>
              <a:ext cx="4303713" cy="5688013"/>
              <a:chOff x="4156075" y="260350"/>
              <a:chExt cx="4303713" cy="5688013"/>
            </a:xfrm>
            <a:solidFill>
              <a:srgbClr val="D1EDFF"/>
            </a:solidFill>
            <a:effectLst>
              <a:outerShdw blurRad="50800" dist="38100" dir="2700000" algn="tl" rotWithShape="0">
                <a:prstClr val="black">
                  <a:alpha val="40000"/>
                </a:prstClr>
              </a:outerShdw>
            </a:effectLst>
          </p:grpSpPr>
          <p:sp>
            <p:nvSpPr>
              <p:cNvPr id="34" name="Freeform 9"/>
              <p:cNvSpPr>
                <a:spLocks/>
              </p:cNvSpPr>
              <p:nvPr/>
            </p:nvSpPr>
            <p:spPr bwMode="invGray">
              <a:xfrm>
                <a:off x="4560888" y="1162050"/>
                <a:ext cx="2232025" cy="1863725"/>
              </a:xfrm>
              <a:custGeom>
                <a:avLst/>
                <a:gdLst>
                  <a:gd name="T0" fmla="*/ 2147483647 w 792"/>
                  <a:gd name="T1" fmla="*/ 2147483647 h 688"/>
                  <a:gd name="T2" fmla="*/ 2147483647 w 792"/>
                  <a:gd name="T3" fmla="*/ 2147483647 h 688"/>
                  <a:gd name="T4" fmla="*/ 2147483647 w 792"/>
                  <a:gd name="T5" fmla="*/ 2147483647 h 688"/>
                  <a:gd name="T6" fmla="*/ 2147483647 w 792"/>
                  <a:gd name="T7" fmla="*/ 2147483647 h 688"/>
                  <a:gd name="T8" fmla="*/ 2147483647 w 792"/>
                  <a:gd name="T9" fmla="*/ 2147483647 h 688"/>
                  <a:gd name="T10" fmla="*/ 2147483647 w 792"/>
                  <a:gd name="T11" fmla="*/ 2147483647 h 688"/>
                  <a:gd name="T12" fmla="*/ 2147483647 w 792"/>
                  <a:gd name="T13" fmla="*/ 2147483647 h 688"/>
                  <a:gd name="T14" fmla="*/ 2147483647 w 792"/>
                  <a:gd name="T15" fmla="*/ 2147483647 h 688"/>
                  <a:gd name="T16" fmla="*/ 2147483647 w 792"/>
                  <a:gd name="T17" fmla="*/ 2147483647 h 688"/>
                  <a:gd name="T18" fmla="*/ 2147483647 w 792"/>
                  <a:gd name="T19" fmla="*/ 2147483647 h 688"/>
                  <a:gd name="T20" fmla="*/ 2147483647 w 792"/>
                  <a:gd name="T21" fmla="*/ 2147483647 h 688"/>
                  <a:gd name="T22" fmla="*/ 2147483647 w 792"/>
                  <a:gd name="T23" fmla="*/ 2147483647 h 688"/>
                  <a:gd name="T24" fmla="*/ 2147483647 w 792"/>
                  <a:gd name="T25" fmla="*/ 2147483647 h 688"/>
                  <a:gd name="T26" fmla="*/ 2147483647 w 792"/>
                  <a:gd name="T27" fmla="*/ 2147483647 h 688"/>
                  <a:gd name="T28" fmla="*/ 2147483647 w 792"/>
                  <a:gd name="T29" fmla="*/ 2147483647 h 688"/>
                  <a:gd name="T30" fmla="*/ 2147483647 w 792"/>
                  <a:gd name="T31" fmla="*/ 2147483647 h 688"/>
                  <a:gd name="T32" fmla="*/ 2147483647 w 792"/>
                  <a:gd name="T33" fmla="*/ 2147483647 h 688"/>
                  <a:gd name="T34" fmla="*/ 2147483647 w 792"/>
                  <a:gd name="T35" fmla="*/ 2147483647 h 688"/>
                  <a:gd name="T36" fmla="*/ 0 w 792"/>
                  <a:gd name="T37" fmla="*/ 2147483647 h 688"/>
                  <a:gd name="T38" fmla="*/ 2147483647 w 792"/>
                  <a:gd name="T39" fmla="*/ 2147483647 h 688"/>
                  <a:gd name="T40" fmla="*/ 2147483647 w 792"/>
                  <a:gd name="T41" fmla="*/ 2147483647 h 688"/>
                  <a:gd name="T42" fmla="*/ 2147483647 w 792"/>
                  <a:gd name="T43" fmla="*/ 2147483647 h 688"/>
                  <a:gd name="T44" fmla="*/ 2147483647 w 792"/>
                  <a:gd name="T45" fmla="*/ 2147483647 h 688"/>
                  <a:gd name="T46" fmla="*/ 2147483647 w 792"/>
                  <a:gd name="T47" fmla="*/ 2147483647 h 688"/>
                  <a:gd name="T48" fmla="*/ 2147483647 w 792"/>
                  <a:gd name="T49" fmla="*/ 2147483647 h 688"/>
                  <a:gd name="T50" fmla="*/ 2147483647 w 792"/>
                  <a:gd name="T51" fmla="*/ 2147483647 h 688"/>
                  <a:gd name="T52" fmla="*/ 2147483647 w 792"/>
                  <a:gd name="T53" fmla="*/ 2147483647 h 688"/>
                  <a:gd name="T54" fmla="*/ 2147483647 w 792"/>
                  <a:gd name="T55" fmla="*/ 2147483647 h 688"/>
                  <a:gd name="T56" fmla="*/ 2147483647 w 792"/>
                  <a:gd name="T57" fmla="*/ 2147483647 h 688"/>
                  <a:gd name="T58" fmla="*/ 2147483647 w 792"/>
                  <a:gd name="T59" fmla="*/ 2147483647 h 688"/>
                  <a:gd name="T60" fmla="*/ 2147483647 w 792"/>
                  <a:gd name="T61" fmla="*/ 2147483647 h 688"/>
                  <a:gd name="T62" fmla="*/ 2147483647 w 792"/>
                  <a:gd name="T63" fmla="*/ 2147483647 h 688"/>
                  <a:gd name="T64" fmla="*/ 2147483647 w 792"/>
                  <a:gd name="T65" fmla="*/ 2147483647 h 688"/>
                  <a:gd name="T66" fmla="*/ 2147483647 w 792"/>
                  <a:gd name="T67" fmla="*/ 2147483647 h 688"/>
                  <a:gd name="T68" fmla="*/ 2147483647 w 792"/>
                  <a:gd name="T69" fmla="*/ 2147483647 h 688"/>
                  <a:gd name="T70" fmla="*/ 2147483647 w 792"/>
                  <a:gd name="T71" fmla="*/ 0 h 688"/>
                  <a:gd name="T72" fmla="*/ 2147483647 w 792"/>
                  <a:gd name="T73" fmla="*/ 2147483647 h 688"/>
                  <a:gd name="T74" fmla="*/ 2147483647 w 792"/>
                  <a:gd name="T75" fmla="*/ 2147483647 h 688"/>
                  <a:gd name="T76" fmla="*/ 2147483647 w 792"/>
                  <a:gd name="T77" fmla="*/ 2147483647 h 688"/>
                  <a:gd name="T78" fmla="*/ 2147483647 w 792"/>
                  <a:gd name="T79" fmla="*/ 2147483647 h 688"/>
                  <a:gd name="T80" fmla="*/ 2147483647 w 792"/>
                  <a:gd name="T81" fmla="*/ 2147483647 h 688"/>
                  <a:gd name="T82" fmla="*/ 2147483647 w 792"/>
                  <a:gd name="T83" fmla="*/ 2147483647 h 688"/>
                  <a:gd name="T84" fmla="*/ 2147483647 w 792"/>
                  <a:gd name="T85" fmla="*/ 2147483647 h 688"/>
                  <a:gd name="T86" fmla="*/ 2147483647 w 792"/>
                  <a:gd name="T87" fmla="*/ 2147483647 h 688"/>
                  <a:gd name="T88" fmla="*/ 2147483647 w 792"/>
                  <a:gd name="T89" fmla="*/ 2147483647 h 688"/>
                  <a:gd name="T90" fmla="*/ 2147483647 w 792"/>
                  <a:gd name="T91" fmla="*/ 2147483647 h 688"/>
                  <a:gd name="T92" fmla="*/ 2147483647 w 792"/>
                  <a:gd name="T93" fmla="*/ 2147483647 h 688"/>
                  <a:gd name="T94" fmla="*/ 2147483647 w 792"/>
                  <a:gd name="T95" fmla="*/ 2147483647 h 688"/>
                  <a:gd name="T96" fmla="*/ 2147483647 w 792"/>
                  <a:gd name="T97" fmla="*/ 2147483647 h 688"/>
                  <a:gd name="T98" fmla="*/ 2147483647 w 792"/>
                  <a:gd name="T99" fmla="*/ 2147483647 h 688"/>
                  <a:gd name="T100" fmla="*/ 2147483647 w 792"/>
                  <a:gd name="T101" fmla="*/ 2147483647 h 688"/>
                  <a:gd name="T102" fmla="*/ 2147483647 w 792"/>
                  <a:gd name="T103" fmla="*/ 2147483647 h 688"/>
                  <a:gd name="T104" fmla="*/ 2147483647 w 792"/>
                  <a:gd name="T105" fmla="*/ 2147483647 h 688"/>
                  <a:gd name="T106" fmla="*/ 2147483647 w 792"/>
                  <a:gd name="T107" fmla="*/ 2147483647 h 688"/>
                  <a:gd name="T108" fmla="*/ 2147483647 w 792"/>
                  <a:gd name="T109" fmla="*/ 2147483647 h 688"/>
                  <a:gd name="T110" fmla="*/ 2147483647 w 792"/>
                  <a:gd name="T111" fmla="*/ 2147483647 h 688"/>
                  <a:gd name="T112" fmla="*/ 2147483647 w 792"/>
                  <a:gd name="T113" fmla="*/ 2147483647 h 688"/>
                  <a:gd name="T114" fmla="*/ 2147483647 w 792"/>
                  <a:gd name="T115" fmla="*/ 2147483647 h 688"/>
                  <a:gd name="T116" fmla="*/ 2147483647 w 792"/>
                  <a:gd name="T117" fmla="*/ 2147483647 h 688"/>
                  <a:gd name="T118" fmla="*/ 2147483647 w 792"/>
                  <a:gd name="T119" fmla="*/ 2147483647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92"/>
                  <a:gd name="T181" fmla="*/ 0 h 688"/>
                  <a:gd name="T182" fmla="*/ 792 w 792"/>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92" h="688">
                    <a:moveTo>
                      <a:pt x="440" y="600"/>
                    </a:moveTo>
                    <a:lnTo>
                      <a:pt x="440" y="584"/>
                    </a:lnTo>
                    <a:lnTo>
                      <a:pt x="440" y="576"/>
                    </a:lnTo>
                    <a:lnTo>
                      <a:pt x="448" y="568"/>
                    </a:lnTo>
                    <a:lnTo>
                      <a:pt x="448" y="552"/>
                    </a:lnTo>
                    <a:lnTo>
                      <a:pt x="440" y="544"/>
                    </a:lnTo>
                    <a:lnTo>
                      <a:pt x="432" y="536"/>
                    </a:lnTo>
                    <a:lnTo>
                      <a:pt x="432" y="528"/>
                    </a:lnTo>
                    <a:lnTo>
                      <a:pt x="432" y="512"/>
                    </a:lnTo>
                    <a:lnTo>
                      <a:pt x="416" y="512"/>
                    </a:lnTo>
                    <a:lnTo>
                      <a:pt x="416" y="504"/>
                    </a:lnTo>
                    <a:lnTo>
                      <a:pt x="416" y="488"/>
                    </a:lnTo>
                    <a:lnTo>
                      <a:pt x="408" y="472"/>
                    </a:lnTo>
                    <a:lnTo>
                      <a:pt x="400" y="464"/>
                    </a:lnTo>
                    <a:lnTo>
                      <a:pt x="392" y="456"/>
                    </a:lnTo>
                    <a:lnTo>
                      <a:pt x="384" y="456"/>
                    </a:lnTo>
                    <a:lnTo>
                      <a:pt x="384" y="448"/>
                    </a:lnTo>
                    <a:lnTo>
                      <a:pt x="392" y="448"/>
                    </a:lnTo>
                    <a:lnTo>
                      <a:pt x="408" y="448"/>
                    </a:lnTo>
                    <a:lnTo>
                      <a:pt x="408" y="432"/>
                    </a:lnTo>
                    <a:lnTo>
                      <a:pt x="408" y="424"/>
                    </a:lnTo>
                    <a:lnTo>
                      <a:pt x="400" y="424"/>
                    </a:lnTo>
                    <a:lnTo>
                      <a:pt x="400" y="416"/>
                    </a:lnTo>
                    <a:lnTo>
                      <a:pt x="400" y="408"/>
                    </a:lnTo>
                    <a:lnTo>
                      <a:pt x="408" y="400"/>
                    </a:lnTo>
                    <a:lnTo>
                      <a:pt x="408" y="384"/>
                    </a:lnTo>
                    <a:lnTo>
                      <a:pt x="408" y="376"/>
                    </a:lnTo>
                    <a:lnTo>
                      <a:pt x="408" y="368"/>
                    </a:lnTo>
                    <a:lnTo>
                      <a:pt x="416" y="352"/>
                    </a:lnTo>
                    <a:lnTo>
                      <a:pt x="400" y="344"/>
                    </a:lnTo>
                    <a:lnTo>
                      <a:pt x="384" y="352"/>
                    </a:lnTo>
                    <a:lnTo>
                      <a:pt x="384" y="360"/>
                    </a:lnTo>
                    <a:lnTo>
                      <a:pt x="368" y="360"/>
                    </a:lnTo>
                    <a:lnTo>
                      <a:pt x="368" y="368"/>
                    </a:lnTo>
                    <a:lnTo>
                      <a:pt x="360" y="376"/>
                    </a:lnTo>
                    <a:lnTo>
                      <a:pt x="352" y="384"/>
                    </a:lnTo>
                    <a:lnTo>
                      <a:pt x="344" y="376"/>
                    </a:lnTo>
                    <a:lnTo>
                      <a:pt x="344" y="360"/>
                    </a:lnTo>
                    <a:lnTo>
                      <a:pt x="336" y="352"/>
                    </a:lnTo>
                    <a:lnTo>
                      <a:pt x="336" y="344"/>
                    </a:lnTo>
                    <a:lnTo>
                      <a:pt x="328" y="344"/>
                    </a:lnTo>
                    <a:lnTo>
                      <a:pt x="320" y="352"/>
                    </a:lnTo>
                    <a:lnTo>
                      <a:pt x="312" y="368"/>
                    </a:lnTo>
                    <a:lnTo>
                      <a:pt x="312" y="360"/>
                    </a:lnTo>
                    <a:lnTo>
                      <a:pt x="304" y="352"/>
                    </a:lnTo>
                    <a:lnTo>
                      <a:pt x="296" y="360"/>
                    </a:lnTo>
                    <a:lnTo>
                      <a:pt x="288" y="368"/>
                    </a:lnTo>
                    <a:lnTo>
                      <a:pt x="280" y="376"/>
                    </a:lnTo>
                    <a:lnTo>
                      <a:pt x="280" y="384"/>
                    </a:lnTo>
                    <a:lnTo>
                      <a:pt x="288" y="400"/>
                    </a:lnTo>
                    <a:lnTo>
                      <a:pt x="288" y="408"/>
                    </a:lnTo>
                    <a:lnTo>
                      <a:pt x="288" y="432"/>
                    </a:lnTo>
                    <a:lnTo>
                      <a:pt x="288" y="448"/>
                    </a:lnTo>
                    <a:lnTo>
                      <a:pt x="280" y="456"/>
                    </a:lnTo>
                    <a:lnTo>
                      <a:pt x="264" y="456"/>
                    </a:lnTo>
                    <a:lnTo>
                      <a:pt x="256" y="464"/>
                    </a:lnTo>
                    <a:lnTo>
                      <a:pt x="248" y="472"/>
                    </a:lnTo>
                    <a:lnTo>
                      <a:pt x="240" y="480"/>
                    </a:lnTo>
                    <a:lnTo>
                      <a:pt x="232" y="480"/>
                    </a:lnTo>
                    <a:lnTo>
                      <a:pt x="216" y="480"/>
                    </a:lnTo>
                    <a:lnTo>
                      <a:pt x="208" y="464"/>
                    </a:lnTo>
                    <a:lnTo>
                      <a:pt x="216" y="456"/>
                    </a:lnTo>
                    <a:lnTo>
                      <a:pt x="208" y="448"/>
                    </a:lnTo>
                    <a:lnTo>
                      <a:pt x="200" y="432"/>
                    </a:lnTo>
                    <a:lnTo>
                      <a:pt x="200" y="424"/>
                    </a:lnTo>
                    <a:lnTo>
                      <a:pt x="208" y="408"/>
                    </a:lnTo>
                    <a:lnTo>
                      <a:pt x="208" y="400"/>
                    </a:lnTo>
                    <a:lnTo>
                      <a:pt x="200" y="392"/>
                    </a:lnTo>
                    <a:lnTo>
                      <a:pt x="184" y="384"/>
                    </a:lnTo>
                    <a:lnTo>
                      <a:pt x="176" y="376"/>
                    </a:lnTo>
                    <a:lnTo>
                      <a:pt x="168" y="368"/>
                    </a:lnTo>
                    <a:lnTo>
                      <a:pt x="160" y="352"/>
                    </a:lnTo>
                    <a:lnTo>
                      <a:pt x="152" y="352"/>
                    </a:lnTo>
                    <a:lnTo>
                      <a:pt x="144" y="360"/>
                    </a:lnTo>
                    <a:lnTo>
                      <a:pt x="144" y="376"/>
                    </a:lnTo>
                    <a:lnTo>
                      <a:pt x="136" y="392"/>
                    </a:lnTo>
                    <a:lnTo>
                      <a:pt x="128" y="392"/>
                    </a:lnTo>
                    <a:lnTo>
                      <a:pt x="120" y="408"/>
                    </a:lnTo>
                    <a:lnTo>
                      <a:pt x="112" y="408"/>
                    </a:lnTo>
                    <a:lnTo>
                      <a:pt x="104" y="416"/>
                    </a:lnTo>
                    <a:lnTo>
                      <a:pt x="96" y="424"/>
                    </a:lnTo>
                    <a:lnTo>
                      <a:pt x="80" y="424"/>
                    </a:lnTo>
                    <a:lnTo>
                      <a:pt x="64" y="424"/>
                    </a:lnTo>
                    <a:lnTo>
                      <a:pt x="56" y="424"/>
                    </a:lnTo>
                    <a:lnTo>
                      <a:pt x="40" y="432"/>
                    </a:lnTo>
                    <a:lnTo>
                      <a:pt x="48" y="408"/>
                    </a:lnTo>
                    <a:lnTo>
                      <a:pt x="48" y="392"/>
                    </a:lnTo>
                    <a:lnTo>
                      <a:pt x="40" y="376"/>
                    </a:lnTo>
                    <a:lnTo>
                      <a:pt x="40" y="368"/>
                    </a:lnTo>
                    <a:lnTo>
                      <a:pt x="24" y="368"/>
                    </a:lnTo>
                    <a:lnTo>
                      <a:pt x="16" y="360"/>
                    </a:lnTo>
                    <a:lnTo>
                      <a:pt x="0" y="352"/>
                    </a:lnTo>
                    <a:lnTo>
                      <a:pt x="0" y="344"/>
                    </a:lnTo>
                    <a:lnTo>
                      <a:pt x="0" y="336"/>
                    </a:lnTo>
                    <a:lnTo>
                      <a:pt x="0" y="320"/>
                    </a:lnTo>
                    <a:lnTo>
                      <a:pt x="8" y="312"/>
                    </a:lnTo>
                    <a:lnTo>
                      <a:pt x="24" y="312"/>
                    </a:lnTo>
                    <a:lnTo>
                      <a:pt x="40" y="320"/>
                    </a:lnTo>
                    <a:lnTo>
                      <a:pt x="48" y="320"/>
                    </a:lnTo>
                    <a:lnTo>
                      <a:pt x="64" y="312"/>
                    </a:lnTo>
                    <a:lnTo>
                      <a:pt x="72" y="304"/>
                    </a:lnTo>
                    <a:lnTo>
                      <a:pt x="72" y="288"/>
                    </a:lnTo>
                    <a:lnTo>
                      <a:pt x="64" y="272"/>
                    </a:lnTo>
                    <a:lnTo>
                      <a:pt x="64" y="256"/>
                    </a:lnTo>
                    <a:lnTo>
                      <a:pt x="72" y="248"/>
                    </a:lnTo>
                    <a:lnTo>
                      <a:pt x="72" y="232"/>
                    </a:lnTo>
                    <a:lnTo>
                      <a:pt x="80" y="216"/>
                    </a:lnTo>
                    <a:lnTo>
                      <a:pt x="80" y="200"/>
                    </a:lnTo>
                    <a:lnTo>
                      <a:pt x="88" y="184"/>
                    </a:lnTo>
                    <a:lnTo>
                      <a:pt x="80" y="168"/>
                    </a:lnTo>
                    <a:lnTo>
                      <a:pt x="96" y="168"/>
                    </a:lnTo>
                    <a:lnTo>
                      <a:pt x="96" y="160"/>
                    </a:lnTo>
                    <a:lnTo>
                      <a:pt x="104" y="152"/>
                    </a:lnTo>
                    <a:lnTo>
                      <a:pt x="112" y="152"/>
                    </a:lnTo>
                    <a:lnTo>
                      <a:pt x="120" y="160"/>
                    </a:lnTo>
                    <a:lnTo>
                      <a:pt x="128" y="168"/>
                    </a:lnTo>
                    <a:lnTo>
                      <a:pt x="128" y="176"/>
                    </a:lnTo>
                    <a:lnTo>
                      <a:pt x="136" y="160"/>
                    </a:lnTo>
                    <a:lnTo>
                      <a:pt x="128" y="152"/>
                    </a:lnTo>
                    <a:lnTo>
                      <a:pt x="128" y="136"/>
                    </a:lnTo>
                    <a:lnTo>
                      <a:pt x="112" y="136"/>
                    </a:lnTo>
                    <a:lnTo>
                      <a:pt x="104" y="136"/>
                    </a:lnTo>
                    <a:lnTo>
                      <a:pt x="88" y="136"/>
                    </a:lnTo>
                    <a:lnTo>
                      <a:pt x="80" y="136"/>
                    </a:lnTo>
                    <a:lnTo>
                      <a:pt x="72" y="120"/>
                    </a:lnTo>
                    <a:lnTo>
                      <a:pt x="72" y="112"/>
                    </a:lnTo>
                    <a:lnTo>
                      <a:pt x="80" y="96"/>
                    </a:lnTo>
                    <a:lnTo>
                      <a:pt x="88" y="88"/>
                    </a:lnTo>
                    <a:lnTo>
                      <a:pt x="96" y="80"/>
                    </a:lnTo>
                    <a:lnTo>
                      <a:pt x="88" y="72"/>
                    </a:lnTo>
                    <a:lnTo>
                      <a:pt x="80" y="64"/>
                    </a:lnTo>
                    <a:lnTo>
                      <a:pt x="80" y="56"/>
                    </a:lnTo>
                    <a:lnTo>
                      <a:pt x="88" y="56"/>
                    </a:lnTo>
                    <a:lnTo>
                      <a:pt x="96" y="56"/>
                    </a:lnTo>
                    <a:lnTo>
                      <a:pt x="104" y="48"/>
                    </a:lnTo>
                    <a:lnTo>
                      <a:pt x="112" y="48"/>
                    </a:lnTo>
                    <a:lnTo>
                      <a:pt x="128" y="40"/>
                    </a:lnTo>
                    <a:lnTo>
                      <a:pt x="144" y="48"/>
                    </a:lnTo>
                    <a:lnTo>
                      <a:pt x="168" y="40"/>
                    </a:lnTo>
                    <a:lnTo>
                      <a:pt x="176" y="40"/>
                    </a:lnTo>
                    <a:lnTo>
                      <a:pt x="200" y="32"/>
                    </a:lnTo>
                    <a:lnTo>
                      <a:pt x="216" y="32"/>
                    </a:lnTo>
                    <a:lnTo>
                      <a:pt x="232" y="32"/>
                    </a:lnTo>
                    <a:lnTo>
                      <a:pt x="240" y="32"/>
                    </a:lnTo>
                    <a:lnTo>
                      <a:pt x="248" y="40"/>
                    </a:lnTo>
                    <a:lnTo>
                      <a:pt x="248" y="48"/>
                    </a:lnTo>
                    <a:lnTo>
                      <a:pt x="240" y="64"/>
                    </a:lnTo>
                    <a:lnTo>
                      <a:pt x="240" y="72"/>
                    </a:lnTo>
                    <a:lnTo>
                      <a:pt x="248" y="88"/>
                    </a:lnTo>
                    <a:lnTo>
                      <a:pt x="248" y="96"/>
                    </a:lnTo>
                    <a:lnTo>
                      <a:pt x="240" y="104"/>
                    </a:lnTo>
                    <a:lnTo>
                      <a:pt x="240" y="112"/>
                    </a:lnTo>
                    <a:lnTo>
                      <a:pt x="240" y="120"/>
                    </a:lnTo>
                    <a:lnTo>
                      <a:pt x="248" y="112"/>
                    </a:lnTo>
                    <a:lnTo>
                      <a:pt x="256" y="112"/>
                    </a:lnTo>
                    <a:lnTo>
                      <a:pt x="264" y="112"/>
                    </a:lnTo>
                    <a:lnTo>
                      <a:pt x="272" y="104"/>
                    </a:lnTo>
                    <a:lnTo>
                      <a:pt x="280" y="96"/>
                    </a:lnTo>
                    <a:lnTo>
                      <a:pt x="272" y="88"/>
                    </a:lnTo>
                    <a:lnTo>
                      <a:pt x="272" y="80"/>
                    </a:lnTo>
                    <a:lnTo>
                      <a:pt x="280" y="72"/>
                    </a:lnTo>
                    <a:lnTo>
                      <a:pt x="288" y="72"/>
                    </a:lnTo>
                    <a:lnTo>
                      <a:pt x="296" y="80"/>
                    </a:lnTo>
                    <a:lnTo>
                      <a:pt x="304" y="80"/>
                    </a:lnTo>
                    <a:lnTo>
                      <a:pt x="312" y="88"/>
                    </a:lnTo>
                    <a:lnTo>
                      <a:pt x="304" y="104"/>
                    </a:lnTo>
                    <a:lnTo>
                      <a:pt x="296" y="112"/>
                    </a:lnTo>
                    <a:lnTo>
                      <a:pt x="304" y="120"/>
                    </a:lnTo>
                    <a:lnTo>
                      <a:pt x="304" y="136"/>
                    </a:lnTo>
                    <a:lnTo>
                      <a:pt x="312" y="128"/>
                    </a:lnTo>
                    <a:lnTo>
                      <a:pt x="320" y="112"/>
                    </a:lnTo>
                    <a:lnTo>
                      <a:pt x="320" y="96"/>
                    </a:lnTo>
                    <a:lnTo>
                      <a:pt x="320" y="88"/>
                    </a:lnTo>
                    <a:lnTo>
                      <a:pt x="320" y="80"/>
                    </a:lnTo>
                    <a:lnTo>
                      <a:pt x="312" y="64"/>
                    </a:lnTo>
                    <a:lnTo>
                      <a:pt x="312" y="48"/>
                    </a:lnTo>
                    <a:lnTo>
                      <a:pt x="312" y="32"/>
                    </a:lnTo>
                    <a:lnTo>
                      <a:pt x="320" y="16"/>
                    </a:lnTo>
                    <a:lnTo>
                      <a:pt x="328" y="0"/>
                    </a:lnTo>
                    <a:lnTo>
                      <a:pt x="336" y="0"/>
                    </a:lnTo>
                    <a:lnTo>
                      <a:pt x="344" y="0"/>
                    </a:lnTo>
                    <a:lnTo>
                      <a:pt x="360" y="8"/>
                    </a:lnTo>
                    <a:lnTo>
                      <a:pt x="368" y="8"/>
                    </a:lnTo>
                    <a:lnTo>
                      <a:pt x="384" y="16"/>
                    </a:lnTo>
                    <a:lnTo>
                      <a:pt x="400" y="8"/>
                    </a:lnTo>
                    <a:lnTo>
                      <a:pt x="408" y="8"/>
                    </a:lnTo>
                    <a:lnTo>
                      <a:pt x="424" y="16"/>
                    </a:lnTo>
                    <a:lnTo>
                      <a:pt x="432" y="16"/>
                    </a:lnTo>
                    <a:lnTo>
                      <a:pt x="448" y="24"/>
                    </a:lnTo>
                    <a:lnTo>
                      <a:pt x="456" y="40"/>
                    </a:lnTo>
                    <a:lnTo>
                      <a:pt x="456" y="48"/>
                    </a:lnTo>
                    <a:lnTo>
                      <a:pt x="472" y="48"/>
                    </a:lnTo>
                    <a:lnTo>
                      <a:pt x="480" y="56"/>
                    </a:lnTo>
                    <a:lnTo>
                      <a:pt x="480" y="64"/>
                    </a:lnTo>
                    <a:lnTo>
                      <a:pt x="488" y="72"/>
                    </a:lnTo>
                    <a:lnTo>
                      <a:pt x="504" y="80"/>
                    </a:lnTo>
                    <a:lnTo>
                      <a:pt x="512" y="88"/>
                    </a:lnTo>
                    <a:lnTo>
                      <a:pt x="520" y="104"/>
                    </a:lnTo>
                    <a:lnTo>
                      <a:pt x="528" y="112"/>
                    </a:lnTo>
                    <a:lnTo>
                      <a:pt x="536" y="120"/>
                    </a:lnTo>
                    <a:lnTo>
                      <a:pt x="544" y="128"/>
                    </a:lnTo>
                    <a:lnTo>
                      <a:pt x="552" y="120"/>
                    </a:lnTo>
                    <a:lnTo>
                      <a:pt x="568" y="120"/>
                    </a:lnTo>
                    <a:lnTo>
                      <a:pt x="576" y="112"/>
                    </a:lnTo>
                    <a:lnTo>
                      <a:pt x="584" y="120"/>
                    </a:lnTo>
                    <a:lnTo>
                      <a:pt x="592" y="128"/>
                    </a:lnTo>
                    <a:lnTo>
                      <a:pt x="600" y="128"/>
                    </a:lnTo>
                    <a:lnTo>
                      <a:pt x="616" y="120"/>
                    </a:lnTo>
                    <a:lnTo>
                      <a:pt x="624" y="128"/>
                    </a:lnTo>
                    <a:lnTo>
                      <a:pt x="632" y="136"/>
                    </a:lnTo>
                    <a:lnTo>
                      <a:pt x="640" y="136"/>
                    </a:lnTo>
                    <a:lnTo>
                      <a:pt x="648" y="136"/>
                    </a:lnTo>
                    <a:lnTo>
                      <a:pt x="656" y="136"/>
                    </a:lnTo>
                    <a:lnTo>
                      <a:pt x="672" y="152"/>
                    </a:lnTo>
                    <a:lnTo>
                      <a:pt x="672" y="160"/>
                    </a:lnTo>
                    <a:lnTo>
                      <a:pt x="680" y="168"/>
                    </a:lnTo>
                    <a:lnTo>
                      <a:pt x="688" y="168"/>
                    </a:lnTo>
                    <a:lnTo>
                      <a:pt x="704" y="176"/>
                    </a:lnTo>
                    <a:lnTo>
                      <a:pt x="712" y="184"/>
                    </a:lnTo>
                    <a:lnTo>
                      <a:pt x="728" y="192"/>
                    </a:lnTo>
                    <a:lnTo>
                      <a:pt x="736" y="192"/>
                    </a:lnTo>
                    <a:lnTo>
                      <a:pt x="752" y="200"/>
                    </a:lnTo>
                    <a:lnTo>
                      <a:pt x="760" y="208"/>
                    </a:lnTo>
                    <a:lnTo>
                      <a:pt x="768" y="208"/>
                    </a:lnTo>
                    <a:lnTo>
                      <a:pt x="784" y="200"/>
                    </a:lnTo>
                    <a:lnTo>
                      <a:pt x="792" y="208"/>
                    </a:lnTo>
                    <a:lnTo>
                      <a:pt x="792" y="224"/>
                    </a:lnTo>
                    <a:lnTo>
                      <a:pt x="784" y="232"/>
                    </a:lnTo>
                    <a:lnTo>
                      <a:pt x="784" y="240"/>
                    </a:lnTo>
                    <a:lnTo>
                      <a:pt x="776" y="248"/>
                    </a:lnTo>
                    <a:lnTo>
                      <a:pt x="768" y="256"/>
                    </a:lnTo>
                    <a:lnTo>
                      <a:pt x="760" y="256"/>
                    </a:lnTo>
                    <a:lnTo>
                      <a:pt x="752" y="248"/>
                    </a:lnTo>
                    <a:lnTo>
                      <a:pt x="736" y="248"/>
                    </a:lnTo>
                    <a:lnTo>
                      <a:pt x="728" y="256"/>
                    </a:lnTo>
                    <a:lnTo>
                      <a:pt x="720" y="264"/>
                    </a:lnTo>
                    <a:lnTo>
                      <a:pt x="712" y="264"/>
                    </a:lnTo>
                    <a:lnTo>
                      <a:pt x="704" y="264"/>
                    </a:lnTo>
                    <a:lnTo>
                      <a:pt x="688" y="272"/>
                    </a:lnTo>
                    <a:lnTo>
                      <a:pt x="680" y="280"/>
                    </a:lnTo>
                    <a:lnTo>
                      <a:pt x="688" y="288"/>
                    </a:lnTo>
                    <a:lnTo>
                      <a:pt x="696" y="312"/>
                    </a:lnTo>
                    <a:lnTo>
                      <a:pt x="704" y="328"/>
                    </a:lnTo>
                    <a:lnTo>
                      <a:pt x="712" y="344"/>
                    </a:lnTo>
                    <a:lnTo>
                      <a:pt x="712" y="360"/>
                    </a:lnTo>
                    <a:lnTo>
                      <a:pt x="704" y="368"/>
                    </a:lnTo>
                    <a:lnTo>
                      <a:pt x="704" y="376"/>
                    </a:lnTo>
                    <a:lnTo>
                      <a:pt x="704" y="400"/>
                    </a:lnTo>
                    <a:lnTo>
                      <a:pt x="704" y="416"/>
                    </a:lnTo>
                    <a:lnTo>
                      <a:pt x="704" y="432"/>
                    </a:lnTo>
                    <a:lnTo>
                      <a:pt x="696" y="440"/>
                    </a:lnTo>
                    <a:lnTo>
                      <a:pt x="688" y="456"/>
                    </a:lnTo>
                    <a:lnTo>
                      <a:pt x="688" y="464"/>
                    </a:lnTo>
                    <a:lnTo>
                      <a:pt x="696" y="480"/>
                    </a:lnTo>
                    <a:lnTo>
                      <a:pt x="688" y="488"/>
                    </a:lnTo>
                    <a:lnTo>
                      <a:pt x="672" y="496"/>
                    </a:lnTo>
                    <a:lnTo>
                      <a:pt x="664" y="496"/>
                    </a:lnTo>
                    <a:lnTo>
                      <a:pt x="656" y="496"/>
                    </a:lnTo>
                    <a:lnTo>
                      <a:pt x="648" y="496"/>
                    </a:lnTo>
                    <a:lnTo>
                      <a:pt x="640" y="504"/>
                    </a:lnTo>
                    <a:lnTo>
                      <a:pt x="640" y="512"/>
                    </a:lnTo>
                    <a:lnTo>
                      <a:pt x="640" y="528"/>
                    </a:lnTo>
                    <a:lnTo>
                      <a:pt x="640" y="536"/>
                    </a:lnTo>
                    <a:lnTo>
                      <a:pt x="640" y="552"/>
                    </a:lnTo>
                    <a:lnTo>
                      <a:pt x="640" y="568"/>
                    </a:lnTo>
                    <a:lnTo>
                      <a:pt x="648" y="576"/>
                    </a:lnTo>
                    <a:lnTo>
                      <a:pt x="648" y="592"/>
                    </a:lnTo>
                    <a:lnTo>
                      <a:pt x="656" y="608"/>
                    </a:lnTo>
                    <a:lnTo>
                      <a:pt x="648" y="616"/>
                    </a:lnTo>
                    <a:lnTo>
                      <a:pt x="640" y="624"/>
                    </a:lnTo>
                    <a:lnTo>
                      <a:pt x="632" y="616"/>
                    </a:lnTo>
                    <a:lnTo>
                      <a:pt x="624" y="608"/>
                    </a:lnTo>
                    <a:lnTo>
                      <a:pt x="608" y="616"/>
                    </a:lnTo>
                    <a:lnTo>
                      <a:pt x="608" y="624"/>
                    </a:lnTo>
                    <a:lnTo>
                      <a:pt x="592" y="632"/>
                    </a:lnTo>
                    <a:lnTo>
                      <a:pt x="592" y="640"/>
                    </a:lnTo>
                    <a:lnTo>
                      <a:pt x="576" y="648"/>
                    </a:lnTo>
                    <a:lnTo>
                      <a:pt x="560" y="656"/>
                    </a:lnTo>
                    <a:lnTo>
                      <a:pt x="544" y="656"/>
                    </a:lnTo>
                    <a:lnTo>
                      <a:pt x="536" y="656"/>
                    </a:lnTo>
                    <a:lnTo>
                      <a:pt x="528" y="656"/>
                    </a:lnTo>
                    <a:lnTo>
                      <a:pt x="520" y="656"/>
                    </a:lnTo>
                    <a:lnTo>
                      <a:pt x="504" y="664"/>
                    </a:lnTo>
                    <a:lnTo>
                      <a:pt x="496" y="672"/>
                    </a:lnTo>
                    <a:lnTo>
                      <a:pt x="496" y="680"/>
                    </a:lnTo>
                    <a:lnTo>
                      <a:pt x="488" y="688"/>
                    </a:lnTo>
                    <a:lnTo>
                      <a:pt x="472" y="680"/>
                    </a:lnTo>
                    <a:lnTo>
                      <a:pt x="464" y="680"/>
                    </a:lnTo>
                    <a:lnTo>
                      <a:pt x="464" y="672"/>
                    </a:lnTo>
                    <a:lnTo>
                      <a:pt x="472" y="664"/>
                    </a:lnTo>
                    <a:lnTo>
                      <a:pt x="472" y="648"/>
                    </a:lnTo>
                    <a:lnTo>
                      <a:pt x="480" y="632"/>
                    </a:lnTo>
                    <a:lnTo>
                      <a:pt x="472" y="624"/>
                    </a:lnTo>
                    <a:lnTo>
                      <a:pt x="480" y="608"/>
                    </a:lnTo>
                    <a:lnTo>
                      <a:pt x="472" y="600"/>
                    </a:lnTo>
                    <a:lnTo>
                      <a:pt x="464" y="592"/>
                    </a:lnTo>
                    <a:lnTo>
                      <a:pt x="456" y="592"/>
                    </a:lnTo>
                    <a:lnTo>
                      <a:pt x="440" y="600"/>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35" name="Freeform 10"/>
              <p:cNvSpPr>
                <a:spLocks/>
              </p:cNvSpPr>
              <p:nvPr/>
            </p:nvSpPr>
            <p:spPr bwMode="invGray">
              <a:xfrm>
                <a:off x="6837363" y="1443038"/>
                <a:ext cx="1508125" cy="1582737"/>
              </a:xfrm>
              <a:custGeom>
                <a:avLst/>
                <a:gdLst>
                  <a:gd name="T0" fmla="*/ 2147483647 w 536"/>
                  <a:gd name="T1" fmla="*/ 2147483647 h 584"/>
                  <a:gd name="T2" fmla="*/ 2147483647 w 536"/>
                  <a:gd name="T3" fmla="*/ 2147483647 h 584"/>
                  <a:gd name="T4" fmla="*/ 2147483647 w 536"/>
                  <a:gd name="T5" fmla="*/ 2147483647 h 584"/>
                  <a:gd name="T6" fmla="*/ 0 w 536"/>
                  <a:gd name="T7" fmla="*/ 2147483647 h 584"/>
                  <a:gd name="T8" fmla="*/ 2147483647 w 536"/>
                  <a:gd name="T9" fmla="*/ 2147483647 h 584"/>
                  <a:gd name="T10" fmla="*/ 2147483647 w 536"/>
                  <a:gd name="T11" fmla="*/ 2147483647 h 584"/>
                  <a:gd name="T12" fmla="*/ 2147483647 w 536"/>
                  <a:gd name="T13" fmla="*/ 2147483647 h 584"/>
                  <a:gd name="T14" fmla="*/ 2147483647 w 536"/>
                  <a:gd name="T15" fmla="*/ 2147483647 h 584"/>
                  <a:gd name="T16" fmla="*/ 2147483647 w 536"/>
                  <a:gd name="T17" fmla="*/ 2147483647 h 584"/>
                  <a:gd name="T18" fmla="*/ 2147483647 w 536"/>
                  <a:gd name="T19" fmla="*/ 2147483647 h 584"/>
                  <a:gd name="T20" fmla="*/ 2147483647 w 536"/>
                  <a:gd name="T21" fmla="*/ 2147483647 h 584"/>
                  <a:gd name="T22" fmla="*/ 2147483647 w 536"/>
                  <a:gd name="T23" fmla="*/ 2147483647 h 584"/>
                  <a:gd name="T24" fmla="*/ 2147483647 w 536"/>
                  <a:gd name="T25" fmla="*/ 2147483647 h 584"/>
                  <a:gd name="T26" fmla="*/ 2147483647 w 536"/>
                  <a:gd name="T27" fmla="*/ 2147483647 h 584"/>
                  <a:gd name="T28" fmla="*/ 2147483647 w 536"/>
                  <a:gd name="T29" fmla="*/ 2147483647 h 584"/>
                  <a:gd name="T30" fmla="*/ 2147483647 w 536"/>
                  <a:gd name="T31" fmla="*/ 2147483647 h 584"/>
                  <a:gd name="T32" fmla="*/ 2147483647 w 536"/>
                  <a:gd name="T33" fmla="*/ 2147483647 h 584"/>
                  <a:gd name="T34" fmla="*/ 2147483647 w 536"/>
                  <a:gd name="T35" fmla="*/ 2147483647 h 584"/>
                  <a:gd name="T36" fmla="*/ 2147483647 w 536"/>
                  <a:gd name="T37" fmla="*/ 2147483647 h 584"/>
                  <a:gd name="T38" fmla="*/ 2147483647 w 536"/>
                  <a:gd name="T39" fmla="*/ 2147483647 h 584"/>
                  <a:gd name="T40" fmla="*/ 2147483647 w 536"/>
                  <a:gd name="T41" fmla="*/ 2147483647 h 584"/>
                  <a:gd name="T42" fmla="*/ 2147483647 w 536"/>
                  <a:gd name="T43" fmla="*/ 2147483647 h 584"/>
                  <a:gd name="T44" fmla="*/ 2147483647 w 536"/>
                  <a:gd name="T45" fmla="*/ 2147483647 h 584"/>
                  <a:gd name="T46" fmla="*/ 2147483647 w 536"/>
                  <a:gd name="T47" fmla="*/ 2147483647 h 584"/>
                  <a:gd name="T48" fmla="*/ 2147483647 w 536"/>
                  <a:gd name="T49" fmla="*/ 2147483647 h 584"/>
                  <a:gd name="T50" fmla="*/ 2147483647 w 536"/>
                  <a:gd name="T51" fmla="*/ 2147483647 h 584"/>
                  <a:gd name="T52" fmla="*/ 2147483647 w 536"/>
                  <a:gd name="T53" fmla="*/ 2147483647 h 584"/>
                  <a:gd name="T54" fmla="*/ 2147483647 w 536"/>
                  <a:gd name="T55" fmla="*/ 2147483647 h 584"/>
                  <a:gd name="T56" fmla="*/ 2147483647 w 536"/>
                  <a:gd name="T57" fmla="*/ 2147483647 h 584"/>
                  <a:gd name="T58" fmla="*/ 2147483647 w 536"/>
                  <a:gd name="T59" fmla="*/ 2147483647 h 584"/>
                  <a:gd name="T60" fmla="*/ 2147483647 w 536"/>
                  <a:gd name="T61" fmla="*/ 2147483647 h 584"/>
                  <a:gd name="T62" fmla="*/ 2147483647 w 536"/>
                  <a:gd name="T63" fmla="*/ 2147483647 h 584"/>
                  <a:gd name="T64" fmla="*/ 2147483647 w 536"/>
                  <a:gd name="T65" fmla="*/ 2147483647 h 584"/>
                  <a:gd name="T66" fmla="*/ 2147483647 w 536"/>
                  <a:gd name="T67" fmla="*/ 2147483647 h 584"/>
                  <a:gd name="T68" fmla="*/ 2147483647 w 536"/>
                  <a:gd name="T69" fmla="*/ 2147483647 h 584"/>
                  <a:gd name="T70" fmla="*/ 2147483647 w 536"/>
                  <a:gd name="T71" fmla="*/ 2147483647 h 584"/>
                  <a:gd name="T72" fmla="*/ 2147483647 w 536"/>
                  <a:gd name="T73" fmla="*/ 2147483647 h 584"/>
                  <a:gd name="T74" fmla="*/ 2147483647 w 536"/>
                  <a:gd name="T75" fmla="*/ 2147483647 h 584"/>
                  <a:gd name="T76" fmla="*/ 2147483647 w 536"/>
                  <a:gd name="T77" fmla="*/ 2147483647 h 584"/>
                  <a:gd name="T78" fmla="*/ 2147483647 w 536"/>
                  <a:gd name="T79" fmla="*/ 2147483647 h 584"/>
                  <a:gd name="T80" fmla="*/ 2147483647 w 536"/>
                  <a:gd name="T81" fmla="*/ 2147483647 h 584"/>
                  <a:gd name="T82" fmla="*/ 2147483647 w 536"/>
                  <a:gd name="T83" fmla="*/ 2147483647 h 584"/>
                  <a:gd name="T84" fmla="*/ 2147483647 w 536"/>
                  <a:gd name="T85" fmla="*/ 2147483647 h 584"/>
                  <a:gd name="T86" fmla="*/ 2147483647 w 536"/>
                  <a:gd name="T87" fmla="*/ 2147483647 h 584"/>
                  <a:gd name="T88" fmla="*/ 2147483647 w 536"/>
                  <a:gd name="T89" fmla="*/ 2147483647 h 584"/>
                  <a:gd name="T90" fmla="*/ 2147483647 w 536"/>
                  <a:gd name="T91" fmla="*/ 2147483647 h 584"/>
                  <a:gd name="T92" fmla="*/ 2147483647 w 536"/>
                  <a:gd name="T93" fmla="*/ 2147483647 h 584"/>
                  <a:gd name="T94" fmla="*/ 2147483647 w 536"/>
                  <a:gd name="T95" fmla="*/ 2147483647 h 584"/>
                  <a:gd name="T96" fmla="*/ 2147483647 w 536"/>
                  <a:gd name="T97" fmla="*/ 2147483647 h 584"/>
                  <a:gd name="T98" fmla="*/ 2147483647 w 536"/>
                  <a:gd name="T99" fmla="*/ 2147483647 h 584"/>
                  <a:gd name="T100" fmla="*/ 2147483647 w 536"/>
                  <a:gd name="T101" fmla="*/ 2147483647 h 584"/>
                  <a:gd name="T102" fmla="*/ 2147483647 w 536"/>
                  <a:gd name="T103" fmla="*/ 2147483647 h 584"/>
                  <a:gd name="T104" fmla="*/ 2147483647 w 536"/>
                  <a:gd name="T105" fmla="*/ 2147483647 h 584"/>
                  <a:gd name="T106" fmla="*/ 2147483647 w 536"/>
                  <a:gd name="T107" fmla="*/ 2147483647 h 584"/>
                  <a:gd name="T108" fmla="*/ 2147483647 w 536"/>
                  <a:gd name="T109" fmla="*/ 2147483647 h 584"/>
                  <a:gd name="T110" fmla="*/ 2147483647 w 536"/>
                  <a:gd name="T111" fmla="*/ 2147483647 h 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36"/>
                  <a:gd name="T169" fmla="*/ 0 h 584"/>
                  <a:gd name="T170" fmla="*/ 536 w 536"/>
                  <a:gd name="T171" fmla="*/ 584 h 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36" h="584">
                    <a:moveTo>
                      <a:pt x="56" y="48"/>
                    </a:moveTo>
                    <a:lnTo>
                      <a:pt x="48" y="56"/>
                    </a:lnTo>
                    <a:lnTo>
                      <a:pt x="40" y="56"/>
                    </a:lnTo>
                    <a:lnTo>
                      <a:pt x="24" y="64"/>
                    </a:lnTo>
                    <a:lnTo>
                      <a:pt x="16" y="64"/>
                    </a:lnTo>
                    <a:lnTo>
                      <a:pt x="8" y="72"/>
                    </a:lnTo>
                    <a:lnTo>
                      <a:pt x="0" y="88"/>
                    </a:lnTo>
                    <a:lnTo>
                      <a:pt x="8" y="96"/>
                    </a:lnTo>
                    <a:lnTo>
                      <a:pt x="8" y="104"/>
                    </a:lnTo>
                    <a:lnTo>
                      <a:pt x="16" y="112"/>
                    </a:lnTo>
                    <a:lnTo>
                      <a:pt x="8" y="120"/>
                    </a:lnTo>
                    <a:lnTo>
                      <a:pt x="0" y="128"/>
                    </a:lnTo>
                    <a:lnTo>
                      <a:pt x="8" y="128"/>
                    </a:lnTo>
                    <a:lnTo>
                      <a:pt x="16" y="136"/>
                    </a:lnTo>
                    <a:lnTo>
                      <a:pt x="32" y="136"/>
                    </a:lnTo>
                    <a:lnTo>
                      <a:pt x="40" y="144"/>
                    </a:lnTo>
                    <a:lnTo>
                      <a:pt x="48" y="152"/>
                    </a:lnTo>
                    <a:lnTo>
                      <a:pt x="56" y="160"/>
                    </a:lnTo>
                    <a:lnTo>
                      <a:pt x="64" y="176"/>
                    </a:lnTo>
                    <a:lnTo>
                      <a:pt x="80" y="176"/>
                    </a:lnTo>
                    <a:lnTo>
                      <a:pt x="88" y="176"/>
                    </a:lnTo>
                    <a:lnTo>
                      <a:pt x="96" y="192"/>
                    </a:lnTo>
                    <a:lnTo>
                      <a:pt x="88" y="208"/>
                    </a:lnTo>
                    <a:lnTo>
                      <a:pt x="88" y="216"/>
                    </a:lnTo>
                    <a:lnTo>
                      <a:pt x="96" y="232"/>
                    </a:lnTo>
                    <a:lnTo>
                      <a:pt x="88" y="248"/>
                    </a:lnTo>
                    <a:lnTo>
                      <a:pt x="96" y="256"/>
                    </a:lnTo>
                    <a:lnTo>
                      <a:pt x="96" y="264"/>
                    </a:lnTo>
                    <a:lnTo>
                      <a:pt x="112" y="264"/>
                    </a:lnTo>
                    <a:lnTo>
                      <a:pt x="120" y="264"/>
                    </a:lnTo>
                    <a:lnTo>
                      <a:pt x="128" y="272"/>
                    </a:lnTo>
                    <a:lnTo>
                      <a:pt x="120" y="280"/>
                    </a:lnTo>
                    <a:lnTo>
                      <a:pt x="128" y="296"/>
                    </a:lnTo>
                    <a:lnTo>
                      <a:pt x="128" y="304"/>
                    </a:lnTo>
                    <a:lnTo>
                      <a:pt x="136" y="312"/>
                    </a:lnTo>
                    <a:lnTo>
                      <a:pt x="144" y="320"/>
                    </a:lnTo>
                    <a:lnTo>
                      <a:pt x="136" y="336"/>
                    </a:lnTo>
                    <a:lnTo>
                      <a:pt x="136" y="344"/>
                    </a:lnTo>
                    <a:lnTo>
                      <a:pt x="136" y="360"/>
                    </a:lnTo>
                    <a:lnTo>
                      <a:pt x="144" y="368"/>
                    </a:lnTo>
                    <a:lnTo>
                      <a:pt x="152" y="384"/>
                    </a:lnTo>
                    <a:lnTo>
                      <a:pt x="168" y="384"/>
                    </a:lnTo>
                    <a:lnTo>
                      <a:pt x="184" y="392"/>
                    </a:lnTo>
                    <a:lnTo>
                      <a:pt x="192" y="384"/>
                    </a:lnTo>
                    <a:lnTo>
                      <a:pt x="200" y="384"/>
                    </a:lnTo>
                    <a:lnTo>
                      <a:pt x="216" y="384"/>
                    </a:lnTo>
                    <a:lnTo>
                      <a:pt x="224" y="392"/>
                    </a:lnTo>
                    <a:lnTo>
                      <a:pt x="232" y="400"/>
                    </a:lnTo>
                    <a:lnTo>
                      <a:pt x="240" y="408"/>
                    </a:lnTo>
                    <a:lnTo>
                      <a:pt x="256" y="416"/>
                    </a:lnTo>
                    <a:lnTo>
                      <a:pt x="264" y="416"/>
                    </a:lnTo>
                    <a:lnTo>
                      <a:pt x="272" y="424"/>
                    </a:lnTo>
                    <a:lnTo>
                      <a:pt x="280" y="432"/>
                    </a:lnTo>
                    <a:lnTo>
                      <a:pt x="288" y="448"/>
                    </a:lnTo>
                    <a:lnTo>
                      <a:pt x="288" y="456"/>
                    </a:lnTo>
                    <a:lnTo>
                      <a:pt x="288" y="464"/>
                    </a:lnTo>
                    <a:lnTo>
                      <a:pt x="296" y="472"/>
                    </a:lnTo>
                    <a:lnTo>
                      <a:pt x="296" y="488"/>
                    </a:lnTo>
                    <a:lnTo>
                      <a:pt x="288" y="496"/>
                    </a:lnTo>
                    <a:lnTo>
                      <a:pt x="280" y="504"/>
                    </a:lnTo>
                    <a:lnTo>
                      <a:pt x="288" y="520"/>
                    </a:lnTo>
                    <a:lnTo>
                      <a:pt x="296" y="528"/>
                    </a:lnTo>
                    <a:lnTo>
                      <a:pt x="296" y="544"/>
                    </a:lnTo>
                    <a:lnTo>
                      <a:pt x="296" y="560"/>
                    </a:lnTo>
                    <a:lnTo>
                      <a:pt x="288" y="568"/>
                    </a:lnTo>
                    <a:lnTo>
                      <a:pt x="296" y="576"/>
                    </a:lnTo>
                    <a:lnTo>
                      <a:pt x="304" y="584"/>
                    </a:lnTo>
                    <a:lnTo>
                      <a:pt x="312" y="576"/>
                    </a:lnTo>
                    <a:lnTo>
                      <a:pt x="312" y="560"/>
                    </a:lnTo>
                    <a:lnTo>
                      <a:pt x="328" y="560"/>
                    </a:lnTo>
                    <a:lnTo>
                      <a:pt x="344" y="560"/>
                    </a:lnTo>
                    <a:lnTo>
                      <a:pt x="352" y="568"/>
                    </a:lnTo>
                    <a:lnTo>
                      <a:pt x="368" y="568"/>
                    </a:lnTo>
                    <a:lnTo>
                      <a:pt x="384" y="568"/>
                    </a:lnTo>
                    <a:lnTo>
                      <a:pt x="400" y="560"/>
                    </a:lnTo>
                    <a:lnTo>
                      <a:pt x="408" y="544"/>
                    </a:lnTo>
                    <a:lnTo>
                      <a:pt x="408" y="528"/>
                    </a:lnTo>
                    <a:lnTo>
                      <a:pt x="424" y="520"/>
                    </a:lnTo>
                    <a:lnTo>
                      <a:pt x="424" y="512"/>
                    </a:lnTo>
                    <a:lnTo>
                      <a:pt x="432" y="504"/>
                    </a:lnTo>
                    <a:lnTo>
                      <a:pt x="448" y="512"/>
                    </a:lnTo>
                    <a:lnTo>
                      <a:pt x="456" y="512"/>
                    </a:lnTo>
                    <a:lnTo>
                      <a:pt x="464" y="504"/>
                    </a:lnTo>
                    <a:lnTo>
                      <a:pt x="472" y="496"/>
                    </a:lnTo>
                    <a:lnTo>
                      <a:pt x="480" y="480"/>
                    </a:lnTo>
                    <a:lnTo>
                      <a:pt x="488" y="488"/>
                    </a:lnTo>
                    <a:lnTo>
                      <a:pt x="504" y="496"/>
                    </a:lnTo>
                    <a:lnTo>
                      <a:pt x="512" y="488"/>
                    </a:lnTo>
                    <a:lnTo>
                      <a:pt x="528" y="488"/>
                    </a:lnTo>
                    <a:lnTo>
                      <a:pt x="536" y="480"/>
                    </a:lnTo>
                    <a:lnTo>
                      <a:pt x="536" y="472"/>
                    </a:lnTo>
                    <a:lnTo>
                      <a:pt x="528" y="464"/>
                    </a:lnTo>
                    <a:lnTo>
                      <a:pt x="520" y="456"/>
                    </a:lnTo>
                    <a:lnTo>
                      <a:pt x="512" y="440"/>
                    </a:lnTo>
                    <a:lnTo>
                      <a:pt x="504" y="432"/>
                    </a:lnTo>
                    <a:lnTo>
                      <a:pt x="512" y="416"/>
                    </a:lnTo>
                    <a:lnTo>
                      <a:pt x="520" y="408"/>
                    </a:lnTo>
                    <a:lnTo>
                      <a:pt x="528" y="400"/>
                    </a:lnTo>
                    <a:lnTo>
                      <a:pt x="528" y="384"/>
                    </a:lnTo>
                    <a:lnTo>
                      <a:pt x="520" y="368"/>
                    </a:lnTo>
                    <a:lnTo>
                      <a:pt x="528" y="352"/>
                    </a:lnTo>
                    <a:lnTo>
                      <a:pt x="512" y="344"/>
                    </a:lnTo>
                    <a:lnTo>
                      <a:pt x="512" y="336"/>
                    </a:lnTo>
                    <a:lnTo>
                      <a:pt x="512" y="320"/>
                    </a:lnTo>
                    <a:lnTo>
                      <a:pt x="512" y="312"/>
                    </a:lnTo>
                    <a:lnTo>
                      <a:pt x="504" y="304"/>
                    </a:lnTo>
                    <a:lnTo>
                      <a:pt x="488" y="296"/>
                    </a:lnTo>
                    <a:lnTo>
                      <a:pt x="480" y="288"/>
                    </a:lnTo>
                    <a:lnTo>
                      <a:pt x="480" y="272"/>
                    </a:lnTo>
                    <a:lnTo>
                      <a:pt x="488" y="264"/>
                    </a:lnTo>
                    <a:lnTo>
                      <a:pt x="496" y="248"/>
                    </a:lnTo>
                    <a:lnTo>
                      <a:pt x="488" y="240"/>
                    </a:lnTo>
                    <a:lnTo>
                      <a:pt x="480" y="224"/>
                    </a:lnTo>
                    <a:lnTo>
                      <a:pt x="464" y="208"/>
                    </a:lnTo>
                    <a:lnTo>
                      <a:pt x="456" y="192"/>
                    </a:lnTo>
                    <a:lnTo>
                      <a:pt x="448" y="176"/>
                    </a:lnTo>
                    <a:lnTo>
                      <a:pt x="432" y="168"/>
                    </a:lnTo>
                    <a:lnTo>
                      <a:pt x="424" y="160"/>
                    </a:lnTo>
                    <a:lnTo>
                      <a:pt x="408" y="152"/>
                    </a:lnTo>
                    <a:lnTo>
                      <a:pt x="408" y="144"/>
                    </a:lnTo>
                    <a:lnTo>
                      <a:pt x="408" y="128"/>
                    </a:lnTo>
                    <a:lnTo>
                      <a:pt x="416" y="112"/>
                    </a:lnTo>
                    <a:lnTo>
                      <a:pt x="424" y="104"/>
                    </a:lnTo>
                    <a:lnTo>
                      <a:pt x="432" y="88"/>
                    </a:lnTo>
                    <a:lnTo>
                      <a:pt x="440" y="72"/>
                    </a:lnTo>
                    <a:lnTo>
                      <a:pt x="448" y="64"/>
                    </a:lnTo>
                    <a:lnTo>
                      <a:pt x="440" y="48"/>
                    </a:lnTo>
                    <a:lnTo>
                      <a:pt x="440" y="40"/>
                    </a:lnTo>
                    <a:lnTo>
                      <a:pt x="440" y="32"/>
                    </a:lnTo>
                    <a:lnTo>
                      <a:pt x="424" y="32"/>
                    </a:lnTo>
                    <a:lnTo>
                      <a:pt x="416" y="48"/>
                    </a:lnTo>
                    <a:lnTo>
                      <a:pt x="408" y="56"/>
                    </a:lnTo>
                    <a:lnTo>
                      <a:pt x="392" y="56"/>
                    </a:lnTo>
                    <a:lnTo>
                      <a:pt x="384" y="48"/>
                    </a:lnTo>
                    <a:lnTo>
                      <a:pt x="384" y="40"/>
                    </a:lnTo>
                    <a:lnTo>
                      <a:pt x="368" y="40"/>
                    </a:lnTo>
                    <a:lnTo>
                      <a:pt x="368" y="24"/>
                    </a:lnTo>
                    <a:lnTo>
                      <a:pt x="360" y="16"/>
                    </a:lnTo>
                    <a:lnTo>
                      <a:pt x="344" y="8"/>
                    </a:lnTo>
                    <a:lnTo>
                      <a:pt x="336" y="0"/>
                    </a:lnTo>
                    <a:lnTo>
                      <a:pt x="320" y="8"/>
                    </a:lnTo>
                    <a:lnTo>
                      <a:pt x="312" y="24"/>
                    </a:lnTo>
                    <a:lnTo>
                      <a:pt x="304" y="40"/>
                    </a:lnTo>
                    <a:lnTo>
                      <a:pt x="296" y="40"/>
                    </a:lnTo>
                    <a:lnTo>
                      <a:pt x="288" y="48"/>
                    </a:lnTo>
                    <a:lnTo>
                      <a:pt x="280" y="48"/>
                    </a:lnTo>
                    <a:lnTo>
                      <a:pt x="272" y="48"/>
                    </a:lnTo>
                    <a:lnTo>
                      <a:pt x="264" y="56"/>
                    </a:lnTo>
                    <a:lnTo>
                      <a:pt x="256" y="72"/>
                    </a:lnTo>
                    <a:lnTo>
                      <a:pt x="248" y="72"/>
                    </a:lnTo>
                    <a:lnTo>
                      <a:pt x="232" y="72"/>
                    </a:lnTo>
                    <a:lnTo>
                      <a:pt x="216" y="80"/>
                    </a:lnTo>
                    <a:lnTo>
                      <a:pt x="208" y="80"/>
                    </a:lnTo>
                    <a:lnTo>
                      <a:pt x="200" y="72"/>
                    </a:lnTo>
                    <a:lnTo>
                      <a:pt x="184" y="72"/>
                    </a:lnTo>
                    <a:lnTo>
                      <a:pt x="176" y="72"/>
                    </a:lnTo>
                    <a:lnTo>
                      <a:pt x="168" y="64"/>
                    </a:lnTo>
                    <a:lnTo>
                      <a:pt x="160" y="64"/>
                    </a:lnTo>
                    <a:lnTo>
                      <a:pt x="152" y="64"/>
                    </a:lnTo>
                    <a:lnTo>
                      <a:pt x="144" y="72"/>
                    </a:lnTo>
                    <a:lnTo>
                      <a:pt x="136" y="64"/>
                    </a:lnTo>
                    <a:lnTo>
                      <a:pt x="128" y="56"/>
                    </a:lnTo>
                    <a:lnTo>
                      <a:pt x="120" y="48"/>
                    </a:lnTo>
                    <a:lnTo>
                      <a:pt x="104" y="48"/>
                    </a:lnTo>
                    <a:lnTo>
                      <a:pt x="96" y="48"/>
                    </a:lnTo>
                    <a:lnTo>
                      <a:pt x="80" y="40"/>
                    </a:lnTo>
                    <a:lnTo>
                      <a:pt x="72" y="32"/>
                    </a:lnTo>
                    <a:lnTo>
                      <a:pt x="64" y="32"/>
                    </a:lnTo>
                    <a:lnTo>
                      <a:pt x="56" y="48"/>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36" name="Freeform 11"/>
              <p:cNvSpPr>
                <a:spLocks/>
              </p:cNvSpPr>
              <p:nvPr/>
            </p:nvSpPr>
            <p:spPr bwMode="invGray">
              <a:xfrm>
                <a:off x="5508625" y="357188"/>
                <a:ext cx="1104900" cy="1168400"/>
              </a:xfrm>
              <a:custGeom>
                <a:avLst/>
                <a:gdLst>
                  <a:gd name="T0" fmla="*/ 0 w 392"/>
                  <a:gd name="T1" fmla="*/ 2147483647 h 432"/>
                  <a:gd name="T2" fmla="*/ 2147483647 w 392"/>
                  <a:gd name="T3" fmla="*/ 2147483647 h 432"/>
                  <a:gd name="T4" fmla="*/ 2147483647 w 392"/>
                  <a:gd name="T5" fmla="*/ 2147483647 h 432"/>
                  <a:gd name="T6" fmla="*/ 2147483647 w 392"/>
                  <a:gd name="T7" fmla="*/ 2147483647 h 432"/>
                  <a:gd name="T8" fmla="*/ 2147483647 w 392"/>
                  <a:gd name="T9" fmla="*/ 2147483647 h 432"/>
                  <a:gd name="T10" fmla="*/ 2147483647 w 392"/>
                  <a:gd name="T11" fmla="*/ 2147483647 h 432"/>
                  <a:gd name="T12" fmla="*/ 2147483647 w 392"/>
                  <a:gd name="T13" fmla="*/ 2147483647 h 432"/>
                  <a:gd name="T14" fmla="*/ 2147483647 w 392"/>
                  <a:gd name="T15" fmla="*/ 2147483647 h 432"/>
                  <a:gd name="T16" fmla="*/ 2147483647 w 392"/>
                  <a:gd name="T17" fmla="*/ 2147483647 h 432"/>
                  <a:gd name="T18" fmla="*/ 2147483647 w 392"/>
                  <a:gd name="T19" fmla="*/ 2147483647 h 432"/>
                  <a:gd name="T20" fmla="*/ 2147483647 w 392"/>
                  <a:gd name="T21" fmla="*/ 2147483647 h 432"/>
                  <a:gd name="T22" fmla="*/ 2147483647 w 392"/>
                  <a:gd name="T23" fmla="*/ 2147483647 h 432"/>
                  <a:gd name="T24" fmla="*/ 2147483647 w 392"/>
                  <a:gd name="T25" fmla="*/ 2147483647 h 432"/>
                  <a:gd name="T26" fmla="*/ 2147483647 w 392"/>
                  <a:gd name="T27" fmla="*/ 2147483647 h 432"/>
                  <a:gd name="T28" fmla="*/ 2147483647 w 392"/>
                  <a:gd name="T29" fmla="*/ 2147483647 h 432"/>
                  <a:gd name="T30" fmla="*/ 2147483647 w 392"/>
                  <a:gd name="T31" fmla="*/ 2147483647 h 432"/>
                  <a:gd name="T32" fmla="*/ 2147483647 w 392"/>
                  <a:gd name="T33" fmla="*/ 2147483647 h 432"/>
                  <a:gd name="T34" fmla="*/ 2147483647 w 392"/>
                  <a:gd name="T35" fmla="*/ 2147483647 h 432"/>
                  <a:gd name="T36" fmla="*/ 2147483647 w 392"/>
                  <a:gd name="T37" fmla="*/ 2147483647 h 432"/>
                  <a:gd name="T38" fmla="*/ 2147483647 w 392"/>
                  <a:gd name="T39" fmla="*/ 2147483647 h 432"/>
                  <a:gd name="T40" fmla="*/ 2147483647 w 392"/>
                  <a:gd name="T41" fmla="*/ 2147483647 h 432"/>
                  <a:gd name="T42" fmla="*/ 2147483647 w 392"/>
                  <a:gd name="T43" fmla="*/ 2147483647 h 432"/>
                  <a:gd name="T44" fmla="*/ 2147483647 w 392"/>
                  <a:gd name="T45" fmla="*/ 2147483647 h 432"/>
                  <a:gd name="T46" fmla="*/ 2147483647 w 392"/>
                  <a:gd name="T47" fmla="*/ 2147483647 h 432"/>
                  <a:gd name="T48" fmla="*/ 2147483647 w 392"/>
                  <a:gd name="T49" fmla="*/ 2147483647 h 432"/>
                  <a:gd name="T50" fmla="*/ 2147483647 w 392"/>
                  <a:gd name="T51" fmla="*/ 2147483647 h 432"/>
                  <a:gd name="T52" fmla="*/ 2147483647 w 392"/>
                  <a:gd name="T53" fmla="*/ 2147483647 h 432"/>
                  <a:gd name="T54" fmla="*/ 2147483647 w 392"/>
                  <a:gd name="T55" fmla="*/ 2147483647 h 432"/>
                  <a:gd name="T56" fmla="*/ 2147483647 w 392"/>
                  <a:gd name="T57" fmla="*/ 2147483647 h 432"/>
                  <a:gd name="T58" fmla="*/ 2147483647 w 392"/>
                  <a:gd name="T59" fmla="*/ 2147483647 h 432"/>
                  <a:gd name="T60" fmla="*/ 2147483647 w 392"/>
                  <a:gd name="T61" fmla="*/ 2147483647 h 432"/>
                  <a:gd name="T62" fmla="*/ 2147483647 w 392"/>
                  <a:gd name="T63" fmla="*/ 2147483647 h 432"/>
                  <a:gd name="T64" fmla="*/ 2147483647 w 392"/>
                  <a:gd name="T65" fmla="*/ 2147483647 h 432"/>
                  <a:gd name="T66" fmla="*/ 2147483647 w 392"/>
                  <a:gd name="T67" fmla="*/ 2147483647 h 432"/>
                  <a:gd name="T68" fmla="*/ 2147483647 w 392"/>
                  <a:gd name="T69" fmla="*/ 2147483647 h 432"/>
                  <a:gd name="T70" fmla="*/ 2147483647 w 392"/>
                  <a:gd name="T71" fmla="*/ 2147483647 h 432"/>
                  <a:gd name="T72" fmla="*/ 2147483647 w 392"/>
                  <a:gd name="T73" fmla="*/ 2147483647 h 432"/>
                  <a:gd name="T74" fmla="*/ 2147483647 w 392"/>
                  <a:gd name="T75" fmla="*/ 2147483647 h 432"/>
                  <a:gd name="T76" fmla="*/ 2147483647 w 392"/>
                  <a:gd name="T77" fmla="*/ 2147483647 h 432"/>
                  <a:gd name="T78" fmla="*/ 2147483647 w 392"/>
                  <a:gd name="T79" fmla="*/ 2147483647 h 432"/>
                  <a:gd name="T80" fmla="*/ 2147483647 w 392"/>
                  <a:gd name="T81" fmla="*/ 2147483647 h 432"/>
                  <a:gd name="T82" fmla="*/ 2147483647 w 392"/>
                  <a:gd name="T83" fmla="*/ 2147483647 h 432"/>
                  <a:gd name="T84" fmla="*/ 2147483647 w 392"/>
                  <a:gd name="T85" fmla="*/ 2147483647 h 432"/>
                  <a:gd name="T86" fmla="*/ 2147483647 w 392"/>
                  <a:gd name="T87" fmla="*/ 2147483647 h 432"/>
                  <a:gd name="T88" fmla="*/ 2147483647 w 392"/>
                  <a:gd name="T89" fmla="*/ 2147483647 h 432"/>
                  <a:gd name="T90" fmla="*/ 2147483647 w 392"/>
                  <a:gd name="T91" fmla="*/ 2147483647 h 432"/>
                  <a:gd name="T92" fmla="*/ 2147483647 w 392"/>
                  <a:gd name="T93" fmla="*/ 2147483647 h 432"/>
                  <a:gd name="T94" fmla="*/ 2147483647 w 392"/>
                  <a:gd name="T95" fmla="*/ 2147483647 h 4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2"/>
                  <a:gd name="T145" fmla="*/ 0 h 432"/>
                  <a:gd name="T146" fmla="*/ 392 w 392"/>
                  <a:gd name="T147" fmla="*/ 432 h 43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2" h="432">
                    <a:moveTo>
                      <a:pt x="8" y="8"/>
                    </a:moveTo>
                    <a:lnTo>
                      <a:pt x="8" y="24"/>
                    </a:lnTo>
                    <a:lnTo>
                      <a:pt x="0" y="32"/>
                    </a:lnTo>
                    <a:lnTo>
                      <a:pt x="8" y="48"/>
                    </a:lnTo>
                    <a:lnTo>
                      <a:pt x="16" y="48"/>
                    </a:lnTo>
                    <a:lnTo>
                      <a:pt x="16" y="64"/>
                    </a:lnTo>
                    <a:lnTo>
                      <a:pt x="24" y="72"/>
                    </a:lnTo>
                    <a:lnTo>
                      <a:pt x="32" y="80"/>
                    </a:lnTo>
                    <a:lnTo>
                      <a:pt x="40" y="96"/>
                    </a:lnTo>
                    <a:lnTo>
                      <a:pt x="48" y="96"/>
                    </a:lnTo>
                    <a:lnTo>
                      <a:pt x="56" y="112"/>
                    </a:lnTo>
                    <a:lnTo>
                      <a:pt x="56" y="128"/>
                    </a:lnTo>
                    <a:lnTo>
                      <a:pt x="40" y="136"/>
                    </a:lnTo>
                    <a:lnTo>
                      <a:pt x="24" y="144"/>
                    </a:lnTo>
                    <a:lnTo>
                      <a:pt x="16" y="152"/>
                    </a:lnTo>
                    <a:lnTo>
                      <a:pt x="8" y="168"/>
                    </a:lnTo>
                    <a:lnTo>
                      <a:pt x="8" y="176"/>
                    </a:lnTo>
                    <a:lnTo>
                      <a:pt x="16" y="184"/>
                    </a:lnTo>
                    <a:lnTo>
                      <a:pt x="24" y="176"/>
                    </a:lnTo>
                    <a:lnTo>
                      <a:pt x="32" y="168"/>
                    </a:lnTo>
                    <a:lnTo>
                      <a:pt x="40" y="176"/>
                    </a:lnTo>
                    <a:lnTo>
                      <a:pt x="32" y="184"/>
                    </a:lnTo>
                    <a:lnTo>
                      <a:pt x="24" y="192"/>
                    </a:lnTo>
                    <a:lnTo>
                      <a:pt x="24" y="200"/>
                    </a:lnTo>
                    <a:lnTo>
                      <a:pt x="24" y="208"/>
                    </a:lnTo>
                    <a:lnTo>
                      <a:pt x="24" y="216"/>
                    </a:lnTo>
                    <a:lnTo>
                      <a:pt x="32" y="224"/>
                    </a:lnTo>
                    <a:lnTo>
                      <a:pt x="40" y="224"/>
                    </a:lnTo>
                    <a:lnTo>
                      <a:pt x="48" y="224"/>
                    </a:lnTo>
                    <a:lnTo>
                      <a:pt x="56" y="240"/>
                    </a:lnTo>
                    <a:lnTo>
                      <a:pt x="64" y="248"/>
                    </a:lnTo>
                    <a:lnTo>
                      <a:pt x="56" y="256"/>
                    </a:lnTo>
                    <a:lnTo>
                      <a:pt x="48" y="248"/>
                    </a:lnTo>
                    <a:lnTo>
                      <a:pt x="40" y="248"/>
                    </a:lnTo>
                    <a:lnTo>
                      <a:pt x="40" y="256"/>
                    </a:lnTo>
                    <a:lnTo>
                      <a:pt x="40" y="264"/>
                    </a:lnTo>
                    <a:lnTo>
                      <a:pt x="40" y="272"/>
                    </a:lnTo>
                    <a:lnTo>
                      <a:pt x="48" y="288"/>
                    </a:lnTo>
                    <a:lnTo>
                      <a:pt x="64" y="280"/>
                    </a:lnTo>
                    <a:lnTo>
                      <a:pt x="88" y="288"/>
                    </a:lnTo>
                    <a:lnTo>
                      <a:pt x="96" y="296"/>
                    </a:lnTo>
                    <a:lnTo>
                      <a:pt x="120" y="312"/>
                    </a:lnTo>
                    <a:lnTo>
                      <a:pt x="128" y="320"/>
                    </a:lnTo>
                    <a:lnTo>
                      <a:pt x="136" y="328"/>
                    </a:lnTo>
                    <a:lnTo>
                      <a:pt x="152" y="344"/>
                    </a:lnTo>
                    <a:lnTo>
                      <a:pt x="152" y="352"/>
                    </a:lnTo>
                    <a:lnTo>
                      <a:pt x="160" y="368"/>
                    </a:lnTo>
                    <a:lnTo>
                      <a:pt x="168" y="376"/>
                    </a:lnTo>
                    <a:lnTo>
                      <a:pt x="176" y="368"/>
                    </a:lnTo>
                    <a:lnTo>
                      <a:pt x="184" y="352"/>
                    </a:lnTo>
                    <a:lnTo>
                      <a:pt x="192" y="352"/>
                    </a:lnTo>
                    <a:lnTo>
                      <a:pt x="200" y="344"/>
                    </a:lnTo>
                    <a:lnTo>
                      <a:pt x="208" y="336"/>
                    </a:lnTo>
                    <a:lnTo>
                      <a:pt x="224" y="336"/>
                    </a:lnTo>
                    <a:lnTo>
                      <a:pt x="232" y="320"/>
                    </a:lnTo>
                    <a:lnTo>
                      <a:pt x="240" y="320"/>
                    </a:lnTo>
                    <a:lnTo>
                      <a:pt x="248" y="328"/>
                    </a:lnTo>
                    <a:lnTo>
                      <a:pt x="248" y="336"/>
                    </a:lnTo>
                    <a:lnTo>
                      <a:pt x="256" y="344"/>
                    </a:lnTo>
                    <a:lnTo>
                      <a:pt x="264" y="352"/>
                    </a:lnTo>
                    <a:lnTo>
                      <a:pt x="256" y="368"/>
                    </a:lnTo>
                    <a:lnTo>
                      <a:pt x="264" y="384"/>
                    </a:lnTo>
                    <a:lnTo>
                      <a:pt x="264" y="392"/>
                    </a:lnTo>
                    <a:lnTo>
                      <a:pt x="272" y="400"/>
                    </a:lnTo>
                    <a:lnTo>
                      <a:pt x="272" y="416"/>
                    </a:lnTo>
                    <a:lnTo>
                      <a:pt x="280" y="424"/>
                    </a:lnTo>
                    <a:lnTo>
                      <a:pt x="288" y="424"/>
                    </a:lnTo>
                    <a:lnTo>
                      <a:pt x="296" y="432"/>
                    </a:lnTo>
                    <a:lnTo>
                      <a:pt x="304" y="432"/>
                    </a:lnTo>
                    <a:lnTo>
                      <a:pt x="320" y="416"/>
                    </a:lnTo>
                    <a:lnTo>
                      <a:pt x="328" y="408"/>
                    </a:lnTo>
                    <a:lnTo>
                      <a:pt x="344" y="400"/>
                    </a:lnTo>
                    <a:lnTo>
                      <a:pt x="352" y="384"/>
                    </a:lnTo>
                    <a:lnTo>
                      <a:pt x="352" y="368"/>
                    </a:lnTo>
                    <a:lnTo>
                      <a:pt x="360" y="352"/>
                    </a:lnTo>
                    <a:lnTo>
                      <a:pt x="360" y="336"/>
                    </a:lnTo>
                    <a:lnTo>
                      <a:pt x="352" y="328"/>
                    </a:lnTo>
                    <a:lnTo>
                      <a:pt x="344" y="320"/>
                    </a:lnTo>
                    <a:lnTo>
                      <a:pt x="344" y="296"/>
                    </a:lnTo>
                    <a:lnTo>
                      <a:pt x="344" y="280"/>
                    </a:lnTo>
                    <a:lnTo>
                      <a:pt x="336" y="264"/>
                    </a:lnTo>
                    <a:lnTo>
                      <a:pt x="328" y="248"/>
                    </a:lnTo>
                    <a:lnTo>
                      <a:pt x="328" y="240"/>
                    </a:lnTo>
                    <a:lnTo>
                      <a:pt x="336" y="232"/>
                    </a:lnTo>
                    <a:lnTo>
                      <a:pt x="352" y="224"/>
                    </a:lnTo>
                    <a:lnTo>
                      <a:pt x="360" y="232"/>
                    </a:lnTo>
                    <a:lnTo>
                      <a:pt x="368" y="224"/>
                    </a:lnTo>
                    <a:lnTo>
                      <a:pt x="376" y="216"/>
                    </a:lnTo>
                    <a:lnTo>
                      <a:pt x="384" y="208"/>
                    </a:lnTo>
                    <a:lnTo>
                      <a:pt x="376" y="192"/>
                    </a:lnTo>
                    <a:lnTo>
                      <a:pt x="376" y="176"/>
                    </a:lnTo>
                    <a:lnTo>
                      <a:pt x="384" y="168"/>
                    </a:lnTo>
                    <a:lnTo>
                      <a:pt x="392" y="160"/>
                    </a:lnTo>
                    <a:lnTo>
                      <a:pt x="384" y="160"/>
                    </a:lnTo>
                    <a:lnTo>
                      <a:pt x="376" y="160"/>
                    </a:lnTo>
                    <a:lnTo>
                      <a:pt x="368" y="168"/>
                    </a:lnTo>
                    <a:lnTo>
                      <a:pt x="360" y="160"/>
                    </a:lnTo>
                    <a:lnTo>
                      <a:pt x="352" y="160"/>
                    </a:lnTo>
                    <a:lnTo>
                      <a:pt x="344" y="168"/>
                    </a:lnTo>
                    <a:lnTo>
                      <a:pt x="336" y="176"/>
                    </a:lnTo>
                    <a:lnTo>
                      <a:pt x="320" y="176"/>
                    </a:lnTo>
                    <a:lnTo>
                      <a:pt x="320" y="160"/>
                    </a:lnTo>
                    <a:lnTo>
                      <a:pt x="304" y="152"/>
                    </a:lnTo>
                    <a:lnTo>
                      <a:pt x="288" y="152"/>
                    </a:lnTo>
                    <a:lnTo>
                      <a:pt x="280" y="144"/>
                    </a:lnTo>
                    <a:lnTo>
                      <a:pt x="264" y="144"/>
                    </a:lnTo>
                    <a:lnTo>
                      <a:pt x="256" y="152"/>
                    </a:lnTo>
                    <a:lnTo>
                      <a:pt x="248" y="168"/>
                    </a:lnTo>
                    <a:lnTo>
                      <a:pt x="232" y="168"/>
                    </a:lnTo>
                    <a:lnTo>
                      <a:pt x="232" y="160"/>
                    </a:lnTo>
                    <a:lnTo>
                      <a:pt x="240" y="144"/>
                    </a:lnTo>
                    <a:lnTo>
                      <a:pt x="240" y="128"/>
                    </a:lnTo>
                    <a:lnTo>
                      <a:pt x="224" y="128"/>
                    </a:lnTo>
                    <a:lnTo>
                      <a:pt x="208" y="128"/>
                    </a:lnTo>
                    <a:lnTo>
                      <a:pt x="216" y="120"/>
                    </a:lnTo>
                    <a:lnTo>
                      <a:pt x="224" y="112"/>
                    </a:lnTo>
                    <a:lnTo>
                      <a:pt x="224" y="96"/>
                    </a:lnTo>
                    <a:lnTo>
                      <a:pt x="224" y="88"/>
                    </a:lnTo>
                    <a:lnTo>
                      <a:pt x="208" y="88"/>
                    </a:lnTo>
                    <a:lnTo>
                      <a:pt x="200" y="104"/>
                    </a:lnTo>
                    <a:lnTo>
                      <a:pt x="184" y="120"/>
                    </a:lnTo>
                    <a:lnTo>
                      <a:pt x="176" y="120"/>
                    </a:lnTo>
                    <a:lnTo>
                      <a:pt x="168" y="120"/>
                    </a:lnTo>
                    <a:lnTo>
                      <a:pt x="176" y="104"/>
                    </a:lnTo>
                    <a:lnTo>
                      <a:pt x="184" y="96"/>
                    </a:lnTo>
                    <a:lnTo>
                      <a:pt x="192" y="80"/>
                    </a:lnTo>
                    <a:lnTo>
                      <a:pt x="208" y="80"/>
                    </a:lnTo>
                    <a:lnTo>
                      <a:pt x="216" y="64"/>
                    </a:lnTo>
                    <a:lnTo>
                      <a:pt x="224" y="56"/>
                    </a:lnTo>
                    <a:lnTo>
                      <a:pt x="208" y="48"/>
                    </a:lnTo>
                    <a:lnTo>
                      <a:pt x="200" y="48"/>
                    </a:lnTo>
                    <a:lnTo>
                      <a:pt x="184" y="56"/>
                    </a:lnTo>
                    <a:lnTo>
                      <a:pt x="176" y="40"/>
                    </a:lnTo>
                    <a:lnTo>
                      <a:pt x="160" y="32"/>
                    </a:lnTo>
                    <a:lnTo>
                      <a:pt x="136" y="32"/>
                    </a:lnTo>
                    <a:lnTo>
                      <a:pt x="128" y="40"/>
                    </a:lnTo>
                    <a:lnTo>
                      <a:pt x="112" y="40"/>
                    </a:lnTo>
                    <a:lnTo>
                      <a:pt x="96" y="32"/>
                    </a:lnTo>
                    <a:lnTo>
                      <a:pt x="88" y="24"/>
                    </a:lnTo>
                    <a:lnTo>
                      <a:pt x="80" y="24"/>
                    </a:lnTo>
                    <a:lnTo>
                      <a:pt x="64" y="16"/>
                    </a:lnTo>
                    <a:lnTo>
                      <a:pt x="40" y="8"/>
                    </a:lnTo>
                    <a:lnTo>
                      <a:pt x="24" y="0"/>
                    </a:lnTo>
                    <a:lnTo>
                      <a:pt x="8" y="8"/>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37" name="Freeform 12"/>
              <p:cNvSpPr>
                <a:spLocks/>
              </p:cNvSpPr>
              <p:nvPr/>
            </p:nvSpPr>
            <p:spPr bwMode="invGray">
              <a:xfrm>
                <a:off x="6364288" y="682625"/>
                <a:ext cx="1731962" cy="1106488"/>
              </a:xfrm>
              <a:custGeom>
                <a:avLst/>
                <a:gdLst>
                  <a:gd name="T0" fmla="*/ 2147483647 w 616"/>
                  <a:gd name="T1" fmla="*/ 2147483647 h 408"/>
                  <a:gd name="T2" fmla="*/ 2147483647 w 616"/>
                  <a:gd name="T3" fmla="*/ 2147483647 h 408"/>
                  <a:gd name="T4" fmla="*/ 2147483647 w 616"/>
                  <a:gd name="T5" fmla="*/ 2147483647 h 408"/>
                  <a:gd name="T6" fmla="*/ 2147483647 w 616"/>
                  <a:gd name="T7" fmla="*/ 2147483647 h 408"/>
                  <a:gd name="T8" fmla="*/ 2147483647 w 616"/>
                  <a:gd name="T9" fmla="*/ 2147483647 h 408"/>
                  <a:gd name="T10" fmla="*/ 2147483647 w 616"/>
                  <a:gd name="T11" fmla="*/ 2147483647 h 408"/>
                  <a:gd name="T12" fmla="*/ 2147483647 w 616"/>
                  <a:gd name="T13" fmla="*/ 2147483647 h 408"/>
                  <a:gd name="T14" fmla="*/ 2147483647 w 616"/>
                  <a:gd name="T15" fmla="*/ 2147483647 h 408"/>
                  <a:gd name="T16" fmla="*/ 2147483647 w 616"/>
                  <a:gd name="T17" fmla="*/ 2147483647 h 408"/>
                  <a:gd name="T18" fmla="*/ 2147483647 w 616"/>
                  <a:gd name="T19" fmla="*/ 2147483647 h 408"/>
                  <a:gd name="T20" fmla="*/ 2147483647 w 616"/>
                  <a:gd name="T21" fmla="*/ 2147483647 h 408"/>
                  <a:gd name="T22" fmla="*/ 2147483647 w 616"/>
                  <a:gd name="T23" fmla="*/ 2147483647 h 408"/>
                  <a:gd name="T24" fmla="*/ 2147483647 w 616"/>
                  <a:gd name="T25" fmla="*/ 2147483647 h 408"/>
                  <a:gd name="T26" fmla="*/ 2147483647 w 616"/>
                  <a:gd name="T27" fmla="*/ 2147483647 h 408"/>
                  <a:gd name="T28" fmla="*/ 2147483647 w 616"/>
                  <a:gd name="T29" fmla="*/ 2147483647 h 408"/>
                  <a:gd name="T30" fmla="*/ 2147483647 w 616"/>
                  <a:gd name="T31" fmla="*/ 2147483647 h 408"/>
                  <a:gd name="T32" fmla="*/ 2147483647 w 616"/>
                  <a:gd name="T33" fmla="*/ 2147483647 h 408"/>
                  <a:gd name="T34" fmla="*/ 2147483647 w 616"/>
                  <a:gd name="T35" fmla="*/ 2147483647 h 408"/>
                  <a:gd name="T36" fmla="*/ 2147483647 w 616"/>
                  <a:gd name="T37" fmla="*/ 2147483647 h 408"/>
                  <a:gd name="T38" fmla="*/ 2147483647 w 616"/>
                  <a:gd name="T39" fmla="*/ 2147483647 h 408"/>
                  <a:gd name="T40" fmla="*/ 2147483647 w 616"/>
                  <a:gd name="T41" fmla="*/ 2147483647 h 408"/>
                  <a:gd name="T42" fmla="*/ 2147483647 w 616"/>
                  <a:gd name="T43" fmla="*/ 2147483647 h 408"/>
                  <a:gd name="T44" fmla="*/ 2147483647 w 616"/>
                  <a:gd name="T45" fmla="*/ 2147483647 h 408"/>
                  <a:gd name="T46" fmla="*/ 2147483647 w 616"/>
                  <a:gd name="T47" fmla="*/ 2147483647 h 408"/>
                  <a:gd name="T48" fmla="*/ 2147483647 w 616"/>
                  <a:gd name="T49" fmla="*/ 2147483647 h 408"/>
                  <a:gd name="T50" fmla="*/ 2147483647 w 616"/>
                  <a:gd name="T51" fmla="*/ 0 h 408"/>
                  <a:gd name="T52" fmla="*/ 2147483647 w 616"/>
                  <a:gd name="T53" fmla="*/ 2147483647 h 408"/>
                  <a:gd name="T54" fmla="*/ 2147483647 w 616"/>
                  <a:gd name="T55" fmla="*/ 2147483647 h 408"/>
                  <a:gd name="T56" fmla="*/ 2147483647 w 616"/>
                  <a:gd name="T57" fmla="*/ 2147483647 h 408"/>
                  <a:gd name="T58" fmla="*/ 2147483647 w 616"/>
                  <a:gd name="T59" fmla="*/ 2147483647 h 408"/>
                  <a:gd name="T60" fmla="*/ 2147483647 w 616"/>
                  <a:gd name="T61" fmla="*/ 2147483647 h 408"/>
                  <a:gd name="T62" fmla="*/ 2147483647 w 616"/>
                  <a:gd name="T63" fmla="*/ 2147483647 h 408"/>
                  <a:gd name="T64" fmla="*/ 2147483647 w 616"/>
                  <a:gd name="T65" fmla="*/ 2147483647 h 408"/>
                  <a:gd name="T66" fmla="*/ 2147483647 w 616"/>
                  <a:gd name="T67" fmla="*/ 2147483647 h 408"/>
                  <a:gd name="T68" fmla="*/ 2147483647 w 616"/>
                  <a:gd name="T69" fmla="*/ 2147483647 h 408"/>
                  <a:gd name="T70" fmla="*/ 2147483647 w 616"/>
                  <a:gd name="T71" fmla="*/ 2147483647 h 408"/>
                  <a:gd name="T72" fmla="*/ 2147483647 w 616"/>
                  <a:gd name="T73" fmla="*/ 2147483647 h 408"/>
                  <a:gd name="T74" fmla="*/ 2147483647 w 616"/>
                  <a:gd name="T75" fmla="*/ 2147483647 h 408"/>
                  <a:gd name="T76" fmla="*/ 2147483647 w 616"/>
                  <a:gd name="T77" fmla="*/ 2147483647 h 408"/>
                  <a:gd name="T78" fmla="*/ 2147483647 w 616"/>
                  <a:gd name="T79" fmla="*/ 2147483647 h 408"/>
                  <a:gd name="T80" fmla="*/ 2147483647 w 616"/>
                  <a:gd name="T81" fmla="*/ 2147483647 h 408"/>
                  <a:gd name="T82" fmla="*/ 2147483647 w 616"/>
                  <a:gd name="T83" fmla="*/ 2147483647 h 408"/>
                  <a:gd name="T84" fmla="*/ 2147483647 w 616"/>
                  <a:gd name="T85" fmla="*/ 2147483647 h 408"/>
                  <a:gd name="T86" fmla="*/ 2147483647 w 616"/>
                  <a:gd name="T87" fmla="*/ 2147483647 h 408"/>
                  <a:gd name="T88" fmla="*/ 2147483647 w 616"/>
                  <a:gd name="T89" fmla="*/ 2147483647 h 408"/>
                  <a:gd name="T90" fmla="*/ 2147483647 w 616"/>
                  <a:gd name="T91" fmla="*/ 2147483647 h 408"/>
                  <a:gd name="T92" fmla="*/ 2147483647 w 616"/>
                  <a:gd name="T93" fmla="*/ 2147483647 h 408"/>
                  <a:gd name="T94" fmla="*/ 2147483647 w 616"/>
                  <a:gd name="T95" fmla="*/ 2147483647 h 408"/>
                  <a:gd name="T96" fmla="*/ 2147483647 w 616"/>
                  <a:gd name="T97" fmla="*/ 2147483647 h 408"/>
                  <a:gd name="T98" fmla="*/ 2147483647 w 616"/>
                  <a:gd name="T99" fmla="*/ 2147483647 h 408"/>
                  <a:gd name="T100" fmla="*/ 2147483647 w 616"/>
                  <a:gd name="T101" fmla="*/ 2147483647 h 408"/>
                  <a:gd name="T102" fmla="*/ 2147483647 w 616"/>
                  <a:gd name="T103" fmla="*/ 2147483647 h 408"/>
                  <a:gd name="T104" fmla="*/ 2147483647 w 616"/>
                  <a:gd name="T105" fmla="*/ 2147483647 h 408"/>
                  <a:gd name="T106" fmla="*/ 2147483647 w 616"/>
                  <a:gd name="T107" fmla="*/ 2147483647 h 408"/>
                  <a:gd name="T108" fmla="*/ 2147483647 w 616"/>
                  <a:gd name="T109" fmla="*/ 2147483647 h 408"/>
                  <a:gd name="T110" fmla="*/ 2147483647 w 616"/>
                  <a:gd name="T111" fmla="*/ 2147483647 h 408"/>
                  <a:gd name="T112" fmla="*/ 2147483647 w 616"/>
                  <a:gd name="T113" fmla="*/ 2147483647 h 408"/>
                  <a:gd name="T114" fmla="*/ 2147483647 w 616"/>
                  <a:gd name="T115" fmla="*/ 2147483647 h 408"/>
                  <a:gd name="T116" fmla="*/ 2147483647 w 616"/>
                  <a:gd name="T117" fmla="*/ 2147483647 h 408"/>
                  <a:gd name="T118" fmla="*/ 2147483647 w 616"/>
                  <a:gd name="T119" fmla="*/ 2147483647 h 408"/>
                  <a:gd name="T120" fmla="*/ 2147483647 w 616"/>
                  <a:gd name="T121" fmla="*/ 2147483647 h 4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6"/>
                  <a:gd name="T184" fmla="*/ 0 h 408"/>
                  <a:gd name="T185" fmla="*/ 616 w 616"/>
                  <a:gd name="T186" fmla="*/ 408 h 4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6" h="408">
                    <a:moveTo>
                      <a:pt x="224" y="328"/>
                    </a:moveTo>
                    <a:lnTo>
                      <a:pt x="216" y="336"/>
                    </a:lnTo>
                    <a:lnTo>
                      <a:pt x="208" y="336"/>
                    </a:lnTo>
                    <a:lnTo>
                      <a:pt x="192" y="344"/>
                    </a:lnTo>
                    <a:lnTo>
                      <a:pt x="184" y="344"/>
                    </a:lnTo>
                    <a:lnTo>
                      <a:pt x="176" y="352"/>
                    </a:lnTo>
                    <a:lnTo>
                      <a:pt x="168" y="368"/>
                    </a:lnTo>
                    <a:lnTo>
                      <a:pt x="176" y="376"/>
                    </a:lnTo>
                    <a:lnTo>
                      <a:pt x="184" y="392"/>
                    </a:lnTo>
                    <a:lnTo>
                      <a:pt x="176" y="400"/>
                    </a:lnTo>
                    <a:lnTo>
                      <a:pt x="168" y="408"/>
                    </a:lnTo>
                    <a:lnTo>
                      <a:pt x="168" y="392"/>
                    </a:lnTo>
                    <a:lnTo>
                      <a:pt x="152" y="384"/>
                    </a:lnTo>
                    <a:lnTo>
                      <a:pt x="144" y="384"/>
                    </a:lnTo>
                    <a:lnTo>
                      <a:pt x="144" y="376"/>
                    </a:lnTo>
                    <a:lnTo>
                      <a:pt x="128" y="384"/>
                    </a:lnTo>
                    <a:lnTo>
                      <a:pt x="120" y="384"/>
                    </a:lnTo>
                    <a:lnTo>
                      <a:pt x="112" y="376"/>
                    </a:lnTo>
                    <a:lnTo>
                      <a:pt x="96" y="368"/>
                    </a:lnTo>
                    <a:lnTo>
                      <a:pt x="88" y="368"/>
                    </a:lnTo>
                    <a:lnTo>
                      <a:pt x="72" y="360"/>
                    </a:lnTo>
                    <a:lnTo>
                      <a:pt x="48" y="344"/>
                    </a:lnTo>
                    <a:lnTo>
                      <a:pt x="40" y="344"/>
                    </a:lnTo>
                    <a:lnTo>
                      <a:pt x="32" y="336"/>
                    </a:lnTo>
                    <a:lnTo>
                      <a:pt x="32" y="328"/>
                    </a:lnTo>
                    <a:lnTo>
                      <a:pt x="16" y="312"/>
                    </a:lnTo>
                    <a:lnTo>
                      <a:pt x="8" y="312"/>
                    </a:lnTo>
                    <a:lnTo>
                      <a:pt x="0" y="312"/>
                    </a:lnTo>
                    <a:lnTo>
                      <a:pt x="16" y="296"/>
                    </a:lnTo>
                    <a:lnTo>
                      <a:pt x="24" y="288"/>
                    </a:lnTo>
                    <a:lnTo>
                      <a:pt x="40" y="280"/>
                    </a:lnTo>
                    <a:lnTo>
                      <a:pt x="48" y="264"/>
                    </a:lnTo>
                    <a:lnTo>
                      <a:pt x="48" y="248"/>
                    </a:lnTo>
                    <a:lnTo>
                      <a:pt x="56" y="232"/>
                    </a:lnTo>
                    <a:lnTo>
                      <a:pt x="56" y="216"/>
                    </a:lnTo>
                    <a:lnTo>
                      <a:pt x="48" y="216"/>
                    </a:lnTo>
                    <a:lnTo>
                      <a:pt x="40" y="200"/>
                    </a:lnTo>
                    <a:lnTo>
                      <a:pt x="40" y="184"/>
                    </a:lnTo>
                    <a:lnTo>
                      <a:pt x="40" y="160"/>
                    </a:lnTo>
                    <a:lnTo>
                      <a:pt x="48" y="176"/>
                    </a:lnTo>
                    <a:lnTo>
                      <a:pt x="56" y="176"/>
                    </a:lnTo>
                    <a:lnTo>
                      <a:pt x="64" y="168"/>
                    </a:lnTo>
                    <a:lnTo>
                      <a:pt x="56" y="160"/>
                    </a:lnTo>
                    <a:lnTo>
                      <a:pt x="56" y="144"/>
                    </a:lnTo>
                    <a:lnTo>
                      <a:pt x="64" y="136"/>
                    </a:lnTo>
                    <a:lnTo>
                      <a:pt x="80" y="136"/>
                    </a:lnTo>
                    <a:lnTo>
                      <a:pt x="88" y="136"/>
                    </a:lnTo>
                    <a:lnTo>
                      <a:pt x="104" y="152"/>
                    </a:lnTo>
                    <a:lnTo>
                      <a:pt x="112" y="152"/>
                    </a:lnTo>
                    <a:lnTo>
                      <a:pt x="120" y="152"/>
                    </a:lnTo>
                    <a:lnTo>
                      <a:pt x="128" y="160"/>
                    </a:lnTo>
                    <a:lnTo>
                      <a:pt x="136" y="152"/>
                    </a:lnTo>
                    <a:lnTo>
                      <a:pt x="136" y="136"/>
                    </a:lnTo>
                    <a:lnTo>
                      <a:pt x="144" y="128"/>
                    </a:lnTo>
                    <a:lnTo>
                      <a:pt x="144" y="112"/>
                    </a:lnTo>
                    <a:lnTo>
                      <a:pt x="152" y="104"/>
                    </a:lnTo>
                    <a:lnTo>
                      <a:pt x="160" y="112"/>
                    </a:lnTo>
                    <a:lnTo>
                      <a:pt x="168" y="104"/>
                    </a:lnTo>
                    <a:lnTo>
                      <a:pt x="184" y="96"/>
                    </a:lnTo>
                    <a:lnTo>
                      <a:pt x="200" y="96"/>
                    </a:lnTo>
                    <a:lnTo>
                      <a:pt x="208" y="96"/>
                    </a:lnTo>
                    <a:lnTo>
                      <a:pt x="224" y="96"/>
                    </a:lnTo>
                    <a:lnTo>
                      <a:pt x="224" y="104"/>
                    </a:lnTo>
                    <a:lnTo>
                      <a:pt x="232" y="112"/>
                    </a:lnTo>
                    <a:lnTo>
                      <a:pt x="240" y="112"/>
                    </a:lnTo>
                    <a:lnTo>
                      <a:pt x="248" y="104"/>
                    </a:lnTo>
                    <a:lnTo>
                      <a:pt x="232" y="88"/>
                    </a:lnTo>
                    <a:lnTo>
                      <a:pt x="240" y="80"/>
                    </a:lnTo>
                    <a:lnTo>
                      <a:pt x="256" y="64"/>
                    </a:lnTo>
                    <a:lnTo>
                      <a:pt x="264" y="48"/>
                    </a:lnTo>
                    <a:lnTo>
                      <a:pt x="264" y="40"/>
                    </a:lnTo>
                    <a:lnTo>
                      <a:pt x="272" y="24"/>
                    </a:lnTo>
                    <a:lnTo>
                      <a:pt x="280" y="8"/>
                    </a:lnTo>
                    <a:lnTo>
                      <a:pt x="296" y="0"/>
                    </a:lnTo>
                    <a:lnTo>
                      <a:pt x="304" y="0"/>
                    </a:lnTo>
                    <a:lnTo>
                      <a:pt x="320" y="0"/>
                    </a:lnTo>
                    <a:lnTo>
                      <a:pt x="336" y="0"/>
                    </a:lnTo>
                    <a:lnTo>
                      <a:pt x="344" y="0"/>
                    </a:lnTo>
                    <a:lnTo>
                      <a:pt x="352" y="8"/>
                    </a:lnTo>
                    <a:lnTo>
                      <a:pt x="344" y="16"/>
                    </a:lnTo>
                    <a:lnTo>
                      <a:pt x="336" y="16"/>
                    </a:lnTo>
                    <a:lnTo>
                      <a:pt x="320" y="16"/>
                    </a:lnTo>
                    <a:lnTo>
                      <a:pt x="312" y="16"/>
                    </a:lnTo>
                    <a:lnTo>
                      <a:pt x="312" y="24"/>
                    </a:lnTo>
                    <a:lnTo>
                      <a:pt x="296" y="24"/>
                    </a:lnTo>
                    <a:lnTo>
                      <a:pt x="288" y="32"/>
                    </a:lnTo>
                    <a:lnTo>
                      <a:pt x="280" y="40"/>
                    </a:lnTo>
                    <a:lnTo>
                      <a:pt x="272" y="48"/>
                    </a:lnTo>
                    <a:lnTo>
                      <a:pt x="272" y="56"/>
                    </a:lnTo>
                    <a:lnTo>
                      <a:pt x="272" y="64"/>
                    </a:lnTo>
                    <a:lnTo>
                      <a:pt x="280" y="64"/>
                    </a:lnTo>
                    <a:lnTo>
                      <a:pt x="288" y="48"/>
                    </a:lnTo>
                    <a:lnTo>
                      <a:pt x="296" y="40"/>
                    </a:lnTo>
                    <a:lnTo>
                      <a:pt x="304" y="32"/>
                    </a:lnTo>
                    <a:lnTo>
                      <a:pt x="312" y="40"/>
                    </a:lnTo>
                    <a:lnTo>
                      <a:pt x="320" y="32"/>
                    </a:lnTo>
                    <a:lnTo>
                      <a:pt x="328" y="24"/>
                    </a:lnTo>
                    <a:lnTo>
                      <a:pt x="336" y="32"/>
                    </a:lnTo>
                    <a:lnTo>
                      <a:pt x="336" y="40"/>
                    </a:lnTo>
                    <a:lnTo>
                      <a:pt x="344" y="32"/>
                    </a:lnTo>
                    <a:lnTo>
                      <a:pt x="360" y="24"/>
                    </a:lnTo>
                    <a:lnTo>
                      <a:pt x="368" y="24"/>
                    </a:lnTo>
                    <a:lnTo>
                      <a:pt x="368" y="32"/>
                    </a:lnTo>
                    <a:lnTo>
                      <a:pt x="376" y="48"/>
                    </a:lnTo>
                    <a:lnTo>
                      <a:pt x="376" y="56"/>
                    </a:lnTo>
                    <a:lnTo>
                      <a:pt x="392" y="56"/>
                    </a:lnTo>
                    <a:lnTo>
                      <a:pt x="408" y="64"/>
                    </a:lnTo>
                    <a:lnTo>
                      <a:pt x="416" y="72"/>
                    </a:lnTo>
                    <a:lnTo>
                      <a:pt x="424" y="88"/>
                    </a:lnTo>
                    <a:lnTo>
                      <a:pt x="432" y="96"/>
                    </a:lnTo>
                    <a:lnTo>
                      <a:pt x="440" y="96"/>
                    </a:lnTo>
                    <a:lnTo>
                      <a:pt x="448" y="96"/>
                    </a:lnTo>
                    <a:lnTo>
                      <a:pt x="448" y="80"/>
                    </a:lnTo>
                    <a:lnTo>
                      <a:pt x="456" y="80"/>
                    </a:lnTo>
                    <a:lnTo>
                      <a:pt x="472" y="80"/>
                    </a:lnTo>
                    <a:lnTo>
                      <a:pt x="480" y="80"/>
                    </a:lnTo>
                    <a:lnTo>
                      <a:pt x="488" y="88"/>
                    </a:lnTo>
                    <a:lnTo>
                      <a:pt x="488" y="104"/>
                    </a:lnTo>
                    <a:lnTo>
                      <a:pt x="488" y="120"/>
                    </a:lnTo>
                    <a:lnTo>
                      <a:pt x="488" y="128"/>
                    </a:lnTo>
                    <a:lnTo>
                      <a:pt x="496" y="136"/>
                    </a:lnTo>
                    <a:lnTo>
                      <a:pt x="504" y="144"/>
                    </a:lnTo>
                    <a:lnTo>
                      <a:pt x="504" y="160"/>
                    </a:lnTo>
                    <a:lnTo>
                      <a:pt x="504" y="168"/>
                    </a:lnTo>
                    <a:lnTo>
                      <a:pt x="512" y="176"/>
                    </a:lnTo>
                    <a:lnTo>
                      <a:pt x="520" y="184"/>
                    </a:lnTo>
                    <a:lnTo>
                      <a:pt x="536" y="184"/>
                    </a:lnTo>
                    <a:lnTo>
                      <a:pt x="544" y="192"/>
                    </a:lnTo>
                    <a:lnTo>
                      <a:pt x="552" y="184"/>
                    </a:lnTo>
                    <a:lnTo>
                      <a:pt x="568" y="184"/>
                    </a:lnTo>
                    <a:lnTo>
                      <a:pt x="576" y="192"/>
                    </a:lnTo>
                    <a:lnTo>
                      <a:pt x="576" y="200"/>
                    </a:lnTo>
                    <a:lnTo>
                      <a:pt x="576" y="208"/>
                    </a:lnTo>
                    <a:lnTo>
                      <a:pt x="576" y="232"/>
                    </a:lnTo>
                    <a:lnTo>
                      <a:pt x="584" y="248"/>
                    </a:lnTo>
                    <a:lnTo>
                      <a:pt x="592" y="264"/>
                    </a:lnTo>
                    <a:lnTo>
                      <a:pt x="600" y="272"/>
                    </a:lnTo>
                    <a:lnTo>
                      <a:pt x="608" y="288"/>
                    </a:lnTo>
                    <a:lnTo>
                      <a:pt x="616" y="304"/>
                    </a:lnTo>
                    <a:lnTo>
                      <a:pt x="608" y="312"/>
                    </a:lnTo>
                    <a:lnTo>
                      <a:pt x="592" y="312"/>
                    </a:lnTo>
                    <a:lnTo>
                      <a:pt x="584" y="328"/>
                    </a:lnTo>
                    <a:lnTo>
                      <a:pt x="576" y="336"/>
                    </a:lnTo>
                    <a:lnTo>
                      <a:pt x="560" y="336"/>
                    </a:lnTo>
                    <a:lnTo>
                      <a:pt x="552" y="328"/>
                    </a:lnTo>
                    <a:lnTo>
                      <a:pt x="552" y="320"/>
                    </a:lnTo>
                    <a:lnTo>
                      <a:pt x="536" y="320"/>
                    </a:lnTo>
                    <a:lnTo>
                      <a:pt x="536" y="304"/>
                    </a:lnTo>
                    <a:lnTo>
                      <a:pt x="528" y="296"/>
                    </a:lnTo>
                    <a:lnTo>
                      <a:pt x="512" y="288"/>
                    </a:lnTo>
                    <a:lnTo>
                      <a:pt x="504" y="280"/>
                    </a:lnTo>
                    <a:lnTo>
                      <a:pt x="488" y="288"/>
                    </a:lnTo>
                    <a:lnTo>
                      <a:pt x="480" y="304"/>
                    </a:lnTo>
                    <a:lnTo>
                      <a:pt x="472" y="320"/>
                    </a:lnTo>
                    <a:lnTo>
                      <a:pt x="464" y="320"/>
                    </a:lnTo>
                    <a:lnTo>
                      <a:pt x="456" y="328"/>
                    </a:lnTo>
                    <a:lnTo>
                      <a:pt x="448" y="328"/>
                    </a:lnTo>
                    <a:lnTo>
                      <a:pt x="440" y="328"/>
                    </a:lnTo>
                    <a:lnTo>
                      <a:pt x="432" y="336"/>
                    </a:lnTo>
                    <a:lnTo>
                      <a:pt x="424" y="352"/>
                    </a:lnTo>
                    <a:lnTo>
                      <a:pt x="416" y="352"/>
                    </a:lnTo>
                    <a:lnTo>
                      <a:pt x="400" y="352"/>
                    </a:lnTo>
                    <a:lnTo>
                      <a:pt x="384" y="360"/>
                    </a:lnTo>
                    <a:lnTo>
                      <a:pt x="376" y="360"/>
                    </a:lnTo>
                    <a:lnTo>
                      <a:pt x="368" y="352"/>
                    </a:lnTo>
                    <a:lnTo>
                      <a:pt x="352" y="352"/>
                    </a:lnTo>
                    <a:lnTo>
                      <a:pt x="344" y="352"/>
                    </a:lnTo>
                    <a:lnTo>
                      <a:pt x="336" y="344"/>
                    </a:lnTo>
                    <a:lnTo>
                      <a:pt x="328" y="344"/>
                    </a:lnTo>
                    <a:lnTo>
                      <a:pt x="320" y="344"/>
                    </a:lnTo>
                    <a:lnTo>
                      <a:pt x="312" y="352"/>
                    </a:lnTo>
                    <a:lnTo>
                      <a:pt x="304" y="344"/>
                    </a:lnTo>
                    <a:lnTo>
                      <a:pt x="296" y="336"/>
                    </a:lnTo>
                    <a:lnTo>
                      <a:pt x="288" y="328"/>
                    </a:lnTo>
                    <a:lnTo>
                      <a:pt x="272" y="328"/>
                    </a:lnTo>
                    <a:lnTo>
                      <a:pt x="264" y="328"/>
                    </a:lnTo>
                    <a:lnTo>
                      <a:pt x="248" y="320"/>
                    </a:lnTo>
                    <a:lnTo>
                      <a:pt x="240" y="312"/>
                    </a:lnTo>
                    <a:lnTo>
                      <a:pt x="232" y="312"/>
                    </a:lnTo>
                    <a:lnTo>
                      <a:pt x="224" y="328"/>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38" name="Freeform 13"/>
              <p:cNvSpPr>
                <a:spLocks/>
              </p:cNvSpPr>
              <p:nvPr/>
            </p:nvSpPr>
            <p:spPr bwMode="invGray">
              <a:xfrm>
                <a:off x="7469188" y="528638"/>
                <a:ext cx="292100" cy="304800"/>
              </a:xfrm>
              <a:custGeom>
                <a:avLst/>
                <a:gdLst>
                  <a:gd name="T0" fmla="*/ 2147483647 w 104"/>
                  <a:gd name="T1" fmla="*/ 0 h 112"/>
                  <a:gd name="T2" fmla="*/ 2147483647 w 104"/>
                  <a:gd name="T3" fmla="*/ 0 h 112"/>
                  <a:gd name="T4" fmla="*/ 2147483647 w 104"/>
                  <a:gd name="T5" fmla="*/ 2147483647 h 112"/>
                  <a:gd name="T6" fmla="*/ 2147483647 w 104"/>
                  <a:gd name="T7" fmla="*/ 2147483647 h 112"/>
                  <a:gd name="T8" fmla="*/ 2147483647 w 104"/>
                  <a:gd name="T9" fmla="*/ 2147483647 h 112"/>
                  <a:gd name="T10" fmla="*/ 2147483647 w 104"/>
                  <a:gd name="T11" fmla="*/ 2147483647 h 112"/>
                  <a:gd name="T12" fmla="*/ 2147483647 w 104"/>
                  <a:gd name="T13" fmla="*/ 2147483647 h 112"/>
                  <a:gd name="T14" fmla="*/ 2147483647 w 104"/>
                  <a:gd name="T15" fmla="*/ 2147483647 h 112"/>
                  <a:gd name="T16" fmla="*/ 2147483647 w 104"/>
                  <a:gd name="T17" fmla="*/ 2147483647 h 112"/>
                  <a:gd name="T18" fmla="*/ 2147483647 w 104"/>
                  <a:gd name="T19" fmla="*/ 2147483647 h 112"/>
                  <a:gd name="T20" fmla="*/ 2147483647 w 104"/>
                  <a:gd name="T21" fmla="*/ 2147483647 h 112"/>
                  <a:gd name="T22" fmla="*/ 2147483647 w 104"/>
                  <a:gd name="T23" fmla="*/ 2147483647 h 112"/>
                  <a:gd name="T24" fmla="*/ 2147483647 w 104"/>
                  <a:gd name="T25" fmla="*/ 2147483647 h 112"/>
                  <a:gd name="T26" fmla="*/ 2147483647 w 104"/>
                  <a:gd name="T27" fmla="*/ 2147483647 h 112"/>
                  <a:gd name="T28" fmla="*/ 2147483647 w 104"/>
                  <a:gd name="T29" fmla="*/ 2147483647 h 112"/>
                  <a:gd name="T30" fmla="*/ 2147483647 w 104"/>
                  <a:gd name="T31" fmla="*/ 2147483647 h 112"/>
                  <a:gd name="T32" fmla="*/ 2147483647 w 104"/>
                  <a:gd name="T33" fmla="*/ 2147483647 h 112"/>
                  <a:gd name="T34" fmla="*/ 2147483647 w 104"/>
                  <a:gd name="T35" fmla="*/ 2147483647 h 112"/>
                  <a:gd name="T36" fmla="*/ 2147483647 w 104"/>
                  <a:gd name="T37" fmla="*/ 2147483647 h 112"/>
                  <a:gd name="T38" fmla="*/ 2147483647 w 104"/>
                  <a:gd name="T39" fmla="*/ 2147483647 h 112"/>
                  <a:gd name="T40" fmla="*/ 2147483647 w 104"/>
                  <a:gd name="T41" fmla="*/ 2147483647 h 112"/>
                  <a:gd name="T42" fmla="*/ 2147483647 w 104"/>
                  <a:gd name="T43" fmla="*/ 2147483647 h 112"/>
                  <a:gd name="T44" fmla="*/ 2147483647 w 104"/>
                  <a:gd name="T45" fmla="*/ 2147483647 h 112"/>
                  <a:gd name="T46" fmla="*/ 2147483647 w 104"/>
                  <a:gd name="T47" fmla="*/ 2147483647 h 112"/>
                  <a:gd name="T48" fmla="*/ 0 w 104"/>
                  <a:gd name="T49" fmla="*/ 2147483647 h 112"/>
                  <a:gd name="T50" fmla="*/ 0 w 104"/>
                  <a:gd name="T51" fmla="*/ 2147483647 h 112"/>
                  <a:gd name="T52" fmla="*/ 2147483647 w 104"/>
                  <a:gd name="T53" fmla="*/ 2147483647 h 112"/>
                  <a:gd name="T54" fmla="*/ 2147483647 w 104"/>
                  <a:gd name="T55" fmla="*/ 2147483647 h 112"/>
                  <a:gd name="T56" fmla="*/ 2147483647 w 104"/>
                  <a:gd name="T57" fmla="*/ 2147483647 h 112"/>
                  <a:gd name="T58" fmla="*/ 2147483647 w 104"/>
                  <a:gd name="T59" fmla="*/ 2147483647 h 112"/>
                  <a:gd name="T60" fmla="*/ 2147483647 w 104"/>
                  <a:gd name="T61" fmla="*/ 2147483647 h 112"/>
                  <a:gd name="T62" fmla="*/ 2147483647 w 104"/>
                  <a:gd name="T63" fmla="*/ 2147483647 h 112"/>
                  <a:gd name="T64" fmla="*/ 2147483647 w 104"/>
                  <a:gd name="T65" fmla="*/ 2147483647 h 112"/>
                  <a:gd name="T66" fmla="*/ 2147483647 w 104"/>
                  <a:gd name="T67" fmla="*/ 2147483647 h 112"/>
                  <a:gd name="T68" fmla="*/ 2147483647 w 104"/>
                  <a:gd name="T69" fmla="*/ 2147483647 h 112"/>
                  <a:gd name="T70" fmla="*/ 2147483647 w 104"/>
                  <a:gd name="T71" fmla="*/ 2147483647 h 112"/>
                  <a:gd name="T72" fmla="*/ 2147483647 w 104"/>
                  <a:gd name="T73" fmla="*/ 2147483647 h 112"/>
                  <a:gd name="T74" fmla="*/ 2147483647 w 104"/>
                  <a:gd name="T75" fmla="*/ 2147483647 h 112"/>
                  <a:gd name="T76" fmla="*/ 2147483647 w 104"/>
                  <a:gd name="T77" fmla="*/ 2147483647 h 112"/>
                  <a:gd name="T78" fmla="*/ 2147483647 w 104"/>
                  <a:gd name="T79" fmla="*/ 2147483647 h 112"/>
                  <a:gd name="T80" fmla="*/ 2147483647 w 104"/>
                  <a:gd name="T81" fmla="*/ 2147483647 h 112"/>
                  <a:gd name="T82" fmla="*/ 2147483647 w 104"/>
                  <a:gd name="T83" fmla="*/ 2147483647 h 112"/>
                  <a:gd name="T84" fmla="*/ 2147483647 w 104"/>
                  <a:gd name="T85" fmla="*/ 2147483647 h 112"/>
                  <a:gd name="T86" fmla="*/ 0 w 104"/>
                  <a:gd name="T87" fmla="*/ 2147483647 h 112"/>
                  <a:gd name="T88" fmla="*/ 2147483647 w 104"/>
                  <a:gd name="T89" fmla="*/ 2147483647 h 1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
                  <a:gd name="T136" fmla="*/ 0 h 112"/>
                  <a:gd name="T137" fmla="*/ 104 w 104"/>
                  <a:gd name="T138" fmla="*/ 112 h 1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 h="112">
                    <a:moveTo>
                      <a:pt x="16" y="8"/>
                    </a:moveTo>
                    <a:lnTo>
                      <a:pt x="24" y="0"/>
                    </a:lnTo>
                    <a:lnTo>
                      <a:pt x="32" y="8"/>
                    </a:lnTo>
                    <a:lnTo>
                      <a:pt x="40" y="0"/>
                    </a:lnTo>
                    <a:lnTo>
                      <a:pt x="48" y="8"/>
                    </a:lnTo>
                    <a:lnTo>
                      <a:pt x="48" y="16"/>
                    </a:lnTo>
                    <a:lnTo>
                      <a:pt x="64" y="16"/>
                    </a:lnTo>
                    <a:lnTo>
                      <a:pt x="72" y="24"/>
                    </a:lnTo>
                    <a:lnTo>
                      <a:pt x="80" y="24"/>
                    </a:lnTo>
                    <a:lnTo>
                      <a:pt x="80" y="32"/>
                    </a:lnTo>
                    <a:lnTo>
                      <a:pt x="88" y="40"/>
                    </a:lnTo>
                    <a:lnTo>
                      <a:pt x="80" y="40"/>
                    </a:lnTo>
                    <a:lnTo>
                      <a:pt x="80" y="48"/>
                    </a:lnTo>
                    <a:lnTo>
                      <a:pt x="80" y="56"/>
                    </a:lnTo>
                    <a:lnTo>
                      <a:pt x="80" y="64"/>
                    </a:lnTo>
                    <a:lnTo>
                      <a:pt x="88" y="64"/>
                    </a:lnTo>
                    <a:lnTo>
                      <a:pt x="96" y="72"/>
                    </a:lnTo>
                    <a:lnTo>
                      <a:pt x="104" y="80"/>
                    </a:lnTo>
                    <a:lnTo>
                      <a:pt x="104" y="88"/>
                    </a:lnTo>
                    <a:lnTo>
                      <a:pt x="96" y="96"/>
                    </a:lnTo>
                    <a:lnTo>
                      <a:pt x="96" y="104"/>
                    </a:lnTo>
                    <a:lnTo>
                      <a:pt x="88" y="104"/>
                    </a:lnTo>
                    <a:lnTo>
                      <a:pt x="80" y="96"/>
                    </a:lnTo>
                    <a:lnTo>
                      <a:pt x="88" y="88"/>
                    </a:lnTo>
                    <a:lnTo>
                      <a:pt x="88" y="80"/>
                    </a:lnTo>
                    <a:lnTo>
                      <a:pt x="80" y="80"/>
                    </a:lnTo>
                    <a:lnTo>
                      <a:pt x="72" y="80"/>
                    </a:lnTo>
                    <a:lnTo>
                      <a:pt x="64" y="80"/>
                    </a:lnTo>
                    <a:lnTo>
                      <a:pt x="56" y="88"/>
                    </a:lnTo>
                    <a:lnTo>
                      <a:pt x="56" y="96"/>
                    </a:lnTo>
                    <a:lnTo>
                      <a:pt x="48" y="96"/>
                    </a:lnTo>
                    <a:lnTo>
                      <a:pt x="40" y="96"/>
                    </a:lnTo>
                    <a:lnTo>
                      <a:pt x="40" y="104"/>
                    </a:lnTo>
                    <a:lnTo>
                      <a:pt x="40" y="112"/>
                    </a:lnTo>
                    <a:lnTo>
                      <a:pt x="32" y="112"/>
                    </a:lnTo>
                    <a:lnTo>
                      <a:pt x="24" y="112"/>
                    </a:lnTo>
                    <a:lnTo>
                      <a:pt x="16" y="112"/>
                    </a:lnTo>
                    <a:lnTo>
                      <a:pt x="8" y="112"/>
                    </a:lnTo>
                    <a:lnTo>
                      <a:pt x="8" y="104"/>
                    </a:lnTo>
                    <a:lnTo>
                      <a:pt x="0" y="104"/>
                    </a:lnTo>
                    <a:lnTo>
                      <a:pt x="0" y="96"/>
                    </a:lnTo>
                    <a:lnTo>
                      <a:pt x="0" y="88"/>
                    </a:lnTo>
                    <a:lnTo>
                      <a:pt x="8" y="88"/>
                    </a:lnTo>
                    <a:lnTo>
                      <a:pt x="16" y="88"/>
                    </a:lnTo>
                    <a:lnTo>
                      <a:pt x="24" y="80"/>
                    </a:lnTo>
                    <a:lnTo>
                      <a:pt x="16" y="80"/>
                    </a:lnTo>
                    <a:lnTo>
                      <a:pt x="16" y="72"/>
                    </a:lnTo>
                    <a:lnTo>
                      <a:pt x="8" y="72"/>
                    </a:lnTo>
                    <a:lnTo>
                      <a:pt x="0" y="72"/>
                    </a:lnTo>
                    <a:lnTo>
                      <a:pt x="8" y="64"/>
                    </a:lnTo>
                    <a:lnTo>
                      <a:pt x="16" y="56"/>
                    </a:lnTo>
                    <a:lnTo>
                      <a:pt x="8" y="56"/>
                    </a:lnTo>
                    <a:lnTo>
                      <a:pt x="8" y="48"/>
                    </a:lnTo>
                    <a:lnTo>
                      <a:pt x="8" y="40"/>
                    </a:lnTo>
                    <a:lnTo>
                      <a:pt x="16" y="40"/>
                    </a:lnTo>
                    <a:lnTo>
                      <a:pt x="24" y="48"/>
                    </a:lnTo>
                    <a:lnTo>
                      <a:pt x="32" y="40"/>
                    </a:lnTo>
                    <a:lnTo>
                      <a:pt x="40" y="48"/>
                    </a:lnTo>
                    <a:lnTo>
                      <a:pt x="48" y="56"/>
                    </a:lnTo>
                    <a:lnTo>
                      <a:pt x="48" y="64"/>
                    </a:lnTo>
                    <a:lnTo>
                      <a:pt x="56" y="64"/>
                    </a:lnTo>
                    <a:lnTo>
                      <a:pt x="64" y="64"/>
                    </a:lnTo>
                    <a:lnTo>
                      <a:pt x="64" y="56"/>
                    </a:lnTo>
                    <a:lnTo>
                      <a:pt x="64" y="48"/>
                    </a:lnTo>
                    <a:lnTo>
                      <a:pt x="56" y="40"/>
                    </a:lnTo>
                    <a:lnTo>
                      <a:pt x="56" y="32"/>
                    </a:lnTo>
                    <a:lnTo>
                      <a:pt x="40" y="32"/>
                    </a:lnTo>
                    <a:lnTo>
                      <a:pt x="40" y="24"/>
                    </a:lnTo>
                    <a:lnTo>
                      <a:pt x="24" y="24"/>
                    </a:lnTo>
                    <a:lnTo>
                      <a:pt x="16" y="16"/>
                    </a:lnTo>
                    <a:lnTo>
                      <a:pt x="8" y="32"/>
                    </a:lnTo>
                    <a:lnTo>
                      <a:pt x="0" y="24"/>
                    </a:lnTo>
                    <a:lnTo>
                      <a:pt x="0" y="16"/>
                    </a:lnTo>
                    <a:lnTo>
                      <a:pt x="8" y="16"/>
                    </a:lnTo>
                    <a:lnTo>
                      <a:pt x="16" y="8"/>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39" name="Freeform 14"/>
              <p:cNvSpPr>
                <a:spLocks/>
              </p:cNvSpPr>
              <p:nvPr/>
            </p:nvSpPr>
            <p:spPr bwMode="invGray">
              <a:xfrm>
                <a:off x="7761288" y="857250"/>
                <a:ext cx="293687" cy="304800"/>
              </a:xfrm>
              <a:custGeom>
                <a:avLst/>
                <a:gdLst>
                  <a:gd name="T0" fmla="*/ 2147483647 w 104"/>
                  <a:gd name="T1" fmla="*/ 2147483647 h 112"/>
                  <a:gd name="T2" fmla="*/ 2147483647 w 104"/>
                  <a:gd name="T3" fmla="*/ 2147483647 h 112"/>
                  <a:gd name="T4" fmla="*/ 2147483647 w 104"/>
                  <a:gd name="T5" fmla="*/ 2147483647 h 112"/>
                  <a:gd name="T6" fmla="*/ 2147483647 w 104"/>
                  <a:gd name="T7" fmla="*/ 2147483647 h 112"/>
                  <a:gd name="T8" fmla="*/ 2147483647 w 104"/>
                  <a:gd name="T9" fmla="*/ 2147483647 h 112"/>
                  <a:gd name="T10" fmla="*/ 2147483647 w 104"/>
                  <a:gd name="T11" fmla="*/ 2147483647 h 112"/>
                  <a:gd name="T12" fmla="*/ 2147483647 w 104"/>
                  <a:gd name="T13" fmla="*/ 2147483647 h 112"/>
                  <a:gd name="T14" fmla="*/ 2147483647 w 104"/>
                  <a:gd name="T15" fmla="*/ 2147483647 h 112"/>
                  <a:gd name="T16" fmla="*/ 2147483647 w 104"/>
                  <a:gd name="T17" fmla="*/ 2147483647 h 112"/>
                  <a:gd name="T18" fmla="*/ 2147483647 w 104"/>
                  <a:gd name="T19" fmla="*/ 2147483647 h 112"/>
                  <a:gd name="T20" fmla="*/ 2147483647 w 104"/>
                  <a:gd name="T21" fmla="*/ 2147483647 h 112"/>
                  <a:gd name="T22" fmla="*/ 2147483647 w 104"/>
                  <a:gd name="T23" fmla="*/ 2147483647 h 112"/>
                  <a:gd name="T24" fmla="*/ 2147483647 w 104"/>
                  <a:gd name="T25" fmla="*/ 2147483647 h 112"/>
                  <a:gd name="T26" fmla="*/ 2147483647 w 104"/>
                  <a:gd name="T27" fmla="*/ 2147483647 h 112"/>
                  <a:gd name="T28" fmla="*/ 2147483647 w 104"/>
                  <a:gd name="T29" fmla="*/ 2147483647 h 112"/>
                  <a:gd name="T30" fmla="*/ 2147483647 w 104"/>
                  <a:gd name="T31" fmla="*/ 2147483647 h 112"/>
                  <a:gd name="T32" fmla="*/ 2147483647 w 104"/>
                  <a:gd name="T33" fmla="*/ 2147483647 h 112"/>
                  <a:gd name="T34" fmla="*/ 2147483647 w 104"/>
                  <a:gd name="T35" fmla="*/ 2147483647 h 112"/>
                  <a:gd name="T36" fmla="*/ 2147483647 w 104"/>
                  <a:gd name="T37" fmla="*/ 2147483647 h 112"/>
                  <a:gd name="T38" fmla="*/ 2147483647 w 104"/>
                  <a:gd name="T39" fmla="*/ 2147483647 h 112"/>
                  <a:gd name="T40" fmla="*/ 2147483647 w 104"/>
                  <a:gd name="T41" fmla="*/ 2147483647 h 112"/>
                  <a:gd name="T42" fmla="*/ 2147483647 w 104"/>
                  <a:gd name="T43" fmla="*/ 2147483647 h 112"/>
                  <a:gd name="T44" fmla="*/ 2147483647 w 104"/>
                  <a:gd name="T45" fmla="*/ 2147483647 h 112"/>
                  <a:gd name="T46" fmla="*/ 2147483647 w 104"/>
                  <a:gd name="T47" fmla="*/ 2147483647 h 112"/>
                  <a:gd name="T48" fmla="*/ 2147483647 w 104"/>
                  <a:gd name="T49" fmla="*/ 2147483647 h 112"/>
                  <a:gd name="T50" fmla="*/ 2147483647 w 104"/>
                  <a:gd name="T51" fmla="*/ 2147483647 h 112"/>
                  <a:gd name="T52" fmla="*/ 2147483647 w 104"/>
                  <a:gd name="T53" fmla="*/ 2147483647 h 112"/>
                  <a:gd name="T54" fmla="*/ 2147483647 w 104"/>
                  <a:gd name="T55" fmla="*/ 2147483647 h 112"/>
                  <a:gd name="T56" fmla="*/ 2147483647 w 104"/>
                  <a:gd name="T57" fmla="*/ 2147483647 h 112"/>
                  <a:gd name="T58" fmla="*/ 2147483647 w 104"/>
                  <a:gd name="T59" fmla="*/ 2147483647 h 112"/>
                  <a:gd name="T60" fmla="*/ 2147483647 w 104"/>
                  <a:gd name="T61" fmla="*/ 2147483647 h 112"/>
                  <a:gd name="T62" fmla="*/ 2147483647 w 104"/>
                  <a:gd name="T63" fmla="*/ 2147483647 h 112"/>
                  <a:gd name="T64" fmla="*/ 2147483647 w 104"/>
                  <a:gd name="T65" fmla="*/ 2147483647 h 112"/>
                  <a:gd name="T66" fmla="*/ 2147483647 w 104"/>
                  <a:gd name="T67" fmla="*/ 2147483647 h 112"/>
                  <a:gd name="T68" fmla="*/ 2147483647 w 104"/>
                  <a:gd name="T69" fmla="*/ 2147483647 h 112"/>
                  <a:gd name="T70" fmla="*/ 2147483647 w 104"/>
                  <a:gd name="T71" fmla="*/ 2147483647 h 112"/>
                  <a:gd name="T72" fmla="*/ 0 w 104"/>
                  <a:gd name="T73" fmla="*/ 2147483647 h 112"/>
                  <a:gd name="T74" fmla="*/ 0 w 104"/>
                  <a:gd name="T75" fmla="*/ 2147483647 h 112"/>
                  <a:gd name="T76" fmla="*/ 0 w 104"/>
                  <a:gd name="T77" fmla="*/ 2147483647 h 112"/>
                  <a:gd name="T78" fmla="*/ 0 w 104"/>
                  <a:gd name="T79" fmla="*/ 2147483647 h 112"/>
                  <a:gd name="T80" fmla="*/ 0 w 104"/>
                  <a:gd name="T81" fmla="*/ 2147483647 h 112"/>
                  <a:gd name="T82" fmla="*/ 0 w 104"/>
                  <a:gd name="T83" fmla="*/ 2147483647 h 112"/>
                  <a:gd name="T84" fmla="*/ 0 w 104"/>
                  <a:gd name="T85" fmla="*/ 2147483647 h 112"/>
                  <a:gd name="T86" fmla="*/ 0 w 104"/>
                  <a:gd name="T87" fmla="*/ 2147483647 h 112"/>
                  <a:gd name="T88" fmla="*/ 2147483647 w 104"/>
                  <a:gd name="T89" fmla="*/ 0 h 112"/>
                  <a:gd name="T90" fmla="*/ 2147483647 w 104"/>
                  <a:gd name="T91" fmla="*/ 2147483647 h 112"/>
                  <a:gd name="T92" fmla="*/ 2147483647 w 104"/>
                  <a:gd name="T93" fmla="*/ 2147483647 h 112"/>
                  <a:gd name="T94" fmla="*/ 2147483647 w 104"/>
                  <a:gd name="T95" fmla="*/ 2147483647 h 112"/>
                  <a:gd name="T96" fmla="*/ 2147483647 w 104"/>
                  <a:gd name="T97" fmla="*/ 2147483647 h 112"/>
                  <a:gd name="T98" fmla="*/ 2147483647 w 104"/>
                  <a:gd name="T99" fmla="*/ 2147483647 h 112"/>
                  <a:gd name="T100" fmla="*/ 2147483647 w 104"/>
                  <a:gd name="T101" fmla="*/ 2147483647 h 112"/>
                  <a:gd name="T102" fmla="*/ 2147483647 w 104"/>
                  <a:gd name="T103" fmla="*/ 2147483647 h 112"/>
                  <a:gd name="T104" fmla="*/ 2147483647 w 104"/>
                  <a:gd name="T105" fmla="*/ 2147483647 h 112"/>
                  <a:gd name="T106" fmla="*/ 2147483647 w 104"/>
                  <a:gd name="T107" fmla="*/ 2147483647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
                  <a:gd name="T163" fmla="*/ 0 h 112"/>
                  <a:gd name="T164" fmla="*/ 104 w 104"/>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 h="112">
                    <a:moveTo>
                      <a:pt x="64" y="64"/>
                    </a:moveTo>
                    <a:lnTo>
                      <a:pt x="80" y="72"/>
                    </a:lnTo>
                    <a:lnTo>
                      <a:pt x="80" y="80"/>
                    </a:lnTo>
                    <a:lnTo>
                      <a:pt x="80" y="88"/>
                    </a:lnTo>
                    <a:lnTo>
                      <a:pt x="88" y="96"/>
                    </a:lnTo>
                    <a:lnTo>
                      <a:pt x="96" y="104"/>
                    </a:lnTo>
                    <a:lnTo>
                      <a:pt x="104" y="104"/>
                    </a:lnTo>
                    <a:lnTo>
                      <a:pt x="96" y="112"/>
                    </a:lnTo>
                    <a:lnTo>
                      <a:pt x="88" y="112"/>
                    </a:lnTo>
                    <a:lnTo>
                      <a:pt x="80" y="112"/>
                    </a:lnTo>
                    <a:lnTo>
                      <a:pt x="72" y="104"/>
                    </a:lnTo>
                    <a:lnTo>
                      <a:pt x="64" y="96"/>
                    </a:lnTo>
                    <a:lnTo>
                      <a:pt x="64" y="88"/>
                    </a:lnTo>
                    <a:lnTo>
                      <a:pt x="48" y="96"/>
                    </a:lnTo>
                    <a:lnTo>
                      <a:pt x="40" y="96"/>
                    </a:lnTo>
                    <a:lnTo>
                      <a:pt x="32" y="96"/>
                    </a:lnTo>
                    <a:lnTo>
                      <a:pt x="24" y="104"/>
                    </a:lnTo>
                    <a:lnTo>
                      <a:pt x="16" y="96"/>
                    </a:lnTo>
                    <a:lnTo>
                      <a:pt x="24" y="88"/>
                    </a:lnTo>
                    <a:lnTo>
                      <a:pt x="24" y="80"/>
                    </a:lnTo>
                    <a:lnTo>
                      <a:pt x="24" y="72"/>
                    </a:lnTo>
                    <a:lnTo>
                      <a:pt x="24" y="64"/>
                    </a:lnTo>
                    <a:lnTo>
                      <a:pt x="32" y="72"/>
                    </a:lnTo>
                    <a:lnTo>
                      <a:pt x="40" y="72"/>
                    </a:lnTo>
                    <a:lnTo>
                      <a:pt x="40" y="64"/>
                    </a:lnTo>
                    <a:lnTo>
                      <a:pt x="32" y="56"/>
                    </a:lnTo>
                    <a:lnTo>
                      <a:pt x="32" y="48"/>
                    </a:lnTo>
                    <a:lnTo>
                      <a:pt x="24" y="48"/>
                    </a:lnTo>
                    <a:lnTo>
                      <a:pt x="24" y="56"/>
                    </a:lnTo>
                    <a:lnTo>
                      <a:pt x="16" y="56"/>
                    </a:lnTo>
                    <a:lnTo>
                      <a:pt x="8" y="56"/>
                    </a:lnTo>
                    <a:lnTo>
                      <a:pt x="0" y="56"/>
                    </a:lnTo>
                    <a:lnTo>
                      <a:pt x="0" y="48"/>
                    </a:lnTo>
                    <a:lnTo>
                      <a:pt x="0" y="40"/>
                    </a:lnTo>
                    <a:lnTo>
                      <a:pt x="0" y="32"/>
                    </a:lnTo>
                    <a:lnTo>
                      <a:pt x="0" y="24"/>
                    </a:lnTo>
                    <a:lnTo>
                      <a:pt x="0" y="16"/>
                    </a:lnTo>
                    <a:lnTo>
                      <a:pt x="0" y="8"/>
                    </a:lnTo>
                    <a:lnTo>
                      <a:pt x="8" y="0"/>
                    </a:lnTo>
                    <a:lnTo>
                      <a:pt x="16" y="8"/>
                    </a:lnTo>
                    <a:lnTo>
                      <a:pt x="16" y="24"/>
                    </a:lnTo>
                    <a:lnTo>
                      <a:pt x="24" y="24"/>
                    </a:lnTo>
                    <a:lnTo>
                      <a:pt x="24" y="32"/>
                    </a:lnTo>
                    <a:lnTo>
                      <a:pt x="32" y="32"/>
                    </a:lnTo>
                    <a:lnTo>
                      <a:pt x="48" y="40"/>
                    </a:lnTo>
                    <a:lnTo>
                      <a:pt x="56" y="40"/>
                    </a:lnTo>
                    <a:lnTo>
                      <a:pt x="64" y="64"/>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40" name="Freeform 15"/>
              <p:cNvSpPr>
                <a:spLocks/>
              </p:cNvSpPr>
              <p:nvPr/>
            </p:nvSpPr>
            <p:spPr bwMode="invGray">
              <a:xfrm>
                <a:off x="6364288" y="1724025"/>
                <a:ext cx="1306512" cy="1538288"/>
              </a:xfrm>
              <a:custGeom>
                <a:avLst/>
                <a:gdLst>
                  <a:gd name="T0" fmla="*/ 2147483647 w 464"/>
                  <a:gd name="T1" fmla="*/ 2147483647 h 568"/>
                  <a:gd name="T2" fmla="*/ 2147483647 w 464"/>
                  <a:gd name="T3" fmla="*/ 2147483647 h 568"/>
                  <a:gd name="T4" fmla="*/ 2147483647 w 464"/>
                  <a:gd name="T5" fmla="*/ 2147483647 h 568"/>
                  <a:gd name="T6" fmla="*/ 2147483647 w 464"/>
                  <a:gd name="T7" fmla="*/ 2147483647 h 568"/>
                  <a:gd name="T8" fmla="*/ 2147483647 w 464"/>
                  <a:gd name="T9" fmla="*/ 2147483647 h 568"/>
                  <a:gd name="T10" fmla="*/ 2147483647 w 464"/>
                  <a:gd name="T11" fmla="*/ 2147483647 h 568"/>
                  <a:gd name="T12" fmla="*/ 2147483647 w 464"/>
                  <a:gd name="T13" fmla="*/ 2147483647 h 568"/>
                  <a:gd name="T14" fmla="*/ 2147483647 w 464"/>
                  <a:gd name="T15" fmla="*/ 2147483647 h 568"/>
                  <a:gd name="T16" fmla="*/ 2147483647 w 464"/>
                  <a:gd name="T17" fmla="*/ 2147483647 h 568"/>
                  <a:gd name="T18" fmla="*/ 2147483647 w 464"/>
                  <a:gd name="T19" fmla="*/ 2147483647 h 568"/>
                  <a:gd name="T20" fmla="*/ 2147483647 w 464"/>
                  <a:gd name="T21" fmla="*/ 2147483647 h 568"/>
                  <a:gd name="T22" fmla="*/ 2147483647 w 464"/>
                  <a:gd name="T23" fmla="*/ 2147483647 h 568"/>
                  <a:gd name="T24" fmla="*/ 2147483647 w 464"/>
                  <a:gd name="T25" fmla="*/ 2147483647 h 568"/>
                  <a:gd name="T26" fmla="*/ 2147483647 w 464"/>
                  <a:gd name="T27" fmla="*/ 2147483647 h 568"/>
                  <a:gd name="T28" fmla="*/ 2147483647 w 464"/>
                  <a:gd name="T29" fmla="*/ 2147483647 h 568"/>
                  <a:gd name="T30" fmla="*/ 2147483647 w 464"/>
                  <a:gd name="T31" fmla="*/ 2147483647 h 568"/>
                  <a:gd name="T32" fmla="*/ 2147483647 w 464"/>
                  <a:gd name="T33" fmla="*/ 2147483647 h 568"/>
                  <a:gd name="T34" fmla="*/ 2147483647 w 464"/>
                  <a:gd name="T35" fmla="*/ 2147483647 h 568"/>
                  <a:gd name="T36" fmla="*/ 2147483647 w 464"/>
                  <a:gd name="T37" fmla="*/ 2147483647 h 568"/>
                  <a:gd name="T38" fmla="*/ 2147483647 w 464"/>
                  <a:gd name="T39" fmla="*/ 2147483647 h 568"/>
                  <a:gd name="T40" fmla="*/ 2147483647 w 464"/>
                  <a:gd name="T41" fmla="*/ 2147483647 h 568"/>
                  <a:gd name="T42" fmla="*/ 2147483647 w 464"/>
                  <a:gd name="T43" fmla="*/ 2147483647 h 568"/>
                  <a:gd name="T44" fmla="*/ 2147483647 w 464"/>
                  <a:gd name="T45" fmla="*/ 2147483647 h 568"/>
                  <a:gd name="T46" fmla="*/ 2147483647 w 464"/>
                  <a:gd name="T47" fmla="*/ 2147483647 h 568"/>
                  <a:gd name="T48" fmla="*/ 2147483647 w 464"/>
                  <a:gd name="T49" fmla="*/ 2147483647 h 568"/>
                  <a:gd name="T50" fmla="*/ 2147483647 w 464"/>
                  <a:gd name="T51" fmla="*/ 2147483647 h 568"/>
                  <a:gd name="T52" fmla="*/ 2147483647 w 464"/>
                  <a:gd name="T53" fmla="*/ 2147483647 h 568"/>
                  <a:gd name="T54" fmla="*/ 2147483647 w 464"/>
                  <a:gd name="T55" fmla="*/ 2147483647 h 568"/>
                  <a:gd name="T56" fmla="*/ 2147483647 w 464"/>
                  <a:gd name="T57" fmla="*/ 2147483647 h 568"/>
                  <a:gd name="T58" fmla="*/ 2147483647 w 464"/>
                  <a:gd name="T59" fmla="*/ 2147483647 h 568"/>
                  <a:gd name="T60" fmla="*/ 2147483647 w 464"/>
                  <a:gd name="T61" fmla="*/ 2147483647 h 568"/>
                  <a:gd name="T62" fmla="*/ 2147483647 w 464"/>
                  <a:gd name="T63" fmla="*/ 2147483647 h 568"/>
                  <a:gd name="T64" fmla="*/ 2147483647 w 464"/>
                  <a:gd name="T65" fmla="*/ 2147483647 h 568"/>
                  <a:gd name="T66" fmla="*/ 2147483647 w 464"/>
                  <a:gd name="T67" fmla="*/ 2147483647 h 568"/>
                  <a:gd name="T68" fmla="*/ 2147483647 w 464"/>
                  <a:gd name="T69" fmla="*/ 2147483647 h 568"/>
                  <a:gd name="T70" fmla="*/ 0 w 464"/>
                  <a:gd name="T71" fmla="*/ 2147483647 h 568"/>
                  <a:gd name="T72" fmla="*/ 0 w 464"/>
                  <a:gd name="T73" fmla="*/ 2147483647 h 568"/>
                  <a:gd name="T74" fmla="*/ 2147483647 w 464"/>
                  <a:gd name="T75" fmla="*/ 2147483647 h 568"/>
                  <a:gd name="T76" fmla="*/ 2147483647 w 464"/>
                  <a:gd name="T77" fmla="*/ 2147483647 h 568"/>
                  <a:gd name="T78" fmla="*/ 2147483647 w 464"/>
                  <a:gd name="T79" fmla="*/ 2147483647 h 568"/>
                  <a:gd name="T80" fmla="*/ 2147483647 w 464"/>
                  <a:gd name="T81" fmla="*/ 2147483647 h 568"/>
                  <a:gd name="T82" fmla="*/ 2147483647 w 464"/>
                  <a:gd name="T83" fmla="*/ 2147483647 h 568"/>
                  <a:gd name="T84" fmla="*/ 2147483647 w 464"/>
                  <a:gd name="T85" fmla="*/ 2147483647 h 568"/>
                  <a:gd name="T86" fmla="*/ 2147483647 w 464"/>
                  <a:gd name="T87" fmla="*/ 2147483647 h 568"/>
                  <a:gd name="T88" fmla="*/ 2147483647 w 464"/>
                  <a:gd name="T89" fmla="*/ 2147483647 h 568"/>
                  <a:gd name="T90" fmla="*/ 2147483647 w 464"/>
                  <a:gd name="T91" fmla="*/ 2147483647 h 568"/>
                  <a:gd name="T92" fmla="*/ 2147483647 w 464"/>
                  <a:gd name="T93" fmla="*/ 2147483647 h 568"/>
                  <a:gd name="T94" fmla="*/ 2147483647 w 464"/>
                  <a:gd name="T95" fmla="*/ 2147483647 h 568"/>
                  <a:gd name="T96" fmla="*/ 2147483647 w 464"/>
                  <a:gd name="T97" fmla="*/ 2147483647 h 568"/>
                  <a:gd name="T98" fmla="*/ 2147483647 w 464"/>
                  <a:gd name="T99" fmla="*/ 0 h 5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4"/>
                  <a:gd name="T151" fmla="*/ 0 h 568"/>
                  <a:gd name="T152" fmla="*/ 464 w 464"/>
                  <a:gd name="T153" fmla="*/ 568 h 5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4" h="568">
                    <a:moveTo>
                      <a:pt x="168" y="24"/>
                    </a:moveTo>
                    <a:lnTo>
                      <a:pt x="176" y="24"/>
                    </a:lnTo>
                    <a:lnTo>
                      <a:pt x="184" y="32"/>
                    </a:lnTo>
                    <a:lnTo>
                      <a:pt x="200" y="32"/>
                    </a:lnTo>
                    <a:lnTo>
                      <a:pt x="208" y="40"/>
                    </a:lnTo>
                    <a:lnTo>
                      <a:pt x="216" y="48"/>
                    </a:lnTo>
                    <a:lnTo>
                      <a:pt x="224" y="56"/>
                    </a:lnTo>
                    <a:lnTo>
                      <a:pt x="232" y="72"/>
                    </a:lnTo>
                    <a:lnTo>
                      <a:pt x="248" y="72"/>
                    </a:lnTo>
                    <a:lnTo>
                      <a:pt x="256" y="72"/>
                    </a:lnTo>
                    <a:lnTo>
                      <a:pt x="264" y="88"/>
                    </a:lnTo>
                    <a:lnTo>
                      <a:pt x="256" y="104"/>
                    </a:lnTo>
                    <a:lnTo>
                      <a:pt x="256" y="112"/>
                    </a:lnTo>
                    <a:lnTo>
                      <a:pt x="264" y="128"/>
                    </a:lnTo>
                    <a:lnTo>
                      <a:pt x="256" y="144"/>
                    </a:lnTo>
                    <a:lnTo>
                      <a:pt x="264" y="152"/>
                    </a:lnTo>
                    <a:lnTo>
                      <a:pt x="264" y="160"/>
                    </a:lnTo>
                    <a:lnTo>
                      <a:pt x="280" y="160"/>
                    </a:lnTo>
                    <a:lnTo>
                      <a:pt x="288" y="160"/>
                    </a:lnTo>
                    <a:lnTo>
                      <a:pt x="296" y="168"/>
                    </a:lnTo>
                    <a:lnTo>
                      <a:pt x="288" y="176"/>
                    </a:lnTo>
                    <a:lnTo>
                      <a:pt x="296" y="192"/>
                    </a:lnTo>
                    <a:lnTo>
                      <a:pt x="296" y="200"/>
                    </a:lnTo>
                    <a:lnTo>
                      <a:pt x="304" y="208"/>
                    </a:lnTo>
                    <a:lnTo>
                      <a:pt x="312" y="216"/>
                    </a:lnTo>
                    <a:lnTo>
                      <a:pt x="304" y="232"/>
                    </a:lnTo>
                    <a:lnTo>
                      <a:pt x="304" y="240"/>
                    </a:lnTo>
                    <a:lnTo>
                      <a:pt x="304" y="256"/>
                    </a:lnTo>
                    <a:lnTo>
                      <a:pt x="312" y="264"/>
                    </a:lnTo>
                    <a:lnTo>
                      <a:pt x="320" y="280"/>
                    </a:lnTo>
                    <a:lnTo>
                      <a:pt x="336" y="280"/>
                    </a:lnTo>
                    <a:lnTo>
                      <a:pt x="352" y="288"/>
                    </a:lnTo>
                    <a:lnTo>
                      <a:pt x="360" y="280"/>
                    </a:lnTo>
                    <a:lnTo>
                      <a:pt x="368" y="280"/>
                    </a:lnTo>
                    <a:lnTo>
                      <a:pt x="384" y="280"/>
                    </a:lnTo>
                    <a:lnTo>
                      <a:pt x="392" y="288"/>
                    </a:lnTo>
                    <a:lnTo>
                      <a:pt x="400" y="296"/>
                    </a:lnTo>
                    <a:lnTo>
                      <a:pt x="408" y="304"/>
                    </a:lnTo>
                    <a:lnTo>
                      <a:pt x="424" y="312"/>
                    </a:lnTo>
                    <a:lnTo>
                      <a:pt x="432" y="312"/>
                    </a:lnTo>
                    <a:lnTo>
                      <a:pt x="440" y="320"/>
                    </a:lnTo>
                    <a:lnTo>
                      <a:pt x="448" y="328"/>
                    </a:lnTo>
                    <a:lnTo>
                      <a:pt x="456" y="344"/>
                    </a:lnTo>
                    <a:lnTo>
                      <a:pt x="456" y="352"/>
                    </a:lnTo>
                    <a:lnTo>
                      <a:pt x="456" y="360"/>
                    </a:lnTo>
                    <a:lnTo>
                      <a:pt x="464" y="368"/>
                    </a:lnTo>
                    <a:lnTo>
                      <a:pt x="464" y="384"/>
                    </a:lnTo>
                    <a:lnTo>
                      <a:pt x="456" y="392"/>
                    </a:lnTo>
                    <a:lnTo>
                      <a:pt x="448" y="400"/>
                    </a:lnTo>
                    <a:lnTo>
                      <a:pt x="440" y="408"/>
                    </a:lnTo>
                    <a:lnTo>
                      <a:pt x="432" y="416"/>
                    </a:lnTo>
                    <a:lnTo>
                      <a:pt x="424" y="416"/>
                    </a:lnTo>
                    <a:lnTo>
                      <a:pt x="408" y="416"/>
                    </a:lnTo>
                    <a:lnTo>
                      <a:pt x="400" y="408"/>
                    </a:lnTo>
                    <a:lnTo>
                      <a:pt x="392" y="400"/>
                    </a:lnTo>
                    <a:lnTo>
                      <a:pt x="376" y="408"/>
                    </a:lnTo>
                    <a:lnTo>
                      <a:pt x="368" y="408"/>
                    </a:lnTo>
                    <a:lnTo>
                      <a:pt x="352" y="408"/>
                    </a:lnTo>
                    <a:lnTo>
                      <a:pt x="344" y="416"/>
                    </a:lnTo>
                    <a:lnTo>
                      <a:pt x="328" y="424"/>
                    </a:lnTo>
                    <a:lnTo>
                      <a:pt x="320" y="416"/>
                    </a:lnTo>
                    <a:lnTo>
                      <a:pt x="304" y="424"/>
                    </a:lnTo>
                    <a:lnTo>
                      <a:pt x="288" y="432"/>
                    </a:lnTo>
                    <a:lnTo>
                      <a:pt x="280" y="432"/>
                    </a:lnTo>
                    <a:lnTo>
                      <a:pt x="264" y="448"/>
                    </a:lnTo>
                    <a:lnTo>
                      <a:pt x="264" y="464"/>
                    </a:lnTo>
                    <a:lnTo>
                      <a:pt x="256" y="472"/>
                    </a:lnTo>
                    <a:lnTo>
                      <a:pt x="256" y="480"/>
                    </a:lnTo>
                    <a:lnTo>
                      <a:pt x="264" y="488"/>
                    </a:lnTo>
                    <a:lnTo>
                      <a:pt x="264" y="496"/>
                    </a:lnTo>
                    <a:lnTo>
                      <a:pt x="272" y="512"/>
                    </a:lnTo>
                    <a:lnTo>
                      <a:pt x="280" y="520"/>
                    </a:lnTo>
                    <a:lnTo>
                      <a:pt x="296" y="536"/>
                    </a:lnTo>
                    <a:lnTo>
                      <a:pt x="288" y="544"/>
                    </a:lnTo>
                    <a:lnTo>
                      <a:pt x="288" y="560"/>
                    </a:lnTo>
                    <a:lnTo>
                      <a:pt x="280" y="568"/>
                    </a:lnTo>
                    <a:lnTo>
                      <a:pt x="264" y="560"/>
                    </a:lnTo>
                    <a:lnTo>
                      <a:pt x="256" y="568"/>
                    </a:lnTo>
                    <a:lnTo>
                      <a:pt x="248" y="568"/>
                    </a:lnTo>
                    <a:lnTo>
                      <a:pt x="240" y="560"/>
                    </a:lnTo>
                    <a:lnTo>
                      <a:pt x="240" y="544"/>
                    </a:lnTo>
                    <a:lnTo>
                      <a:pt x="224" y="536"/>
                    </a:lnTo>
                    <a:lnTo>
                      <a:pt x="216" y="536"/>
                    </a:lnTo>
                    <a:lnTo>
                      <a:pt x="200" y="536"/>
                    </a:lnTo>
                    <a:lnTo>
                      <a:pt x="192" y="536"/>
                    </a:lnTo>
                    <a:lnTo>
                      <a:pt x="176" y="536"/>
                    </a:lnTo>
                    <a:lnTo>
                      <a:pt x="160" y="528"/>
                    </a:lnTo>
                    <a:lnTo>
                      <a:pt x="144" y="520"/>
                    </a:lnTo>
                    <a:lnTo>
                      <a:pt x="136" y="528"/>
                    </a:lnTo>
                    <a:lnTo>
                      <a:pt x="120" y="528"/>
                    </a:lnTo>
                    <a:lnTo>
                      <a:pt x="112" y="520"/>
                    </a:lnTo>
                    <a:lnTo>
                      <a:pt x="104" y="504"/>
                    </a:lnTo>
                    <a:lnTo>
                      <a:pt x="104" y="496"/>
                    </a:lnTo>
                    <a:lnTo>
                      <a:pt x="112" y="480"/>
                    </a:lnTo>
                    <a:lnTo>
                      <a:pt x="112" y="464"/>
                    </a:lnTo>
                    <a:lnTo>
                      <a:pt x="104" y="456"/>
                    </a:lnTo>
                    <a:lnTo>
                      <a:pt x="88" y="456"/>
                    </a:lnTo>
                    <a:lnTo>
                      <a:pt x="80" y="456"/>
                    </a:lnTo>
                    <a:lnTo>
                      <a:pt x="72" y="456"/>
                    </a:lnTo>
                    <a:lnTo>
                      <a:pt x="64" y="440"/>
                    </a:lnTo>
                    <a:lnTo>
                      <a:pt x="64" y="432"/>
                    </a:lnTo>
                    <a:lnTo>
                      <a:pt x="64" y="416"/>
                    </a:lnTo>
                    <a:lnTo>
                      <a:pt x="56" y="400"/>
                    </a:lnTo>
                    <a:lnTo>
                      <a:pt x="40" y="392"/>
                    </a:lnTo>
                    <a:lnTo>
                      <a:pt x="24" y="384"/>
                    </a:lnTo>
                    <a:lnTo>
                      <a:pt x="8" y="384"/>
                    </a:lnTo>
                    <a:lnTo>
                      <a:pt x="8" y="368"/>
                    </a:lnTo>
                    <a:lnTo>
                      <a:pt x="0" y="352"/>
                    </a:lnTo>
                    <a:lnTo>
                      <a:pt x="0" y="344"/>
                    </a:lnTo>
                    <a:lnTo>
                      <a:pt x="0" y="328"/>
                    </a:lnTo>
                    <a:lnTo>
                      <a:pt x="0" y="320"/>
                    </a:lnTo>
                    <a:lnTo>
                      <a:pt x="0" y="304"/>
                    </a:lnTo>
                    <a:lnTo>
                      <a:pt x="0" y="296"/>
                    </a:lnTo>
                    <a:lnTo>
                      <a:pt x="8" y="288"/>
                    </a:lnTo>
                    <a:lnTo>
                      <a:pt x="16" y="288"/>
                    </a:lnTo>
                    <a:lnTo>
                      <a:pt x="24" y="288"/>
                    </a:lnTo>
                    <a:lnTo>
                      <a:pt x="32" y="288"/>
                    </a:lnTo>
                    <a:lnTo>
                      <a:pt x="48" y="280"/>
                    </a:lnTo>
                    <a:lnTo>
                      <a:pt x="56" y="272"/>
                    </a:lnTo>
                    <a:lnTo>
                      <a:pt x="48" y="256"/>
                    </a:lnTo>
                    <a:lnTo>
                      <a:pt x="48" y="248"/>
                    </a:lnTo>
                    <a:lnTo>
                      <a:pt x="56" y="232"/>
                    </a:lnTo>
                    <a:lnTo>
                      <a:pt x="56" y="224"/>
                    </a:lnTo>
                    <a:lnTo>
                      <a:pt x="64" y="208"/>
                    </a:lnTo>
                    <a:lnTo>
                      <a:pt x="64" y="184"/>
                    </a:lnTo>
                    <a:lnTo>
                      <a:pt x="64" y="168"/>
                    </a:lnTo>
                    <a:lnTo>
                      <a:pt x="64" y="160"/>
                    </a:lnTo>
                    <a:lnTo>
                      <a:pt x="72" y="152"/>
                    </a:lnTo>
                    <a:lnTo>
                      <a:pt x="72" y="136"/>
                    </a:lnTo>
                    <a:lnTo>
                      <a:pt x="64" y="112"/>
                    </a:lnTo>
                    <a:lnTo>
                      <a:pt x="56" y="104"/>
                    </a:lnTo>
                    <a:lnTo>
                      <a:pt x="56" y="96"/>
                    </a:lnTo>
                    <a:lnTo>
                      <a:pt x="48" y="80"/>
                    </a:lnTo>
                    <a:lnTo>
                      <a:pt x="40" y="72"/>
                    </a:lnTo>
                    <a:lnTo>
                      <a:pt x="48" y="64"/>
                    </a:lnTo>
                    <a:lnTo>
                      <a:pt x="64" y="56"/>
                    </a:lnTo>
                    <a:lnTo>
                      <a:pt x="72" y="56"/>
                    </a:lnTo>
                    <a:lnTo>
                      <a:pt x="80" y="48"/>
                    </a:lnTo>
                    <a:lnTo>
                      <a:pt x="96" y="48"/>
                    </a:lnTo>
                    <a:lnTo>
                      <a:pt x="96" y="40"/>
                    </a:lnTo>
                    <a:lnTo>
                      <a:pt x="112" y="40"/>
                    </a:lnTo>
                    <a:lnTo>
                      <a:pt x="120" y="48"/>
                    </a:lnTo>
                    <a:lnTo>
                      <a:pt x="128" y="48"/>
                    </a:lnTo>
                    <a:lnTo>
                      <a:pt x="136" y="40"/>
                    </a:lnTo>
                    <a:lnTo>
                      <a:pt x="144" y="32"/>
                    </a:lnTo>
                    <a:lnTo>
                      <a:pt x="144" y="24"/>
                    </a:lnTo>
                    <a:lnTo>
                      <a:pt x="152" y="16"/>
                    </a:lnTo>
                    <a:lnTo>
                      <a:pt x="152" y="8"/>
                    </a:lnTo>
                    <a:lnTo>
                      <a:pt x="152" y="0"/>
                    </a:lnTo>
                    <a:lnTo>
                      <a:pt x="168" y="8"/>
                    </a:lnTo>
                    <a:lnTo>
                      <a:pt x="168" y="24"/>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41" name="Freeform 16"/>
              <p:cNvSpPr>
                <a:spLocks/>
              </p:cNvSpPr>
              <p:nvPr/>
            </p:nvSpPr>
            <p:spPr bwMode="invGray">
              <a:xfrm>
                <a:off x="6049963" y="2762250"/>
                <a:ext cx="1258887" cy="1017588"/>
              </a:xfrm>
              <a:custGeom>
                <a:avLst/>
                <a:gdLst>
                  <a:gd name="T0" fmla="*/ 2147483647 w 448"/>
                  <a:gd name="T1" fmla="*/ 2147483647 h 376"/>
                  <a:gd name="T2" fmla="*/ 2147483647 w 448"/>
                  <a:gd name="T3" fmla="*/ 2147483647 h 376"/>
                  <a:gd name="T4" fmla="*/ 2147483647 w 448"/>
                  <a:gd name="T5" fmla="*/ 2147483647 h 376"/>
                  <a:gd name="T6" fmla="*/ 2147483647 w 448"/>
                  <a:gd name="T7" fmla="*/ 2147483647 h 376"/>
                  <a:gd name="T8" fmla="*/ 2147483647 w 448"/>
                  <a:gd name="T9" fmla="*/ 2147483647 h 376"/>
                  <a:gd name="T10" fmla="*/ 2147483647 w 448"/>
                  <a:gd name="T11" fmla="*/ 2147483647 h 376"/>
                  <a:gd name="T12" fmla="*/ 2147483647 w 448"/>
                  <a:gd name="T13" fmla="*/ 2147483647 h 376"/>
                  <a:gd name="T14" fmla="*/ 2147483647 w 448"/>
                  <a:gd name="T15" fmla="*/ 2147483647 h 376"/>
                  <a:gd name="T16" fmla="*/ 2147483647 w 448"/>
                  <a:gd name="T17" fmla="*/ 2147483647 h 376"/>
                  <a:gd name="T18" fmla="*/ 2147483647 w 448"/>
                  <a:gd name="T19" fmla="*/ 2147483647 h 376"/>
                  <a:gd name="T20" fmla="*/ 2147483647 w 448"/>
                  <a:gd name="T21" fmla="*/ 0 h 376"/>
                  <a:gd name="T22" fmla="*/ 2147483647 w 448"/>
                  <a:gd name="T23" fmla="*/ 2147483647 h 376"/>
                  <a:gd name="T24" fmla="*/ 2147483647 w 448"/>
                  <a:gd name="T25" fmla="*/ 2147483647 h 376"/>
                  <a:gd name="T26" fmla="*/ 2147483647 w 448"/>
                  <a:gd name="T27" fmla="*/ 2147483647 h 376"/>
                  <a:gd name="T28" fmla="*/ 2147483647 w 448"/>
                  <a:gd name="T29" fmla="*/ 2147483647 h 376"/>
                  <a:gd name="T30" fmla="*/ 2147483647 w 448"/>
                  <a:gd name="T31" fmla="*/ 2147483647 h 376"/>
                  <a:gd name="T32" fmla="*/ 2147483647 w 448"/>
                  <a:gd name="T33" fmla="*/ 2147483647 h 376"/>
                  <a:gd name="T34" fmla="*/ 2147483647 w 448"/>
                  <a:gd name="T35" fmla="*/ 2147483647 h 376"/>
                  <a:gd name="T36" fmla="*/ 2147483647 w 448"/>
                  <a:gd name="T37" fmla="*/ 2147483647 h 376"/>
                  <a:gd name="T38" fmla="*/ 2147483647 w 448"/>
                  <a:gd name="T39" fmla="*/ 2147483647 h 376"/>
                  <a:gd name="T40" fmla="*/ 2147483647 w 448"/>
                  <a:gd name="T41" fmla="*/ 2147483647 h 376"/>
                  <a:gd name="T42" fmla="*/ 0 w 448"/>
                  <a:gd name="T43" fmla="*/ 2147483647 h 376"/>
                  <a:gd name="T44" fmla="*/ 2147483647 w 448"/>
                  <a:gd name="T45" fmla="*/ 2147483647 h 376"/>
                  <a:gd name="T46" fmla="*/ 2147483647 w 448"/>
                  <a:gd name="T47" fmla="*/ 2147483647 h 376"/>
                  <a:gd name="T48" fmla="*/ 2147483647 w 448"/>
                  <a:gd name="T49" fmla="*/ 2147483647 h 376"/>
                  <a:gd name="T50" fmla="*/ 2147483647 w 448"/>
                  <a:gd name="T51" fmla="*/ 2147483647 h 376"/>
                  <a:gd name="T52" fmla="*/ 2147483647 w 448"/>
                  <a:gd name="T53" fmla="*/ 2147483647 h 376"/>
                  <a:gd name="T54" fmla="*/ 2147483647 w 448"/>
                  <a:gd name="T55" fmla="*/ 2147483647 h 376"/>
                  <a:gd name="T56" fmla="*/ 2147483647 w 448"/>
                  <a:gd name="T57" fmla="*/ 2147483647 h 376"/>
                  <a:gd name="T58" fmla="*/ 2147483647 w 448"/>
                  <a:gd name="T59" fmla="*/ 2147483647 h 376"/>
                  <a:gd name="T60" fmla="*/ 2147483647 w 448"/>
                  <a:gd name="T61" fmla="*/ 2147483647 h 376"/>
                  <a:gd name="T62" fmla="*/ 2147483647 w 448"/>
                  <a:gd name="T63" fmla="*/ 2147483647 h 376"/>
                  <a:gd name="T64" fmla="*/ 2147483647 w 448"/>
                  <a:gd name="T65" fmla="*/ 2147483647 h 376"/>
                  <a:gd name="T66" fmla="*/ 2147483647 w 448"/>
                  <a:gd name="T67" fmla="*/ 2147483647 h 376"/>
                  <a:gd name="T68" fmla="*/ 2147483647 w 448"/>
                  <a:gd name="T69" fmla="*/ 2147483647 h 376"/>
                  <a:gd name="T70" fmla="*/ 2147483647 w 448"/>
                  <a:gd name="T71" fmla="*/ 2147483647 h 376"/>
                  <a:gd name="T72" fmla="*/ 2147483647 w 448"/>
                  <a:gd name="T73" fmla="*/ 2147483647 h 376"/>
                  <a:gd name="T74" fmla="*/ 2147483647 w 448"/>
                  <a:gd name="T75" fmla="*/ 2147483647 h 376"/>
                  <a:gd name="T76" fmla="*/ 2147483647 w 448"/>
                  <a:gd name="T77" fmla="*/ 2147483647 h 376"/>
                  <a:gd name="T78" fmla="*/ 2147483647 w 448"/>
                  <a:gd name="T79" fmla="*/ 2147483647 h 376"/>
                  <a:gd name="T80" fmla="*/ 2147483647 w 448"/>
                  <a:gd name="T81" fmla="*/ 2147483647 h 376"/>
                  <a:gd name="T82" fmla="*/ 2147483647 w 448"/>
                  <a:gd name="T83" fmla="*/ 2147483647 h 376"/>
                  <a:gd name="T84" fmla="*/ 2147483647 w 448"/>
                  <a:gd name="T85" fmla="*/ 2147483647 h 376"/>
                  <a:gd name="T86" fmla="*/ 2147483647 w 448"/>
                  <a:gd name="T87" fmla="*/ 2147483647 h 376"/>
                  <a:gd name="T88" fmla="*/ 2147483647 w 448"/>
                  <a:gd name="T89" fmla="*/ 2147483647 h 3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8"/>
                  <a:gd name="T136" fmla="*/ 0 h 376"/>
                  <a:gd name="T137" fmla="*/ 448 w 448"/>
                  <a:gd name="T138" fmla="*/ 376 h 3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8" h="376">
                    <a:moveTo>
                      <a:pt x="400" y="160"/>
                    </a:moveTo>
                    <a:lnTo>
                      <a:pt x="400" y="176"/>
                    </a:lnTo>
                    <a:lnTo>
                      <a:pt x="392" y="184"/>
                    </a:lnTo>
                    <a:lnTo>
                      <a:pt x="376" y="176"/>
                    </a:lnTo>
                    <a:lnTo>
                      <a:pt x="368" y="184"/>
                    </a:lnTo>
                    <a:lnTo>
                      <a:pt x="360" y="184"/>
                    </a:lnTo>
                    <a:lnTo>
                      <a:pt x="352" y="176"/>
                    </a:lnTo>
                    <a:lnTo>
                      <a:pt x="352" y="160"/>
                    </a:lnTo>
                    <a:lnTo>
                      <a:pt x="336" y="152"/>
                    </a:lnTo>
                    <a:lnTo>
                      <a:pt x="328" y="152"/>
                    </a:lnTo>
                    <a:lnTo>
                      <a:pt x="312" y="152"/>
                    </a:lnTo>
                    <a:lnTo>
                      <a:pt x="304" y="152"/>
                    </a:lnTo>
                    <a:lnTo>
                      <a:pt x="288" y="152"/>
                    </a:lnTo>
                    <a:lnTo>
                      <a:pt x="272" y="144"/>
                    </a:lnTo>
                    <a:lnTo>
                      <a:pt x="256" y="136"/>
                    </a:lnTo>
                    <a:lnTo>
                      <a:pt x="248" y="144"/>
                    </a:lnTo>
                    <a:lnTo>
                      <a:pt x="232" y="144"/>
                    </a:lnTo>
                    <a:lnTo>
                      <a:pt x="224" y="136"/>
                    </a:lnTo>
                    <a:lnTo>
                      <a:pt x="216" y="120"/>
                    </a:lnTo>
                    <a:lnTo>
                      <a:pt x="216" y="112"/>
                    </a:lnTo>
                    <a:lnTo>
                      <a:pt x="224" y="96"/>
                    </a:lnTo>
                    <a:lnTo>
                      <a:pt x="224" y="80"/>
                    </a:lnTo>
                    <a:lnTo>
                      <a:pt x="216" y="72"/>
                    </a:lnTo>
                    <a:lnTo>
                      <a:pt x="200" y="72"/>
                    </a:lnTo>
                    <a:lnTo>
                      <a:pt x="192" y="72"/>
                    </a:lnTo>
                    <a:lnTo>
                      <a:pt x="184" y="72"/>
                    </a:lnTo>
                    <a:lnTo>
                      <a:pt x="176" y="56"/>
                    </a:lnTo>
                    <a:lnTo>
                      <a:pt x="176" y="48"/>
                    </a:lnTo>
                    <a:lnTo>
                      <a:pt x="176" y="32"/>
                    </a:lnTo>
                    <a:lnTo>
                      <a:pt x="168" y="16"/>
                    </a:lnTo>
                    <a:lnTo>
                      <a:pt x="152" y="8"/>
                    </a:lnTo>
                    <a:lnTo>
                      <a:pt x="136" y="0"/>
                    </a:lnTo>
                    <a:lnTo>
                      <a:pt x="120" y="0"/>
                    </a:lnTo>
                    <a:lnTo>
                      <a:pt x="128" y="16"/>
                    </a:lnTo>
                    <a:lnTo>
                      <a:pt x="120" y="24"/>
                    </a:lnTo>
                    <a:lnTo>
                      <a:pt x="112" y="32"/>
                    </a:lnTo>
                    <a:lnTo>
                      <a:pt x="104" y="24"/>
                    </a:lnTo>
                    <a:lnTo>
                      <a:pt x="96" y="16"/>
                    </a:lnTo>
                    <a:lnTo>
                      <a:pt x="80" y="24"/>
                    </a:lnTo>
                    <a:lnTo>
                      <a:pt x="80" y="32"/>
                    </a:lnTo>
                    <a:lnTo>
                      <a:pt x="64" y="40"/>
                    </a:lnTo>
                    <a:lnTo>
                      <a:pt x="64" y="48"/>
                    </a:lnTo>
                    <a:lnTo>
                      <a:pt x="48" y="56"/>
                    </a:lnTo>
                    <a:lnTo>
                      <a:pt x="32" y="64"/>
                    </a:lnTo>
                    <a:lnTo>
                      <a:pt x="16" y="64"/>
                    </a:lnTo>
                    <a:lnTo>
                      <a:pt x="0" y="64"/>
                    </a:lnTo>
                    <a:lnTo>
                      <a:pt x="8" y="80"/>
                    </a:lnTo>
                    <a:lnTo>
                      <a:pt x="16" y="96"/>
                    </a:lnTo>
                    <a:lnTo>
                      <a:pt x="24" y="96"/>
                    </a:lnTo>
                    <a:lnTo>
                      <a:pt x="32" y="104"/>
                    </a:lnTo>
                    <a:lnTo>
                      <a:pt x="32" y="120"/>
                    </a:lnTo>
                    <a:lnTo>
                      <a:pt x="48" y="120"/>
                    </a:lnTo>
                    <a:lnTo>
                      <a:pt x="48" y="128"/>
                    </a:lnTo>
                    <a:lnTo>
                      <a:pt x="40" y="144"/>
                    </a:lnTo>
                    <a:lnTo>
                      <a:pt x="32" y="144"/>
                    </a:lnTo>
                    <a:lnTo>
                      <a:pt x="24" y="152"/>
                    </a:lnTo>
                    <a:lnTo>
                      <a:pt x="32" y="168"/>
                    </a:lnTo>
                    <a:lnTo>
                      <a:pt x="32" y="184"/>
                    </a:lnTo>
                    <a:lnTo>
                      <a:pt x="24" y="184"/>
                    </a:lnTo>
                    <a:lnTo>
                      <a:pt x="16" y="192"/>
                    </a:lnTo>
                    <a:lnTo>
                      <a:pt x="8" y="208"/>
                    </a:lnTo>
                    <a:lnTo>
                      <a:pt x="16" y="216"/>
                    </a:lnTo>
                    <a:lnTo>
                      <a:pt x="8" y="224"/>
                    </a:lnTo>
                    <a:lnTo>
                      <a:pt x="0" y="240"/>
                    </a:lnTo>
                    <a:lnTo>
                      <a:pt x="0" y="248"/>
                    </a:lnTo>
                    <a:lnTo>
                      <a:pt x="0" y="264"/>
                    </a:lnTo>
                    <a:lnTo>
                      <a:pt x="8" y="272"/>
                    </a:lnTo>
                    <a:lnTo>
                      <a:pt x="16" y="264"/>
                    </a:lnTo>
                    <a:lnTo>
                      <a:pt x="24" y="272"/>
                    </a:lnTo>
                    <a:lnTo>
                      <a:pt x="32" y="280"/>
                    </a:lnTo>
                    <a:lnTo>
                      <a:pt x="24" y="296"/>
                    </a:lnTo>
                    <a:lnTo>
                      <a:pt x="24" y="304"/>
                    </a:lnTo>
                    <a:lnTo>
                      <a:pt x="40" y="304"/>
                    </a:lnTo>
                    <a:lnTo>
                      <a:pt x="56" y="296"/>
                    </a:lnTo>
                    <a:lnTo>
                      <a:pt x="64" y="304"/>
                    </a:lnTo>
                    <a:lnTo>
                      <a:pt x="72" y="312"/>
                    </a:lnTo>
                    <a:lnTo>
                      <a:pt x="80" y="328"/>
                    </a:lnTo>
                    <a:lnTo>
                      <a:pt x="88" y="336"/>
                    </a:lnTo>
                    <a:lnTo>
                      <a:pt x="104" y="344"/>
                    </a:lnTo>
                    <a:lnTo>
                      <a:pt x="112" y="352"/>
                    </a:lnTo>
                    <a:lnTo>
                      <a:pt x="112" y="360"/>
                    </a:lnTo>
                    <a:lnTo>
                      <a:pt x="120" y="368"/>
                    </a:lnTo>
                    <a:lnTo>
                      <a:pt x="136" y="376"/>
                    </a:lnTo>
                    <a:lnTo>
                      <a:pt x="144" y="368"/>
                    </a:lnTo>
                    <a:lnTo>
                      <a:pt x="144" y="360"/>
                    </a:lnTo>
                    <a:lnTo>
                      <a:pt x="152" y="344"/>
                    </a:lnTo>
                    <a:lnTo>
                      <a:pt x="160" y="344"/>
                    </a:lnTo>
                    <a:lnTo>
                      <a:pt x="176" y="352"/>
                    </a:lnTo>
                    <a:lnTo>
                      <a:pt x="184" y="352"/>
                    </a:lnTo>
                    <a:lnTo>
                      <a:pt x="192" y="352"/>
                    </a:lnTo>
                    <a:lnTo>
                      <a:pt x="200" y="360"/>
                    </a:lnTo>
                    <a:lnTo>
                      <a:pt x="208" y="368"/>
                    </a:lnTo>
                    <a:lnTo>
                      <a:pt x="216" y="368"/>
                    </a:lnTo>
                    <a:lnTo>
                      <a:pt x="224" y="360"/>
                    </a:lnTo>
                    <a:lnTo>
                      <a:pt x="216" y="344"/>
                    </a:lnTo>
                    <a:lnTo>
                      <a:pt x="216" y="328"/>
                    </a:lnTo>
                    <a:lnTo>
                      <a:pt x="216" y="320"/>
                    </a:lnTo>
                    <a:lnTo>
                      <a:pt x="224" y="304"/>
                    </a:lnTo>
                    <a:lnTo>
                      <a:pt x="232" y="304"/>
                    </a:lnTo>
                    <a:lnTo>
                      <a:pt x="248" y="304"/>
                    </a:lnTo>
                    <a:lnTo>
                      <a:pt x="256" y="312"/>
                    </a:lnTo>
                    <a:lnTo>
                      <a:pt x="256" y="320"/>
                    </a:lnTo>
                    <a:lnTo>
                      <a:pt x="256" y="328"/>
                    </a:lnTo>
                    <a:lnTo>
                      <a:pt x="264" y="344"/>
                    </a:lnTo>
                    <a:lnTo>
                      <a:pt x="272" y="344"/>
                    </a:lnTo>
                    <a:lnTo>
                      <a:pt x="280" y="344"/>
                    </a:lnTo>
                    <a:lnTo>
                      <a:pt x="288" y="336"/>
                    </a:lnTo>
                    <a:lnTo>
                      <a:pt x="304" y="344"/>
                    </a:lnTo>
                    <a:lnTo>
                      <a:pt x="320" y="344"/>
                    </a:lnTo>
                    <a:lnTo>
                      <a:pt x="328" y="336"/>
                    </a:lnTo>
                    <a:lnTo>
                      <a:pt x="336" y="336"/>
                    </a:lnTo>
                    <a:lnTo>
                      <a:pt x="336" y="320"/>
                    </a:lnTo>
                    <a:lnTo>
                      <a:pt x="336" y="304"/>
                    </a:lnTo>
                    <a:lnTo>
                      <a:pt x="336" y="296"/>
                    </a:lnTo>
                    <a:lnTo>
                      <a:pt x="344" y="288"/>
                    </a:lnTo>
                    <a:lnTo>
                      <a:pt x="360" y="288"/>
                    </a:lnTo>
                    <a:lnTo>
                      <a:pt x="376" y="280"/>
                    </a:lnTo>
                    <a:lnTo>
                      <a:pt x="384" y="272"/>
                    </a:lnTo>
                    <a:lnTo>
                      <a:pt x="392" y="264"/>
                    </a:lnTo>
                    <a:lnTo>
                      <a:pt x="392" y="248"/>
                    </a:lnTo>
                    <a:lnTo>
                      <a:pt x="392" y="232"/>
                    </a:lnTo>
                    <a:lnTo>
                      <a:pt x="400" y="216"/>
                    </a:lnTo>
                    <a:lnTo>
                      <a:pt x="408" y="216"/>
                    </a:lnTo>
                    <a:lnTo>
                      <a:pt x="424" y="216"/>
                    </a:lnTo>
                    <a:lnTo>
                      <a:pt x="424" y="200"/>
                    </a:lnTo>
                    <a:lnTo>
                      <a:pt x="440" y="200"/>
                    </a:lnTo>
                    <a:lnTo>
                      <a:pt x="448" y="192"/>
                    </a:lnTo>
                    <a:lnTo>
                      <a:pt x="448" y="184"/>
                    </a:lnTo>
                    <a:lnTo>
                      <a:pt x="448" y="176"/>
                    </a:lnTo>
                    <a:lnTo>
                      <a:pt x="432" y="168"/>
                    </a:lnTo>
                    <a:lnTo>
                      <a:pt x="424" y="160"/>
                    </a:lnTo>
                    <a:lnTo>
                      <a:pt x="424" y="152"/>
                    </a:lnTo>
                    <a:lnTo>
                      <a:pt x="408" y="152"/>
                    </a:lnTo>
                    <a:lnTo>
                      <a:pt x="400" y="160"/>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42" name="Freeform 17"/>
              <p:cNvSpPr>
                <a:spLocks/>
              </p:cNvSpPr>
              <p:nvPr/>
            </p:nvSpPr>
            <p:spPr bwMode="invGray">
              <a:xfrm>
                <a:off x="6992938" y="2741613"/>
                <a:ext cx="1466850" cy="1082675"/>
              </a:xfrm>
              <a:custGeom>
                <a:avLst/>
                <a:gdLst>
                  <a:gd name="T0" fmla="*/ 2147483647 w 520"/>
                  <a:gd name="T1" fmla="*/ 2147483647 h 400"/>
                  <a:gd name="T2" fmla="*/ 2147483647 w 520"/>
                  <a:gd name="T3" fmla="*/ 2147483647 h 400"/>
                  <a:gd name="T4" fmla="*/ 2147483647 w 520"/>
                  <a:gd name="T5" fmla="*/ 2147483647 h 400"/>
                  <a:gd name="T6" fmla="*/ 2147483647 w 520"/>
                  <a:gd name="T7" fmla="*/ 2147483647 h 400"/>
                  <a:gd name="T8" fmla="*/ 2147483647 w 520"/>
                  <a:gd name="T9" fmla="*/ 2147483647 h 400"/>
                  <a:gd name="T10" fmla="*/ 2147483647 w 520"/>
                  <a:gd name="T11" fmla="*/ 2147483647 h 400"/>
                  <a:gd name="T12" fmla="*/ 2147483647 w 520"/>
                  <a:gd name="T13" fmla="*/ 2147483647 h 400"/>
                  <a:gd name="T14" fmla="*/ 2147483647 w 520"/>
                  <a:gd name="T15" fmla="*/ 2147483647 h 400"/>
                  <a:gd name="T16" fmla="*/ 2147483647 w 520"/>
                  <a:gd name="T17" fmla="*/ 2147483647 h 400"/>
                  <a:gd name="T18" fmla="*/ 2147483647 w 520"/>
                  <a:gd name="T19" fmla="*/ 0 h 400"/>
                  <a:gd name="T20" fmla="*/ 2147483647 w 520"/>
                  <a:gd name="T21" fmla="*/ 2147483647 h 400"/>
                  <a:gd name="T22" fmla="*/ 2147483647 w 520"/>
                  <a:gd name="T23" fmla="*/ 2147483647 h 400"/>
                  <a:gd name="T24" fmla="*/ 2147483647 w 520"/>
                  <a:gd name="T25" fmla="*/ 2147483647 h 400"/>
                  <a:gd name="T26" fmla="*/ 2147483647 w 520"/>
                  <a:gd name="T27" fmla="*/ 2147483647 h 400"/>
                  <a:gd name="T28" fmla="*/ 2147483647 w 520"/>
                  <a:gd name="T29" fmla="*/ 2147483647 h 400"/>
                  <a:gd name="T30" fmla="*/ 2147483647 w 520"/>
                  <a:gd name="T31" fmla="*/ 2147483647 h 400"/>
                  <a:gd name="T32" fmla="*/ 2147483647 w 520"/>
                  <a:gd name="T33" fmla="*/ 2147483647 h 400"/>
                  <a:gd name="T34" fmla="*/ 2147483647 w 520"/>
                  <a:gd name="T35" fmla="*/ 2147483647 h 400"/>
                  <a:gd name="T36" fmla="*/ 2147483647 w 520"/>
                  <a:gd name="T37" fmla="*/ 2147483647 h 400"/>
                  <a:gd name="T38" fmla="*/ 2147483647 w 520"/>
                  <a:gd name="T39" fmla="*/ 2147483647 h 400"/>
                  <a:gd name="T40" fmla="*/ 2147483647 w 520"/>
                  <a:gd name="T41" fmla="*/ 2147483647 h 400"/>
                  <a:gd name="T42" fmla="*/ 2147483647 w 520"/>
                  <a:gd name="T43" fmla="*/ 2147483647 h 400"/>
                  <a:gd name="T44" fmla="*/ 2147483647 w 520"/>
                  <a:gd name="T45" fmla="*/ 2147483647 h 400"/>
                  <a:gd name="T46" fmla="*/ 2147483647 w 520"/>
                  <a:gd name="T47" fmla="*/ 2147483647 h 400"/>
                  <a:gd name="T48" fmla="*/ 2147483647 w 520"/>
                  <a:gd name="T49" fmla="*/ 2147483647 h 400"/>
                  <a:gd name="T50" fmla="*/ 2147483647 w 520"/>
                  <a:gd name="T51" fmla="*/ 2147483647 h 400"/>
                  <a:gd name="T52" fmla="*/ 2147483647 w 520"/>
                  <a:gd name="T53" fmla="*/ 2147483647 h 400"/>
                  <a:gd name="T54" fmla="*/ 2147483647 w 520"/>
                  <a:gd name="T55" fmla="*/ 2147483647 h 400"/>
                  <a:gd name="T56" fmla="*/ 2147483647 w 520"/>
                  <a:gd name="T57" fmla="*/ 2147483647 h 400"/>
                  <a:gd name="T58" fmla="*/ 2147483647 w 520"/>
                  <a:gd name="T59" fmla="*/ 2147483647 h 400"/>
                  <a:gd name="T60" fmla="*/ 2147483647 w 520"/>
                  <a:gd name="T61" fmla="*/ 2147483647 h 400"/>
                  <a:gd name="T62" fmla="*/ 2147483647 w 520"/>
                  <a:gd name="T63" fmla="*/ 2147483647 h 400"/>
                  <a:gd name="T64" fmla="*/ 2147483647 w 520"/>
                  <a:gd name="T65" fmla="*/ 2147483647 h 400"/>
                  <a:gd name="T66" fmla="*/ 0 w 520"/>
                  <a:gd name="T67" fmla="*/ 2147483647 h 400"/>
                  <a:gd name="T68" fmla="*/ 0 w 520"/>
                  <a:gd name="T69" fmla="*/ 2147483647 h 400"/>
                  <a:gd name="T70" fmla="*/ 2147483647 w 520"/>
                  <a:gd name="T71" fmla="*/ 2147483647 h 400"/>
                  <a:gd name="T72" fmla="*/ 2147483647 w 520"/>
                  <a:gd name="T73" fmla="*/ 2147483647 h 400"/>
                  <a:gd name="T74" fmla="*/ 2147483647 w 520"/>
                  <a:gd name="T75" fmla="*/ 2147483647 h 400"/>
                  <a:gd name="T76" fmla="*/ 2147483647 w 520"/>
                  <a:gd name="T77" fmla="*/ 2147483647 h 400"/>
                  <a:gd name="T78" fmla="*/ 2147483647 w 520"/>
                  <a:gd name="T79" fmla="*/ 2147483647 h 400"/>
                  <a:gd name="T80" fmla="*/ 2147483647 w 520"/>
                  <a:gd name="T81" fmla="*/ 2147483647 h 400"/>
                  <a:gd name="T82" fmla="*/ 2147483647 w 520"/>
                  <a:gd name="T83" fmla="*/ 2147483647 h 400"/>
                  <a:gd name="T84" fmla="*/ 2147483647 w 520"/>
                  <a:gd name="T85" fmla="*/ 2147483647 h 400"/>
                  <a:gd name="T86" fmla="*/ 2147483647 w 520"/>
                  <a:gd name="T87" fmla="*/ 2147483647 h 400"/>
                  <a:gd name="T88" fmla="*/ 2147483647 w 520"/>
                  <a:gd name="T89" fmla="*/ 2147483647 h 400"/>
                  <a:gd name="T90" fmla="*/ 2147483647 w 520"/>
                  <a:gd name="T91" fmla="*/ 2147483647 h 400"/>
                  <a:gd name="T92" fmla="*/ 2147483647 w 520"/>
                  <a:gd name="T93" fmla="*/ 2147483647 h 400"/>
                  <a:gd name="T94" fmla="*/ 2147483647 w 520"/>
                  <a:gd name="T95" fmla="*/ 2147483647 h 400"/>
                  <a:gd name="T96" fmla="*/ 2147483647 w 520"/>
                  <a:gd name="T97" fmla="*/ 2147483647 h 400"/>
                  <a:gd name="T98" fmla="*/ 2147483647 w 520"/>
                  <a:gd name="T99" fmla="*/ 2147483647 h 400"/>
                  <a:gd name="T100" fmla="*/ 2147483647 w 520"/>
                  <a:gd name="T101" fmla="*/ 2147483647 h 4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0"/>
                  <a:gd name="T154" fmla="*/ 0 h 400"/>
                  <a:gd name="T155" fmla="*/ 520 w 520"/>
                  <a:gd name="T156" fmla="*/ 400 h 4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0" h="400">
                    <a:moveTo>
                      <a:pt x="232" y="40"/>
                    </a:moveTo>
                    <a:lnTo>
                      <a:pt x="240" y="48"/>
                    </a:lnTo>
                    <a:lnTo>
                      <a:pt x="240" y="64"/>
                    </a:lnTo>
                    <a:lnTo>
                      <a:pt x="240" y="80"/>
                    </a:lnTo>
                    <a:lnTo>
                      <a:pt x="232" y="88"/>
                    </a:lnTo>
                    <a:lnTo>
                      <a:pt x="240" y="96"/>
                    </a:lnTo>
                    <a:lnTo>
                      <a:pt x="248" y="104"/>
                    </a:lnTo>
                    <a:lnTo>
                      <a:pt x="256" y="96"/>
                    </a:lnTo>
                    <a:lnTo>
                      <a:pt x="256" y="80"/>
                    </a:lnTo>
                    <a:lnTo>
                      <a:pt x="272" y="80"/>
                    </a:lnTo>
                    <a:lnTo>
                      <a:pt x="288" y="80"/>
                    </a:lnTo>
                    <a:lnTo>
                      <a:pt x="296" y="88"/>
                    </a:lnTo>
                    <a:lnTo>
                      <a:pt x="312" y="88"/>
                    </a:lnTo>
                    <a:lnTo>
                      <a:pt x="328" y="88"/>
                    </a:lnTo>
                    <a:lnTo>
                      <a:pt x="344" y="80"/>
                    </a:lnTo>
                    <a:lnTo>
                      <a:pt x="352" y="64"/>
                    </a:lnTo>
                    <a:lnTo>
                      <a:pt x="352" y="48"/>
                    </a:lnTo>
                    <a:lnTo>
                      <a:pt x="368" y="40"/>
                    </a:lnTo>
                    <a:lnTo>
                      <a:pt x="368" y="32"/>
                    </a:lnTo>
                    <a:lnTo>
                      <a:pt x="376" y="24"/>
                    </a:lnTo>
                    <a:lnTo>
                      <a:pt x="392" y="32"/>
                    </a:lnTo>
                    <a:lnTo>
                      <a:pt x="400" y="32"/>
                    </a:lnTo>
                    <a:lnTo>
                      <a:pt x="408" y="24"/>
                    </a:lnTo>
                    <a:lnTo>
                      <a:pt x="416" y="16"/>
                    </a:lnTo>
                    <a:lnTo>
                      <a:pt x="424" y="0"/>
                    </a:lnTo>
                    <a:lnTo>
                      <a:pt x="432" y="8"/>
                    </a:lnTo>
                    <a:lnTo>
                      <a:pt x="448" y="16"/>
                    </a:lnTo>
                    <a:lnTo>
                      <a:pt x="456" y="8"/>
                    </a:lnTo>
                    <a:lnTo>
                      <a:pt x="472" y="8"/>
                    </a:lnTo>
                    <a:lnTo>
                      <a:pt x="480" y="0"/>
                    </a:lnTo>
                    <a:lnTo>
                      <a:pt x="480" y="16"/>
                    </a:lnTo>
                    <a:lnTo>
                      <a:pt x="488" y="24"/>
                    </a:lnTo>
                    <a:lnTo>
                      <a:pt x="496" y="32"/>
                    </a:lnTo>
                    <a:lnTo>
                      <a:pt x="512" y="40"/>
                    </a:lnTo>
                    <a:lnTo>
                      <a:pt x="504" y="56"/>
                    </a:lnTo>
                    <a:lnTo>
                      <a:pt x="512" y="72"/>
                    </a:lnTo>
                    <a:lnTo>
                      <a:pt x="520" y="80"/>
                    </a:lnTo>
                    <a:lnTo>
                      <a:pt x="520" y="96"/>
                    </a:lnTo>
                    <a:lnTo>
                      <a:pt x="512" y="112"/>
                    </a:lnTo>
                    <a:lnTo>
                      <a:pt x="504" y="136"/>
                    </a:lnTo>
                    <a:lnTo>
                      <a:pt x="504" y="152"/>
                    </a:lnTo>
                    <a:lnTo>
                      <a:pt x="504" y="176"/>
                    </a:lnTo>
                    <a:lnTo>
                      <a:pt x="496" y="184"/>
                    </a:lnTo>
                    <a:lnTo>
                      <a:pt x="488" y="192"/>
                    </a:lnTo>
                    <a:lnTo>
                      <a:pt x="480" y="200"/>
                    </a:lnTo>
                    <a:lnTo>
                      <a:pt x="464" y="192"/>
                    </a:lnTo>
                    <a:lnTo>
                      <a:pt x="456" y="192"/>
                    </a:lnTo>
                    <a:lnTo>
                      <a:pt x="456" y="176"/>
                    </a:lnTo>
                    <a:lnTo>
                      <a:pt x="448" y="168"/>
                    </a:lnTo>
                    <a:lnTo>
                      <a:pt x="440" y="160"/>
                    </a:lnTo>
                    <a:lnTo>
                      <a:pt x="432" y="152"/>
                    </a:lnTo>
                    <a:lnTo>
                      <a:pt x="424" y="152"/>
                    </a:lnTo>
                    <a:lnTo>
                      <a:pt x="408" y="144"/>
                    </a:lnTo>
                    <a:lnTo>
                      <a:pt x="400" y="152"/>
                    </a:lnTo>
                    <a:lnTo>
                      <a:pt x="392" y="160"/>
                    </a:lnTo>
                    <a:lnTo>
                      <a:pt x="408" y="168"/>
                    </a:lnTo>
                    <a:lnTo>
                      <a:pt x="416" y="176"/>
                    </a:lnTo>
                    <a:lnTo>
                      <a:pt x="416" y="184"/>
                    </a:lnTo>
                    <a:lnTo>
                      <a:pt x="408" y="192"/>
                    </a:lnTo>
                    <a:lnTo>
                      <a:pt x="392" y="192"/>
                    </a:lnTo>
                    <a:lnTo>
                      <a:pt x="384" y="200"/>
                    </a:lnTo>
                    <a:lnTo>
                      <a:pt x="376" y="208"/>
                    </a:lnTo>
                    <a:lnTo>
                      <a:pt x="360" y="216"/>
                    </a:lnTo>
                    <a:lnTo>
                      <a:pt x="352" y="216"/>
                    </a:lnTo>
                    <a:lnTo>
                      <a:pt x="336" y="216"/>
                    </a:lnTo>
                    <a:lnTo>
                      <a:pt x="328" y="216"/>
                    </a:lnTo>
                    <a:lnTo>
                      <a:pt x="320" y="232"/>
                    </a:lnTo>
                    <a:lnTo>
                      <a:pt x="304" y="232"/>
                    </a:lnTo>
                    <a:lnTo>
                      <a:pt x="288" y="240"/>
                    </a:lnTo>
                    <a:lnTo>
                      <a:pt x="272" y="248"/>
                    </a:lnTo>
                    <a:lnTo>
                      <a:pt x="256" y="256"/>
                    </a:lnTo>
                    <a:lnTo>
                      <a:pt x="248" y="264"/>
                    </a:lnTo>
                    <a:lnTo>
                      <a:pt x="240" y="280"/>
                    </a:lnTo>
                    <a:lnTo>
                      <a:pt x="232" y="280"/>
                    </a:lnTo>
                    <a:lnTo>
                      <a:pt x="216" y="288"/>
                    </a:lnTo>
                    <a:lnTo>
                      <a:pt x="208" y="296"/>
                    </a:lnTo>
                    <a:lnTo>
                      <a:pt x="200" y="304"/>
                    </a:lnTo>
                    <a:lnTo>
                      <a:pt x="184" y="312"/>
                    </a:lnTo>
                    <a:lnTo>
                      <a:pt x="176" y="320"/>
                    </a:lnTo>
                    <a:lnTo>
                      <a:pt x="176" y="336"/>
                    </a:lnTo>
                    <a:lnTo>
                      <a:pt x="160" y="336"/>
                    </a:lnTo>
                    <a:lnTo>
                      <a:pt x="152" y="336"/>
                    </a:lnTo>
                    <a:lnTo>
                      <a:pt x="144" y="328"/>
                    </a:lnTo>
                    <a:lnTo>
                      <a:pt x="136" y="336"/>
                    </a:lnTo>
                    <a:lnTo>
                      <a:pt x="128" y="344"/>
                    </a:lnTo>
                    <a:lnTo>
                      <a:pt x="120" y="344"/>
                    </a:lnTo>
                    <a:lnTo>
                      <a:pt x="112" y="344"/>
                    </a:lnTo>
                    <a:lnTo>
                      <a:pt x="104" y="360"/>
                    </a:lnTo>
                    <a:lnTo>
                      <a:pt x="96" y="360"/>
                    </a:lnTo>
                    <a:lnTo>
                      <a:pt x="80" y="368"/>
                    </a:lnTo>
                    <a:lnTo>
                      <a:pt x="80" y="376"/>
                    </a:lnTo>
                    <a:lnTo>
                      <a:pt x="80" y="392"/>
                    </a:lnTo>
                    <a:lnTo>
                      <a:pt x="80" y="400"/>
                    </a:lnTo>
                    <a:lnTo>
                      <a:pt x="72" y="400"/>
                    </a:lnTo>
                    <a:lnTo>
                      <a:pt x="56" y="384"/>
                    </a:lnTo>
                    <a:lnTo>
                      <a:pt x="48" y="384"/>
                    </a:lnTo>
                    <a:lnTo>
                      <a:pt x="40" y="376"/>
                    </a:lnTo>
                    <a:lnTo>
                      <a:pt x="24" y="376"/>
                    </a:lnTo>
                    <a:lnTo>
                      <a:pt x="16" y="368"/>
                    </a:lnTo>
                    <a:lnTo>
                      <a:pt x="8" y="352"/>
                    </a:lnTo>
                    <a:lnTo>
                      <a:pt x="0" y="344"/>
                    </a:lnTo>
                    <a:lnTo>
                      <a:pt x="0" y="328"/>
                    </a:lnTo>
                    <a:lnTo>
                      <a:pt x="0" y="312"/>
                    </a:lnTo>
                    <a:lnTo>
                      <a:pt x="0" y="304"/>
                    </a:lnTo>
                    <a:lnTo>
                      <a:pt x="8" y="296"/>
                    </a:lnTo>
                    <a:lnTo>
                      <a:pt x="24" y="288"/>
                    </a:lnTo>
                    <a:lnTo>
                      <a:pt x="40" y="288"/>
                    </a:lnTo>
                    <a:lnTo>
                      <a:pt x="48" y="280"/>
                    </a:lnTo>
                    <a:lnTo>
                      <a:pt x="56" y="272"/>
                    </a:lnTo>
                    <a:lnTo>
                      <a:pt x="56" y="256"/>
                    </a:lnTo>
                    <a:lnTo>
                      <a:pt x="56" y="248"/>
                    </a:lnTo>
                    <a:lnTo>
                      <a:pt x="56" y="240"/>
                    </a:lnTo>
                    <a:lnTo>
                      <a:pt x="64" y="224"/>
                    </a:lnTo>
                    <a:lnTo>
                      <a:pt x="72" y="224"/>
                    </a:lnTo>
                    <a:lnTo>
                      <a:pt x="88" y="224"/>
                    </a:lnTo>
                    <a:lnTo>
                      <a:pt x="88" y="208"/>
                    </a:lnTo>
                    <a:lnTo>
                      <a:pt x="104" y="200"/>
                    </a:lnTo>
                    <a:lnTo>
                      <a:pt x="112" y="200"/>
                    </a:lnTo>
                    <a:lnTo>
                      <a:pt x="112" y="192"/>
                    </a:lnTo>
                    <a:lnTo>
                      <a:pt x="112" y="184"/>
                    </a:lnTo>
                    <a:lnTo>
                      <a:pt x="96" y="184"/>
                    </a:lnTo>
                    <a:lnTo>
                      <a:pt x="88" y="168"/>
                    </a:lnTo>
                    <a:lnTo>
                      <a:pt x="88" y="160"/>
                    </a:lnTo>
                    <a:lnTo>
                      <a:pt x="80" y="160"/>
                    </a:lnTo>
                    <a:lnTo>
                      <a:pt x="72" y="160"/>
                    </a:lnTo>
                    <a:lnTo>
                      <a:pt x="64" y="168"/>
                    </a:lnTo>
                    <a:lnTo>
                      <a:pt x="72" y="160"/>
                    </a:lnTo>
                    <a:lnTo>
                      <a:pt x="64" y="152"/>
                    </a:lnTo>
                    <a:lnTo>
                      <a:pt x="48" y="136"/>
                    </a:lnTo>
                    <a:lnTo>
                      <a:pt x="40" y="120"/>
                    </a:lnTo>
                    <a:lnTo>
                      <a:pt x="40" y="112"/>
                    </a:lnTo>
                    <a:lnTo>
                      <a:pt x="32" y="104"/>
                    </a:lnTo>
                    <a:lnTo>
                      <a:pt x="32" y="96"/>
                    </a:lnTo>
                    <a:lnTo>
                      <a:pt x="40" y="88"/>
                    </a:lnTo>
                    <a:lnTo>
                      <a:pt x="40" y="72"/>
                    </a:lnTo>
                    <a:lnTo>
                      <a:pt x="56" y="56"/>
                    </a:lnTo>
                    <a:lnTo>
                      <a:pt x="64" y="56"/>
                    </a:lnTo>
                    <a:lnTo>
                      <a:pt x="80" y="48"/>
                    </a:lnTo>
                    <a:lnTo>
                      <a:pt x="96" y="40"/>
                    </a:lnTo>
                    <a:lnTo>
                      <a:pt x="104" y="48"/>
                    </a:lnTo>
                    <a:lnTo>
                      <a:pt x="120" y="40"/>
                    </a:lnTo>
                    <a:lnTo>
                      <a:pt x="128" y="32"/>
                    </a:lnTo>
                    <a:lnTo>
                      <a:pt x="144" y="32"/>
                    </a:lnTo>
                    <a:lnTo>
                      <a:pt x="152" y="32"/>
                    </a:lnTo>
                    <a:lnTo>
                      <a:pt x="168" y="24"/>
                    </a:lnTo>
                    <a:lnTo>
                      <a:pt x="176" y="32"/>
                    </a:lnTo>
                    <a:lnTo>
                      <a:pt x="184" y="40"/>
                    </a:lnTo>
                    <a:lnTo>
                      <a:pt x="200" y="40"/>
                    </a:lnTo>
                    <a:lnTo>
                      <a:pt x="208" y="40"/>
                    </a:lnTo>
                    <a:lnTo>
                      <a:pt x="216" y="32"/>
                    </a:lnTo>
                    <a:lnTo>
                      <a:pt x="224" y="24"/>
                    </a:lnTo>
                    <a:lnTo>
                      <a:pt x="232" y="40"/>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43" name="Freeform 18"/>
              <p:cNvSpPr>
                <a:spLocks/>
              </p:cNvSpPr>
              <p:nvPr/>
            </p:nvSpPr>
            <p:spPr bwMode="invGray">
              <a:xfrm>
                <a:off x="5576888" y="3565525"/>
                <a:ext cx="2433637" cy="2382838"/>
              </a:xfrm>
              <a:custGeom>
                <a:avLst/>
                <a:gdLst>
                  <a:gd name="T0" fmla="*/ 2147483647 w 864"/>
                  <a:gd name="T1" fmla="*/ 2147483647 h 880"/>
                  <a:gd name="T2" fmla="*/ 2147483647 w 864"/>
                  <a:gd name="T3" fmla="*/ 2147483647 h 880"/>
                  <a:gd name="T4" fmla="*/ 2147483647 w 864"/>
                  <a:gd name="T5" fmla="*/ 2147483647 h 880"/>
                  <a:gd name="T6" fmla="*/ 2147483647 w 864"/>
                  <a:gd name="T7" fmla="*/ 2147483647 h 880"/>
                  <a:gd name="T8" fmla="*/ 2147483647 w 864"/>
                  <a:gd name="T9" fmla="*/ 2147483647 h 880"/>
                  <a:gd name="T10" fmla="*/ 2147483647 w 864"/>
                  <a:gd name="T11" fmla="*/ 2147483647 h 880"/>
                  <a:gd name="T12" fmla="*/ 2147483647 w 864"/>
                  <a:gd name="T13" fmla="*/ 2147483647 h 880"/>
                  <a:gd name="T14" fmla="*/ 2147483647 w 864"/>
                  <a:gd name="T15" fmla="*/ 2147483647 h 880"/>
                  <a:gd name="T16" fmla="*/ 2147483647 w 864"/>
                  <a:gd name="T17" fmla="*/ 2147483647 h 880"/>
                  <a:gd name="T18" fmla="*/ 2147483647 w 864"/>
                  <a:gd name="T19" fmla="*/ 2147483647 h 880"/>
                  <a:gd name="T20" fmla="*/ 2147483647 w 864"/>
                  <a:gd name="T21" fmla="*/ 2147483647 h 880"/>
                  <a:gd name="T22" fmla="*/ 2147483647 w 864"/>
                  <a:gd name="T23" fmla="*/ 2147483647 h 880"/>
                  <a:gd name="T24" fmla="*/ 2147483647 w 864"/>
                  <a:gd name="T25" fmla="*/ 2147483647 h 880"/>
                  <a:gd name="T26" fmla="*/ 2147483647 w 864"/>
                  <a:gd name="T27" fmla="*/ 2147483647 h 880"/>
                  <a:gd name="T28" fmla="*/ 2147483647 w 864"/>
                  <a:gd name="T29" fmla="*/ 2147483647 h 880"/>
                  <a:gd name="T30" fmla="*/ 2147483647 w 864"/>
                  <a:gd name="T31" fmla="*/ 2147483647 h 880"/>
                  <a:gd name="T32" fmla="*/ 2147483647 w 864"/>
                  <a:gd name="T33" fmla="*/ 2147483647 h 880"/>
                  <a:gd name="T34" fmla="*/ 2147483647 w 864"/>
                  <a:gd name="T35" fmla="*/ 2147483647 h 880"/>
                  <a:gd name="T36" fmla="*/ 2147483647 w 864"/>
                  <a:gd name="T37" fmla="*/ 2147483647 h 880"/>
                  <a:gd name="T38" fmla="*/ 2147483647 w 864"/>
                  <a:gd name="T39" fmla="*/ 2147483647 h 880"/>
                  <a:gd name="T40" fmla="*/ 2147483647 w 864"/>
                  <a:gd name="T41" fmla="*/ 2147483647 h 880"/>
                  <a:gd name="T42" fmla="*/ 2147483647 w 864"/>
                  <a:gd name="T43" fmla="*/ 2147483647 h 880"/>
                  <a:gd name="T44" fmla="*/ 2147483647 w 864"/>
                  <a:gd name="T45" fmla="*/ 2147483647 h 880"/>
                  <a:gd name="T46" fmla="*/ 2147483647 w 864"/>
                  <a:gd name="T47" fmla="*/ 2147483647 h 880"/>
                  <a:gd name="T48" fmla="*/ 2147483647 w 864"/>
                  <a:gd name="T49" fmla="*/ 2147483647 h 880"/>
                  <a:gd name="T50" fmla="*/ 2147483647 w 864"/>
                  <a:gd name="T51" fmla="*/ 2147483647 h 880"/>
                  <a:gd name="T52" fmla="*/ 2147483647 w 864"/>
                  <a:gd name="T53" fmla="*/ 2147483647 h 880"/>
                  <a:gd name="T54" fmla="*/ 2147483647 w 864"/>
                  <a:gd name="T55" fmla="*/ 2147483647 h 880"/>
                  <a:gd name="T56" fmla="*/ 2147483647 w 864"/>
                  <a:gd name="T57" fmla="*/ 2147483647 h 880"/>
                  <a:gd name="T58" fmla="*/ 2147483647 w 864"/>
                  <a:gd name="T59" fmla="*/ 2147483647 h 880"/>
                  <a:gd name="T60" fmla="*/ 2147483647 w 864"/>
                  <a:gd name="T61" fmla="*/ 2147483647 h 880"/>
                  <a:gd name="T62" fmla="*/ 2147483647 w 864"/>
                  <a:gd name="T63" fmla="*/ 2147483647 h 880"/>
                  <a:gd name="T64" fmla="*/ 2147483647 w 864"/>
                  <a:gd name="T65" fmla="*/ 2147483647 h 880"/>
                  <a:gd name="T66" fmla="*/ 2147483647 w 864"/>
                  <a:gd name="T67" fmla="*/ 2147483647 h 880"/>
                  <a:gd name="T68" fmla="*/ 2147483647 w 864"/>
                  <a:gd name="T69" fmla="*/ 2147483647 h 880"/>
                  <a:gd name="T70" fmla="*/ 2147483647 w 864"/>
                  <a:gd name="T71" fmla="*/ 2147483647 h 880"/>
                  <a:gd name="T72" fmla="*/ 2147483647 w 864"/>
                  <a:gd name="T73" fmla="*/ 2147483647 h 880"/>
                  <a:gd name="T74" fmla="*/ 2147483647 w 864"/>
                  <a:gd name="T75" fmla="*/ 2147483647 h 880"/>
                  <a:gd name="T76" fmla="*/ 2147483647 w 864"/>
                  <a:gd name="T77" fmla="*/ 2147483647 h 880"/>
                  <a:gd name="T78" fmla="*/ 2147483647 w 864"/>
                  <a:gd name="T79" fmla="*/ 2147483647 h 880"/>
                  <a:gd name="T80" fmla="*/ 2147483647 w 864"/>
                  <a:gd name="T81" fmla="*/ 2147483647 h 880"/>
                  <a:gd name="T82" fmla="*/ 2147483647 w 864"/>
                  <a:gd name="T83" fmla="*/ 2147483647 h 880"/>
                  <a:gd name="T84" fmla="*/ 2147483647 w 864"/>
                  <a:gd name="T85" fmla="*/ 2147483647 h 880"/>
                  <a:gd name="T86" fmla="*/ 2147483647 w 864"/>
                  <a:gd name="T87" fmla="*/ 2147483647 h 880"/>
                  <a:gd name="T88" fmla="*/ 2147483647 w 864"/>
                  <a:gd name="T89" fmla="*/ 2147483647 h 880"/>
                  <a:gd name="T90" fmla="*/ 2147483647 w 864"/>
                  <a:gd name="T91" fmla="*/ 2147483647 h 880"/>
                  <a:gd name="T92" fmla="*/ 2147483647 w 864"/>
                  <a:gd name="T93" fmla="*/ 2147483647 h 880"/>
                  <a:gd name="T94" fmla="*/ 2147483647 w 864"/>
                  <a:gd name="T95" fmla="*/ 2147483647 h 880"/>
                  <a:gd name="T96" fmla="*/ 2147483647 w 864"/>
                  <a:gd name="T97" fmla="*/ 2147483647 h 880"/>
                  <a:gd name="T98" fmla="*/ 2147483647 w 864"/>
                  <a:gd name="T99" fmla="*/ 2147483647 h 880"/>
                  <a:gd name="T100" fmla="*/ 2147483647 w 864"/>
                  <a:gd name="T101" fmla="*/ 2147483647 h 880"/>
                  <a:gd name="T102" fmla="*/ 2147483647 w 864"/>
                  <a:gd name="T103" fmla="*/ 2147483647 h 880"/>
                  <a:gd name="T104" fmla="*/ 2147483647 w 864"/>
                  <a:gd name="T105" fmla="*/ 2147483647 h 880"/>
                  <a:gd name="T106" fmla="*/ 2147483647 w 864"/>
                  <a:gd name="T107" fmla="*/ 2147483647 h 8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4"/>
                  <a:gd name="T163" fmla="*/ 0 h 880"/>
                  <a:gd name="T164" fmla="*/ 864 w 864"/>
                  <a:gd name="T165" fmla="*/ 880 h 8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4" h="880">
                    <a:moveTo>
                      <a:pt x="192" y="8"/>
                    </a:moveTo>
                    <a:lnTo>
                      <a:pt x="208" y="8"/>
                    </a:lnTo>
                    <a:lnTo>
                      <a:pt x="224" y="0"/>
                    </a:lnTo>
                    <a:lnTo>
                      <a:pt x="232" y="8"/>
                    </a:lnTo>
                    <a:lnTo>
                      <a:pt x="240" y="16"/>
                    </a:lnTo>
                    <a:lnTo>
                      <a:pt x="248" y="32"/>
                    </a:lnTo>
                    <a:lnTo>
                      <a:pt x="256" y="40"/>
                    </a:lnTo>
                    <a:lnTo>
                      <a:pt x="272" y="48"/>
                    </a:lnTo>
                    <a:lnTo>
                      <a:pt x="280" y="56"/>
                    </a:lnTo>
                    <a:lnTo>
                      <a:pt x="280" y="64"/>
                    </a:lnTo>
                    <a:lnTo>
                      <a:pt x="288" y="72"/>
                    </a:lnTo>
                    <a:lnTo>
                      <a:pt x="304" y="80"/>
                    </a:lnTo>
                    <a:lnTo>
                      <a:pt x="312" y="72"/>
                    </a:lnTo>
                    <a:lnTo>
                      <a:pt x="312" y="64"/>
                    </a:lnTo>
                    <a:lnTo>
                      <a:pt x="320" y="48"/>
                    </a:lnTo>
                    <a:lnTo>
                      <a:pt x="328" y="48"/>
                    </a:lnTo>
                    <a:lnTo>
                      <a:pt x="344" y="56"/>
                    </a:lnTo>
                    <a:lnTo>
                      <a:pt x="352" y="56"/>
                    </a:lnTo>
                    <a:lnTo>
                      <a:pt x="360" y="56"/>
                    </a:lnTo>
                    <a:lnTo>
                      <a:pt x="368" y="64"/>
                    </a:lnTo>
                    <a:lnTo>
                      <a:pt x="376" y="72"/>
                    </a:lnTo>
                    <a:lnTo>
                      <a:pt x="384" y="72"/>
                    </a:lnTo>
                    <a:lnTo>
                      <a:pt x="392" y="64"/>
                    </a:lnTo>
                    <a:lnTo>
                      <a:pt x="384" y="48"/>
                    </a:lnTo>
                    <a:lnTo>
                      <a:pt x="384" y="32"/>
                    </a:lnTo>
                    <a:lnTo>
                      <a:pt x="384" y="24"/>
                    </a:lnTo>
                    <a:lnTo>
                      <a:pt x="392" y="8"/>
                    </a:lnTo>
                    <a:lnTo>
                      <a:pt x="400" y="8"/>
                    </a:lnTo>
                    <a:lnTo>
                      <a:pt x="416" y="8"/>
                    </a:lnTo>
                    <a:lnTo>
                      <a:pt x="424" y="16"/>
                    </a:lnTo>
                    <a:lnTo>
                      <a:pt x="424" y="24"/>
                    </a:lnTo>
                    <a:lnTo>
                      <a:pt x="424" y="32"/>
                    </a:lnTo>
                    <a:lnTo>
                      <a:pt x="432" y="48"/>
                    </a:lnTo>
                    <a:lnTo>
                      <a:pt x="440" y="48"/>
                    </a:lnTo>
                    <a:lnTo>
                      <a:pt x="448" y="48"/>
                    </a:lnTo>
                    <a:lnTo>
                      <a:pt x="456" y="40"/>
                    </a:lnTo>
                    <a:lnTo>
                      <a:pt x="472" y="48"/>
                    </a:lnTo>
                    <a:lnTo>
                      <a:pt x="488" y="48"/>
                    </a:lnTo>
                    <a:lnTo>
                      <a:pt x="496" y="40"/>
                    </a:lnTo>
                    <a:lnTo>
                      <a:pt x="504" y="40"/>
                    </a:lnTo>
                    <a:lnTo>
                      <a:pt x="512" y="48"/>
                    </a:lnTo>
                    <a:lnTo>
                      <a:pt x="520" y="64"/>
                    </a:lnTo>
                    <a:lnTo>
                      <a:pt x="528" y="72"/>
                    </a:lnTo>
                    <a:lnTo>
                      <a:pt x="544" y="80"/>
                    </a:lnTo>
                    <a:lnTo>
                      <a:pt x="544" y="96"/>
                    </a:lnTo>
                    <a:lnTo>
                      <a:pt x="552" y="104"/>
                    </a:lnTo>
                    <a:lnTo>
                      <a:pt x="560" y="112"/>
                    </a:lnTo>
                    <a:lnTo>
                      <a:pt x="552" y="128"/>
                    </a:lnTo>
                    <a:lnTo>
                      <a:pt x="568" y="128"/>
                    </a:lnTo>
                    <a:lnTo>
                      <a:pt x="576" y="128"/>
                    </a:lnTo>
                    <a:lnTo>
                      <a:pt x="584" y="144"/>
                    </a:lnTo>
                    <a:lnTo>
                      <a:pt x="584" y="152"/>
                    </a:lnTo>
                    <a:lnTo>
                      <a:pt x="600" y="152"/>
                    </a:lnTo>
                    <a:lnTo>
                      <a:pt x="608" y="160"/>
                    </a:lnTo>
                    <a:lnTo>
                      <a:pt x="616" y="176"/>
                    </a:lnTo>
                    <a:lnTo>
                      <a:pt x="616" y="184"/>
                    </a:lnTo>
                    <a:lnTo>
                      <a:pt x="608" y="192"/>
                    </a:lnTo>
                    <a:lnTo>
                      <a:pt x="600" y="200"/>
                    </a:lnTo>
                    <a:lnTo>
                      <a:pt x="600" y="208"/>
                    </a:lnTo>
                    <a:lnTo>
                      <a:pt x="600" y="224"/>
                    </a:lnTo>
                    <a:lnTo>
                      <a:pt x="608" y="224"/>
                    </a:lnTo>
                    <a:lnTo>
                      <a:pt x="616" y="240"/>
                    </a:lnTo>
                    <a:lnTo>
                      <a:pt x="616" y="248"/>
                    </a:lnTo>
                    <a:lnTo>
                      <a:pt x="624" y="256"/>
                    </a:lnTo>
                    <a:lnTo>
                      <a:pt x="632" y="264"/>
                    </a:lnTo>
                    <a:lnTo>
                      <a:pt x="640" y="272"/>
                    </a:lnTo>
                    <a:lnTo>
                      <a:pt x="648" y="280"/>
                    </a:lnTo>
                    <a:lnTo>
                      <a:pt x="656" y="288"/>
                    </a:lnTo>
                    <a:lnTo>
                      <a:pt x="656" y="304"/>
                    </a:lnTo>
                    <a:lnTo>
                      <a:pt x="672" y="304"/>
                    </a:lnTo>
                    <a:lnTo>
                      <a:pt x="680" y="312"/>
                    </a:lnTo>
                    <a:lnTo>
                      <a:pt x="688" y="320"/>
                    </a:lnTo>
                    <a:lnTo>
                      <a:pt x="696" y="312"/>
                    </a:lnTo>
                    <a:lnTo>
                      <a:pt x="712" y="320"/>
                    </a:lnTo>
                    <a:lnTo>
                      <a:pt x="720" y="328"/>
                    </a:lnTo>
                    <a:lnTo>
                      <a:pt x="728" y="344"/>
                    </a:lnTo>
                    <a:lnTo>
                      <a:pt x="736" y="352"/>
                    </a:lnTo>
                    <a:lnTo>
                      <a:pt x="736" y="368"/>
                    </a:lnTo>
                    <a:lnTo>
                      <a:pt x="744" y="376"/>
                    </a:lnTo>
                    <a:lnTo>
                      <a:pt x="760" y="376"/>
                    </a:lnTo>
                    <a:lnTo>
                      <a:pt x="768" y="376"/>
                    </a:lnTo>
                    <a:lnTo>
                      <a:pt x="776" y="384"/>
                    </a:lnTo>
                    <a:lnTo>
                      <a:pt x="784" y="392"/>
                    </a:lnTo>
                    <a:lnTo>
                      <a:pt x="792" y="408"/>
                    </a:lnTo>
                    <a:lnTo>
                      <a:pt x="800" y="416"/>
                    </a:lnTo>
                    <a:lnTo>
                      <a:pt x="816" y="416"/>
                    </a:lnTo>
                    <a:lnTo>
                      <a:pt x="824" y="432"/>
                    </a:lnTo>
                    <a:lnTo>
                      <a:pt x="832" y="440"/>
                    </a:lnTo>
                    <a:lnTo>
                      <a:pt x="840" y="456"/>
                    </a:lnTo>
                    <a:lnTo>
                      <a:pt x="856" y="456"/>
                    </a:lnTo>
                    <a:lnTo>
                      <a:pt x="864" y="472"/>
                    </a:lnTo>
                    <a:lnTo>
                      <a:pt x="856" y="488"/>
                    </a:lnTo>
                    <a:lnTo>
                      <a:pt x="856" y="504"/>
                    </a:lnTo>
                    <a:lnTo>
                      <a:pt x="848" y="520"/>
                    </a:lnTo>
                    <a:lnTo>
                      <a:pt x="848" y="536"/>
                    </a:lnTo>
                    <a:lnTo>
                      <a:pt x="832" y="520"/>
                    </a:lnTo>
                    <a:lnTo>
                      <a:pt x="824" y="520"/>
                    </a:lnTo>
                    <a:lnTo>
                      <a:pt x="816" y="528"/>
                    </a:lnTo>
                    <a:lnTo>
                      <a:pt x="808" y="536"/>
                    </a:lnTo>
                    <a:lnTo>
                      <a:pt x="800" y="536"/>
                    </a:lnTo>
                    <a:lnTo>
                      <a:pt x="792" y="544"/>
                    </a:lnTo>
                    <a:lnTo>
                      <a:pt x="784" y="560"/>
                    </a:lnTo>
                    <a:lnTo>
                      <a:pt x="784" y="576"/>
                    </a:lnTo>
                    <a:lnTo>
                      <a:pt x="776" y="592"/>
                    </a:lnTo>
                    <a:lnTo>
                      <a:pt x="768" y="600"/>
                    </a:lnTo>
                    <a:lnTo>
                      <a:pt x="752" y="600"/>
                    </a:lnTo>
                    <a:lnTo>
                      <a:pt x="736" y="608"/>
                    </a:lnTo>
                    <a:lnTo>
                      <a:pt x="728" y="616"/>
                    </a:lnTo>
                    <a:lnTo>
                      <a:pt x="712" y="616"/>
                    </a:lnTo>
                    <a:lnTo>
                      <a:pt x="696" y="616"/>
                    </a:lnTo>
                    <a:lnTo>
                      <a:pt x="688" y="624"/>
                    </a:lnTo>
                    <a:lnTo>
                      <a:pt x="680" y="632"/>
                    </a:lnTo>
                    <a:lnTo>
                      <a:pt x="672" y="640"/>
                    </a:lnTo>
                    <a:lnTo>
                      <a:pt x="664" y="656"/>
                    </a:lnTo>
                    <a:lnTo>
                      <a:pt x="664" y="664"/>
                    </a:lnTo>
                    <a:lnTo>
                      <a:pt x="672" y="680"/>
                    </a:lnTo>
                    <a:lnTo>
                      <a:pt x="680" y="688"/>
                    </a:lnTo>
                    <a:lnTo>
                      <a:pt x="688" y="704"/>
                    </a:lnTo>
                    <a:lnTo>
                      <a:pt x="704" y="712"/>
                    </a:lnTo>
                    <a:lnTo>
                      <a:pt x="712" y="728"/>
                    </a:lnTo>
                    <a:lnTo>
                      <a:pt x="712" y="744"/>
                    </a:lnTo>
                    <a:lnTo>
                      <a:pt x="704" y="752"/>
                    </a:lnTo>
                    <a:lnTo>
                      <a:pt x="704" y="760"/>
                    </a:lnTo>
                    <a:lnTo>
                      <a:pt x="712" y="768"/>
                    </a:lnTo>
                    <a:lnTo>
                      <a:pt x="720" y="776"/>
                    </a:lnTo>
                    <a:lnTo>
                      <a:pt x="728" y="784"/>
                    </a:lnTo>
                    <a:lnTo>
                      <a:pt x="728" y="800"/>
                    </a:lnTo>
                    <a:lnTo>
                      <a:pt x="720" y="816"/>
                    </a:lnTo>
                    <a:lnTo>
                      <a:pt x="712" y="816"/>
                    </a:lnTo>
                    <a:lnTo>
                      <a:pt x="704" y="816"/>
                    </a:lnTo>
                    <a:lnTo>
                      <a:pt x="696" y="808"/>
                    </a:lnTo>
                    <a:lnTo>
                      <a:pt x="688" y="800"/>
                    </a:lnTo>
                    <a:lnTo>
                      <a:pt x="680" y="792"/>
                    </a:lnTo>
                    <a:lnTo>
                      <a:pt x="672" y="784"/>
                    </a:lnTo>
                    <a:lnTo>
                      <a:pt x="656" y="784"/>
                    </a:lnTo>
                    <a:lnTo>
                      <a:pt x="648" y="784"/>
                    </a:lnTo>
                    <a:lnTo>
                      <a:pt x="640" y="792"/>
                    </a:lnTo>
                    <a:lnTo>
                      <a:pt x="624" y="784"/>
                    </a:lnTo>
                    <a:lnTo>
                      <a:pt x="616" y="776"/>
                    </a:lnTo>
                    <a:lnTo>
                      <a:pt x="608" y="776"/>
                    </a:lnTo>
                    <a:lnTo>
                      <a:pt x="600" y="776"/>
                    </a:lnTo>
                    <a:lnTo>
                      <a:pt x="584" y="768"/>
                    </a:lnTo>
                    <a:lnTo>
                      <a:pt x="584" y="760"/>
                    </a:lnTo>
                    <a:lnTo>
                      <a:pt x="576" y="752"/>
                    </a:lnTo>
                    <a:lnTo>
                      <a:pt x="568" y="752"/>
                    </a:lnTo>
                    <a:lnTo>
                      <a:pt x="568" y="760"/>
                    </a:lnTo>
                    <a:lnTo>
                      <a:pt x="560" y="768"/>
                    </a:lnTo>
                    <a:lnTo>
                      <a:pt x="560" y="784"/>
                    </a:lnTo>
                    <a:lnTo>
                      <a:pt x="552" y="784"/>
                    </a:lnTo>
                    <a:lnTo>
                      <a:pt x="544" y="792"/>
                    </a:lnTo>
                    <a:lnTo>
                      <a:pt x="536" y="800"/>
                    </a:lnTo>
                    <a:lnTo>
                      <a:pt x="528" y="808"/>
                    </a:lnTo>
                    <a:lnTo>
                      <a:pt x="512" y="808"/>
                    </a:lnTo>
                    <a:lnTo>
                      <a:pt x="496" y="800"/>
                    </a:lnTo>
                    <a:lnTo>
                      <a:pt x="488" y="800"/>
                    </a:lnTo>
                    <a:lnTo>
                      <a:pt x="480" y="808"/>
                    </a:lnTo>
                    <a:lnTo>
                      <a:pt x="464" y="816"/>
                    </a:lnTo>
                    <a:lnTo>
                      <a:pt x="456" y="824"/>
                    </a:lnTo>
                    <a:lnTo>
                      <a:pt x="448" y="832"/>
                    </a:lnTo>
                    <a:lnTo>
                      <a:pt x="432" y="832"/>
                    </a:lnTo>
                    <a:lnTo>
                      <a:pt x="416" y="832"/>
                    </a:lnTo>
                    <a:lnTo>
                      <a:pt x="400" y="824"/>
                    </a:lnTo>
                    <a:lnTo>
                      <a:pt x="384" y="832"/>
                    </a:lnTo>
                    <a:lnTo>
                      <a:pt x="376" y="840"/>
                    </a:lnTo>
                    <a:lnTo>
                      <a:pt x="360" y="840"/>
                    </a:lnTo>
                    <a:lnTo>
                      <a:pt x="360" y="832"/>
                    </a:lnTo>
                    <a:lnTo>
                      <a:pt x="352" y="824"/>
                    </a:lnTo>
                    <a:lnTo>
                      <a:pt x="336" y="816"/>
                    </a:lnTo>
                    <a:lnTo>
                      <a:pt x="320" y="816"/>
                    </a:lnTo>
                    <a:lnTo>
                      <a:pt x="304" y="808"/>
                    </a:lnTo>
                    <a:lnTo>
                      <a:pt x="288" y="808"/>
                    </a:lnTo>
                    <a:lnTo>
                      <a:pt x="280" y="808"/>
                    </a:lnTo>
                    <a:lnTo>
                      <a:pt x="272" y="800"/>
                    </a:lnTo>
                    <a:lnTo>
                      <a:pt x="264" y="792"/>
                    </a:lnTo>
                    <a:lnTo>
                      <a:pt x="256" y="800"/>
                    </a:lnTo>
                    <a:lnTo>
                      <a:pt x="256" y="808"/>
                    </a:lnTo>
                    <a:lnTo>
                      <a:pt x="256" y="816"/>
                    </a:lnTo>
                    <a:lnTo>
                      <a:pt x="264" y="832"/>
                    </a:lnTo>
                    <a:lnTo>
                      <a:pt x="256" y="840"/>
                    </a:lnTo>
                    <a:lnTo>
                      <a:pt x="248" y="856"/>
                    </a:lnTo>
                    <a:lnTo>
                      <a:pt x="240" y="864"/>
                    </a:lnTo>
                    <a:lnTo>
                      <a:pt x="232" y="880"/>
                    </a:lnTo>
                    <a:lnTo>
                      <a:pt x="224" y="880"/>
                    </a:lnTo>
                    <a:lnTo>
                      <a:pt x="216" y="872"/>
                    </a:lnTo>
                    <a:lnTo>
                      <a:pt x="208" y="856"/>
                    </a:lnTo>
                    <a:lnTo>
                      <a:pt x="200" y="856"/>
                    </a:lnTo>
                    <a:lnTo>
                      <a:pt x="200" y="840"/>
                    </a:lnTo>
                    <a:lnTo>
                      <a:pt x="192" y="832"/>
                    </a:lnTo>
                    <a:lnTo>
                      <a:pt x="184" y="816"/>
                    </a:lnTo>
                    <a:lnTo>
                      <a:pt x="176" y="816"/>
                    </a:lnTo>
                    <a:lnTo>
                      <a:pt x="168" y="800"/>
                    </a:lnTo>
                    <a:lnTo>
                      <a:pt x="160" y="800"/>
                    </a:lnTo>
                    <a:lnTo>
                      <a:pt x="144" y="800"/>
                    </a:lnTo>
                    <a:lnTo>
                      <a:pt x="136" y="808"/>
                    </a:lnTo>
                    <a:lnTo>
                      <a:pt x="120" y="816"/>
                    </a:lnTo>
                    <a:lnTo>
                      <a:pt x="104" y="816"/>
                    </a:lnTo>
                    <a:lnTo>
                      <a:pt x="96" y="816"/>
                    </a:lnTo>
                    <a:lnTo>
                      <a:pt x="104" y="808"/>
                    </a:lnTo>
                    <a:lnTo>
                      <a:pt x="112" y="800"/>
                    </a:lnTo>
                    <a:lnTo>
                      <a:pt x="120" y="792"/>
                    </a:lnTo>
                    <a:lnTo>
                      <a:pt x="136" y="784"/>
                    </a:lnTo>
                    <a:lnTo>
                      <a:pt x="144" y="776"/>
                    </a:lnTo>
                    <a:lnTo>
                      <a:pt x="152" y="768"/>
                    </a:lnTo>
                    <a:lnTo>
                      <a:pt x="160" y="768"/>
                    </a:lnTo>
                    <a:lnTo>
                      <a:pt x="168" y="776"/>
                    </a:lnTo>
                    <a:lnTo>
                      <a:pt x="184" y="776"/>
                    </a:lnTo>
                    <a:lnTo>
                      <a:pt x="192" y="776"/>
                    </a:lnTo>
                    <a:lnTo>
                      <a:pt x="200" y="768"/>
                    </a:lnTo>
                    <a:lnTo>
                      <a:pt x="192" y="760"/>
                    </a:lnTo>
                    <a:lnTo>
                      <a:pt x="200" y="752"/>
                    </a:lnTo>
                    <a:lnTo>
                      <a:pt x="192" y="744"/>
                    </a:lnTo>
                    <a:lnTo>
                      <a:pt x="192" y="728"/>
                    </a:lnTo>
                    <a:lnTo>
                      <a:pt x="200" y="712"/>
                    </a:lnTo>
                    <a:lnTo>
                      <a:pt x="192" y="704"/>
                    </a:lnTo>
                    <a:lnTo>
                      <a:pt x="200" y="688"/>
                    </a:lnTo>
                    <a:lnTo>
                      <a:pt x="200" y="672"/>
                    </a:lnTo>
                    <a:lnTo>
                      <a:pt x="200" y="656"/>
                    </a:lnTo>
                    <a:lnTo>
                      <a:pt x="200" y="640"/>
                    </a:lnTo>
                    <a:lnTo>
                      <a:pt x="192" y="624"/>
                    </a:lnTo>
                    <a:lnTo>
                      <a:pt x="192" y="608"/>
                    </a:lnTo>
                    <a:lnTo>
                      <a:pt x="184" y="600"/>
                    </a:lnTo>
                    <a:lnTo>
                      <a:pt x="184" y="592"/>
                    </a:lnTo>
                    <a:lnTo>
                      <a:pt x="192" y="584"/>
                    </a:lnTo>
                    <a:lnTo>
                      <a:pt x="208" y="576"/>
                    </a:lnTo>
                    <a:lnTo>
                      <a:pt x="208" y="560"/>
                    </a:lnTo>
                    <a:lnTo>
                      <a:pt x="224" y="552"/>
                    </a:lnTo>
                    <a:lnTo>
                      <a:pt x="232" y="544"/>
                    </a:lnTo>
                    <a:lnTo>
                      <a:pt x="240" y="536"/>
                    </a:lnTo>
                    <a:lnTo>
                      <a:pt x="240" y="520"/>
                    </a:lnTo>
                    <a:lnTo>
                      <a:pt x="232" y="512"/>
                    </a:lnTo>
                    <a:lnTo>
                      <a:pt x="232" y="504"/>
                    </a:lnTo>
                    <a:lnTo>
                      <a:pt x="248" y="504"/>
                    </a:lnTo>
                    <a:lnTo>
                      <a:pt x="248" y="512"/>
                    </a:lnTo>
                    <a:lnTo>
                      <a:pt x="264" y="512"/>
                    </a:lnTo>
                    <a:lnTo>
                      <a:pt x="264" y="504"/>
                    </a:lnTo>
                    <a:lnTo>
                      <a:pt x="256" y="496"/>
                    </a:lnTo>
                    <a:lnTo>
                      <a:pt x="256" y="488"/>
                    </a:lnTo>
                    <a:lnTo>
                      <a:pt x="264" y="472"/>
                    </a:lnTo>
                    <a:lnTo>
                      <a:pt x="264" y="448"/>
                    </a:lnTo>
                    <a:lnTo>
                      <a:pt x="264" y="432"/>
                    </a:lnTo>
                    <a:lnTo>
                      <a:pt x="256" y="424"/>
                    </a:lnTo>
                    <a:lnTo>
                      <a:pt x="240" y="416"/>
                    </a:lnTo>
                    <a:lnTo>
                      <a:pt x="240" y="408"/>
                    </a:lnTo>
                    <a:lnTo>
                      <a:pt x="232" y="392"/>
                    </a:lnTo>
                    <a:lnTo>
                      <a:pt x="232" y="384"/>
                    </a:lnTo>
                    <a:lnTo>
                      <a:pt x="224" y="376"/>
                    </a:lnTo>
                    <a:lnTo>
                      <a:pt x="208" y="376"/>
                    </a:lnTo>
                    <a:lnTo>
                      <a:pt x="200" y="368"/>
                    </a:lnTo>
                    <a:lnTo>
                      <a:pt x="192" y="352"/>
                    </a:lnTo>
                    <a:lnTo>
                      <a:pt x="200" y="344"/>
                    </a:lnTo>
                    <a:lnTo>
                      <a:pt x="208" y="328"/>
                    </a:lnTo>
                    <a:lnTo>
                      <a:pt x="208" y="320"/>
                    </a:lnTo>
                    <a:lnTo>
                      <a:pt x="200" y="304"/>
                    </a:lnTo>
                    <a:lnTo>
                      <a:pt x="208" y="296"/>
                    </a:lnTo>
                    <a:lnTo>
                      <a:pt x="208" y="280"/>
                    </a:lnTo>
                    <a:lnTo>
                      <a:pt x="208" y="264"/>
                    </a:lnTo>
                    <a:lnTo>
                      <a:pt x="192" y="264"/>
                    </a:lnTo>
                    <a:lnTo>
                      <a:pt x="184" y="272"/>
                    </a:lnTo>
                    <a:lnTo>
                      <a:pt x="184" y="288"/>
                    </a:lnTo>
                    <a:lnTo>
                      <a:pt x="168" y="288"/>
                    </a:lnTo>
                    <a:lnTo>
                      <a:pt x="168" y="280"/>
                    </a:lnTo>
                    <a:lnTo>
                      <a:pt x="160" y="272"/>
                    </a:lnTo>
                    <a:lnTo>
                      <a:pt x="152" y="272"/>
                    </a:lnTo>
                    <a:lnTo>
                      <a:pt x="152" y="264"/>
                    </a:lnTo>
                    <a:lnTo>
                      <a:pt x="144" y="256"/>
                    </a:lnTo>
                    <a:lnTo>
                      <a:pt x="152" y="240"/>
                    </a:lnTo>
                    <a:lnTo>
                      <a:pt x="152" y="232"/>
                    </a:lnTo>
                    <a:lnTo>
                      <a:pt x="136" y="240"/>
                    </a:lnTo>
                    <a:lnTo>
                      <a:pt x="128" y="232"/>
                    </a:lnTo>
                    <a:lnTo>
                      <a:pt x="120" y="224"/>
                    </a:lnTo>
                    <a:lnTo>
                      <a:pt x="120" y="208"/>
                    </a:lnTo>
                    <a:lnTo>
                      <a:pt x="112" y="208"/>
                    </a:lnTo>
                    <a:lnTo>
                      <a:pt x="104" y="216"/>
                    </a:lnTo>
                    <a:lnTo>
                      <a:pt x="96" y="224"/>
                    </a:lnTo>
                    <a:lnTo>
                      <a:pt x="88" y="216"/>
                    </a:lnTo>
                    <a:lnTo>
                      <a:pt x="80" y="208"/>
                    </a:lnTo>
                    <a:lnTo>
                      <a:pt x="72" y="216"/>
                    </a:lnTo>
                    <a:lnTo>
                      <a:pt x="64" y="216"/>
                    </a:lnTo>
                    <a:lnTo>
                      <a:pt x="72" y="232"/>
                    </a:lnTo>
                    <a:lnTo>
                      <a:pt x="64" y="240"/>
                    </a:lnTo>
                    <a:lnTo>
                      <a:pt x="64" y="248"/>
                    </a:lnTo>
                    <a:lnTo>
                      <a:pt x="48" y="240"/>
                    </a:lnTo>
                    <a:lnTo>
                      <a:pt x="48" y="256"/>
                    </a:lnTo>
                    <a:lnTo>
                      <a:pt x="40" y="264"/>
                    </a:lnTo>
                    <a:lnTo>
                      <a:pt x="32" y="272"/>
                    </a:lnTo>
                    <a:lnTo>
                      <a:pt x="16" y="264"/>
                    </a:lnTo>
                    <a:lnTo>
                      <a:pt x="8" y="256"/>
                    </a:lnTo>
                    <a:lnTo>
                      <a:pt x="8" y="240"/>
                    </a:lnTo>
                    <a:lnTo>
                      <a:pt x="8" y="232"/>
                    </a:lnTo>
                    <a:lnTo>
                      <a:pt x="8" y="216"/>
                    </a:lnTo>
                    <a:lnTo>
                      <a:pt x="0" y="200"/>
                    </a:lnTo>
                    <a:lnTo>
                      <a:pt x="0" y="184"/>
                    </a:lnTo>
                    <a:lnTo>
                      <a:pt x="0" y="176"/>
                    </a:lnTo>
                    <a:lnTo>
                      <a:pt x="8" y="168"/>
                    </a:lnTo>
                    <a:lnTo>
                      <a:pt x="16" y="152"/>
                    </a:lnTo>
                    <a:lnTo>
                      <a:pt x="8" y="144"/>
                    </a:lnTo>
                    <a:lnTo>
                      <a:pt x="8" y="128"/>
                    </a:lnTo>
                    <a:lnTo>
                      <a:pt x="16" y="120"/>
                    </a:lnTo>
                    <a:lnTo>
                      <a:pt x="24" y="120"/>
                    </a:lnTo>
                    <a:lnTo>
                      <a:pt x="40" y="128"/>
                    </a:lnTo>
                    <a:lnTo>
                      <a:pt x="48" y="120"/>
                    </a:lnTo>
                    <a:lnTo>
                      <a:pt x="56" y="112"/>
                    </a:lnTo>
                    <a:lnTo>
                      <a:pt x="64" y="120"/>
                    </a:lnTo>
                    <a:lnTo>
                      <a:pt x="80" y="120"/>
                    </a:lnTo>
                    <a:lnTo>
                      <a:pt x="88" y="120"/>
                    </a:lnTo>
                    <a:lnTo>
                      <a:pt x="96" y="112"/>
                    </a:lnTo>
                    <a:lnTo>
                      <a:pt x="96" y="96"/>
                    </a:lnTo>
                    <a:lnTo>
                      <a:pt x="104" y="88"/>
                    </a:lnTo>
                    <a:lnTo>
                      <a:pt x="112" y="88"/>
                    </a:lnTo>
                    <a:lnTo>
                      <a:pt x="120" y="88"/>
                    </a:lnTo>
                    <a:lnTo>
                      <a:pt x="120" y="80"/>
                    </a:lnTo>
                    <a:lnTo>
                      <a:pt x="128" y="72"/>
                    </a:lnTo>
                    <a:lnTo>
                      <a:pt x="136" y="72"/>
                    </a:lnTo>
                    <a:lnTo>
                      <a:pt x="144" y="64"/>
                    </a:lnTo>
                    <a:lnTo>
                      <a:pt x="136" y="56"/>
                    </a:lnTo>
                    <a:lnTo>
                      <a:pt x="136" y="48"/>
                    </a:lnTo>
                    <a:lnTo>
                      <a:pt x="152" y="40"/>
                    </a:lnTo>
                    <a:lnTo>
                      <a:pt x="160" y="48"/>
                    </a:lnTo>
                    <a:lnTo>
                      <a:pt x="168" y="56"/>
                    </a:lnTo>
                    <a:lnTo>
                      <a:pt x="176" y="48"/>
                    </a:lnTo>
                    <a:lnTo>
                      <a:pt x="176" y="32"/>
                    </a:lnTo>
                    <a:lnTo>
                      <a:pt x="184" y="32"/>
                    </a:lnTo>
                    <a:lnTo>
                      <a:pt x="192" y="24"/>
                    </a:lnTo>
                    <a:lnTo>
                      <a:pt x="192" y="8"/>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44" name="Freeform 19"/>
              <p:cNvSpPr>
                <a:spLocks/>
              </p:cNvSpPr>
              <p:nvPr/>
            </p:nvSpPr>
            <p:spPr bwMode="invGray">
              <a:xfrm>
                <a:off x="4808538" y="4129088"/>
                <a:ext cx="1511300" cy="1646237"/>
              </a:xfrm>
              <a:custGeom>
                <a:avLst/>
                <a:gdLst>
                  <a:gd name="T0" fmla="*/ 2147483647 w 536"/>
                  <a:gd name="T1" fmla="*/ 2147483647 h 608"/>
                  <a:gd name="T2" fmla="*/ 2147483647 w 536"/>
                  <a:gd name="T3" fmla="*/ 2147483647 h 608"/>
                  <a:gd name="T4" fmla="*/ 2147483647 w 536"/>
                  <a:gd name="T5" fmla="*/ 2147483647 h 608"/>
                  <a:gd name="T6" fmla="*/ 2147483647 w 536"/>
                  <a:gd name="T7" fmla="*/ 2147483647 h 608"/>
                  <a:gd name="T8" fmla="*/ 2147483647 w 536"/>
                  <a:gd name="T9" fmla="*/ 2147483647 h 608"/>
                  <a:gd name="T10" fmla="*/ 2147483647 w 536"/>
                  <a:gd name="T11" fmla="*/ 2147483647 h 608"/>
                  <a:gd name="T12" fmla="*/ 2147483647 w 536"/>
                  <a:gd name="T13" fmla="*/ 2147483647 h 608"/>
                  <a:gd name="T14" fmla="*/ 2147483647 w 536"/>
                  <a:gd name="T15" fmla="*/ 2147483647 h 608"/>
                  <a:gd name="T16" fmla="*/ 2147483647 w 536"/>
                  <a:gd name="T17" fmla="*/ 2147483647 h 608"/>
                  <a:gd name="T18" fmla="*/ 2147483647 w 536"/>
                  <a:gd name="T19" fmla="*/ 2147483647 h 608"/>
                  <a:gd name="T20" fmla="*/ 2147483647 w 536"/>
                  <a:gd name="T21" fmla="*/ 2147483647 h 608"/>
                  <a:gd name="T22" fmla="*/ 2147483647 w 536"/>
                  <a:gd name="T23" fmla="*/ 2147483647 h 608"/>
                  <a:gd name="T24" fmla="*/ 2147483647 w 536"/>
                  <a:gd name="T25" fmla="*/ 2147483647 h 608"/>
                  <a:gd name="T26" fmla="*/ 2147483647 w 536"/>
                  <a:gd name="T27" fmla="*/ 2147483647 h 608"/>
                  <a:gd name="T28" fmla="*/ 2147483647 w 536"/>
                  <a:gd name="T29" fmla="*/ 2147483647 h 608"/>
                  <a:gd name="T30" fmla="*/ 2147483647 w 536"/>
                  <a:gd name="T31" fmla="*/ 2147483647 h 608"/>
                  <a:gd name="T32" fmla="*/ 2147483647 w 536"/>
                  <a:gd name="T33" fmla="*/ 2147483647 h 608"/>
                  <a:gd name="T34" fmla="*/ 2147483647 w 536"/>
                  <a:gd name="T35" fmla="*/ 2147483647 h 608"/>
                  <a:gd name="T36" fmla="*/ 2147483647 w 536"/>
                  <a:gd name="T37" fmla="*/ 2147483647 h 608"/>
                  <a:gd name="T38" fmla="*/ 2147483647 w 536"/>
                  <a:gd name="T39" fmla="*/ 2147483647 h 608"/>
                  <a:gd name="T40" fmla="*/ 2147483647 w 536"/>
                  <a:gd name="T41" fmla="*/ 2147483647 h 608"/>
                  <a:gd name="T42" fmla="*/ 2147483647 w 536"/>
                  <a:gd name="T43" fmla="*/ 2147483647 h 608"/>
                  <a:gd name="T44" fmla="*/ 2147483647 w 536"/>
                  <a:gd name="T45" fmla="*/ 2147483647 h 608"/>
                  <a:gd name="T46" fmla="*/ 2147483647 w 536"/>
                  <a:gd name="T47" fmla="*/ 2147483647 h 608"/>
                  <a:gd name="T48" fmla="*/ 2147483647 w 536"/>
                  <a:gd name="T49" fmla="*/ 0 h 608"/>
                  <a:gd name="T50" fmla="*/ 2147483647 w 536"/>
                  <a:gd name="T51" fmla="*/ 2147483647 h 608"/>
                  <a:gd name="T52" fmla="*/ 2147483647 w 536"/>
                  <a:gd name="T53" fmla="*/ 2147483647 h 608"/>
                  <a:gd name="T54" fmla="*/ 2147483647 w 536"/>
                  <a:gd name="T55" fmla="*/ 2147483647 h 608"/>
                  <a:gd name="T56" fmla="*/ 2147483647 w 536"/>
                  <a:gd name="T57" fmla="*/ 2147483647 h 608"/>
                  <a:gd name="T58" fmla="*/ 2147483647 w 536"/>
                  <a:gd name="T59" fmla="*/ 2147483647 h 608"/>
                  <a:gd name="T60" fmla="*/ 2147483647 w 536"/>
                  <a:gd name="T61" fmla="*/ 2147483647 h 608"/>
                  <a:gd name="T62" fmla="*/ 2147483647 w 536"/>
                  <a:gd name="T63" fmla="*/ 2147483647 h 608"/>
                  <a:gd name="T64" fmla="*/ 2147483647 w 536"/>
                  <a:gd name="T65" fmla="*/ 2147483647 h 608"/>
                  <a:gd name="T66" fmla="*/ 2147483647 w 536"/>
                  <a:gd name="T67" fmla="*/ 2147483647 h 608"/>
                  <a:gd name="T68" fmla="*/ 2147483647 w 536"/>
                  <a:gd name="T69" fmla="*/ 2147483647 h 608"/>
                  <a:gd name="T70" fmla="*/ 2147483647 w 536"/>
                  <a:gd name="T71" fmla="*/ 2147483647 h 608"/>
                  <a:gd name="T72" fmla="*/ 2147483647 w 536"/>
                  <a:gd name="T73" fmla="*/ 2147483647 h 608"/>
                  <a:gd name="T74" fmla="*/ 2147483647 w 536"/>
                  <a:gd name="T75" fmla="*/ 2147483647 h 608"/>
                  <a:gd name="T76" fmla="*/ 2147483647 w 536"/>
                  <a:gd name="T77" fmla="*/ 2147483647 h 608"/>
                  <a:gd name="T78" fmla="*/ 2147483647 w 536"/>
                  <a:gd name="T79" fmla="*/ 2147483647 h 608"/>
                  <a:gd name="T80" fmla="*/ 2147483647 w 536"/>
                  <a:gd name="T81" fmla="*/ 2147483647 h 608"/>
                  <a:gd name="T82" fmla="*/ 2147483647 w 536"/>
                  <a:gd name="T83" fmla="*/ 2147483647 h 608"/>
                  <a:gd name="T84" fmla="*/ 2147483647 w 536"/>
                  <a:gd name="T85" fmla="*/ 2147483647 h 608"/>
                  <a:gd name="T86" fmla="*/ 2147483647 w 536"/>
                  <a:gd name="T87" fmla="*/ 2147483647 h 608"/>
                  <a:gd name="T88" fmla="*/ 2147483647 w 536"/>
                  <a:gd name="T89" fmla="*/ 2147483647 h 608"/>
                  <a:gd name="T90" fmla="*/ 2147483647 w 536"/>
                  <a:gd name="T91" fmla="*/ 2147483647 h 608"/>
                  <a:gd name="T92" fmla="*/ 2147483647 w 536"/>
                  <a:gd name="T93" fmla="*/ 2147483647 h 608"/>
                  <a:gd name="T94" fmla="*/ 0 w 536"/>
                  <a:gd name="T95" fmla="*/ 2147483647 h 608"/>
                  <a:gd name="T96" fmla="*/ 2147483647 w 536"/>
                  <a:gd name="T97" fmla="*/ 2147483647 h 608"/>
                  <a:gd name="T98" fmla="*/ 2147483647 w 536"/>
                  <a:gd name="T99" fmla="*/ 2147483647 h 608"/>
                  <a:gd name="T100" fmla="*/ 2147483647 w 536"/>
                  <a:gd name="T101" fmla="*/ 2147483647 h 608"/>
                  <a:gd name="T102" fmla="*/ 2147483647 w 536"/>
                  <a:gd name="T103" fmla="*/ 2147483647 h 608"/>
                  <a:gd name="T104" fmla="*/ 2147483647 w 536"/>
                  <a:gd name="T105" fmla="*/ 2147483647 h 608"/>
                  <a:gd name="T106" fmla="*/ 2147483647 w 536"/>
                  <a:gd name="T107" fmla="*/ 2147483647 h 608"/>
                  <a:gd name="T108" fmla="*/ 2147483647 w 536"/>
                  <a:gd name="T109" fmla="*/ 2147483647 h 608"/>
                  <a:gd name="T110" fmla="*/ 2147483647 w 536"/>
                  <a:gd name="T111" fmla="*/ 2147483647 h 608"/>
                  <a:gd name="T112" fmla="*/ 2147483647 w 536"/>
                  <a:gd name="T113" fmla="*/ 2147483647 h 608"/>
                  <a:gd name="T114" fmla="*/ 2147483647 w 536"/>
                  <a:gd name="T115" fmla="*/ 2147483647 h 608"/>
                  <a:gd name="T116" fmla="*/ 2147483647 w 536"/>
                  <a:gd name="T117" fmla="*/ 2147483647 h 608"/>
                  <a:gd name="T118" fmla="*/ 2147483647 w 536"/>
                  <a:gd name="T119" fmla="*/ 2147483647 h 608"/>
                  <a:gd name="T120" fmla="*/ 2147483647 w 536"/>
                  <a:gd name="T121" fmla="*/ 2147483647 h 608"/>
                  <a:gd name="T122" fmla="*/ 2147483647 w 536"/>
                  <a:gd name="T123" fmla="*/ 2147483647 h 608"/>
                  <a:gd name="T124" fmla="*/ 2147483647 w 536"/>
                  <a:gd name="T125" fmla="*/ 2147483647 h 6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6"/>
                  <a:gd name="T190" fmla="*/ 0 h 608"/>
                  <a:gd name="T191" fmla="*/ 536 w 536"/>
                  <a:gd name="T192" fmla="*/ 608 h 6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6" h="608">
                    <a:moveTo>
                      <a:pt x="368" y="608"/>
                    </a:moveTo>
                    <a:lnTo>
                      <a:pt x="376" y="600"/>
                    </a:lnTo>
                    <a:lnTo>
                      <a:pt x="384" y="592"/>
                    </a:lnTo>
                    <a:lnTo>
                      <a:pt x="392" y="584"/>
                    </a:lnTo>
                    <a:lnTo>
                      <a:pt x="408" y="576"/>
                    </a:lnTo>
                    <a:lnTo>
                      <a:pt x="416" y="568"/>
                    </a:lnTo>
                    <a:lnTo>
                      <a:pt x="424" y="560"/>
                    </a:lnTo>
                    <a:lnTo>
                      <a:pt x="432" y="560"/>
                    </a:lnTo>
                    <a:lnTo>
                      <a:pt x="440" y="568"/>
                    </a:lnTo>
                    <a:lnTo>
                      <a:pt x="456" y="568"/>
                    </a:lnTo>
                    <a:lnTo>
                      <a:pt x="464" y="568"/>
                    </a:lnTo>
                    <a:lnTo>
                      <a:pt x="472" y="560"/>
                    </a:lnTo>
                    <a:lnTo>
                      <a:pt x="464" y="552"/>
                    </a:lnTo>
                    <a:lnTo>
                      <a:pt x="472" y="544"/>
                    </a:lnTo>
                    <a:lnTo>
                      <a:pt x="464" y="536"/>
                    </a:lnTo>
                    <a:lnTo>
                      <a:pt x="464" y="520"/>
                    </a:lnTo>
                    <a:lnTo>
                      <a:pt x="472" y="504"/>
                    </a:lnTo>
                    <a:lnTo>
                      <a:pt x="464" y="496"/>
                    </a:lnTo>
                    <a:lnTo>
                      <a:pt x="472" y="480"/>
                    </a:lnTo>
                    <a:lnTo>
                      <a:pt x="472" y="464"/>
                    </a:lnTo>
                    <a:lnTo>
                      <a:pt x="472" y="448"/>
                    </a:lnTo>
                    <a:lnTo>
                      <a:pt x="472" y="432"/>
                    </a:lnTo>
                    <a:lnTo>
                      <a:pt x="464" y="416"/>
                    </a:lnTo>
                    <a:lnTo>
                      <a:pt x="464" y="400"/>
                    </a:lnTo>
                    <a:lnTo>
                      <a:pt x="456" y="392"/>
                    </a:lnTo>
                    <a:lnTo>
                      <a:pt x="456" y="384"/>
                    </a:lnTo>
                    <a:lnTo>
                      <a:pt x="464" y="376"/>
                    </a:lnTo>
                    <a:lnTo>
                      <a:pt x="480" y="368"/>
                    </a:lnTo>
                    <a:lnTo>
                      <a:pt x="480" y="352"/>
                    </a:lnTo>
                    <a:lnTo>
                      <a:pt x="496" y="344"/>
                    </a:lnTo>
                    <a:lnTo>
                      <a:pt x="504" y="336"/>
                    </a:lnTo>
                    <a:lnTo>
                      <a:pt x="512" y="328"/>
                    </a:lnTo>
                    <a:lnTo>
                      <a:pt x="512" y="312"/>
                    </a:lnTo>
                    <a:lnTo>
                      <a:pt x="504" y="304"/>
                    </a:lnTo>
                    <a:lnTo>
                      <a:pt x="504" y="296"/>
                    </a:lnTo>
                    <a:lnTo>
                      <a:pt x="520" y="296"/>
                    </a:lnTo>
                    <a:lnTo>
                      <a:pt x="520" y="304"/>
                    </a:lnTo>
                    <a:lnTo>
                      <a:pt x="536" y="304"/>
                    </a:lnTo>
                    <a:lnTo>
                      <a:pt x="536" y="296"/>
                    </a:lnTo>
                    <a:lnTo>
                      <a:pt x="528" y="288"/>
                    </a:lnTo>
                    <a:lnTo>
                      <a:pt x="528" y="280"/>
                    </a:lnTo>
                    <a:lnTo>
                      <a:pt x="536" y="264"/>
                    </a:lnTo>
                    <a:lnTo>
                      <a:pt x="536" y="240"/>
                    </a:lnTo>
                    <a:lnTo>
                      <a:pt x="536" y="224"/>
                    </a:lnTo>
                    <a:lnTo>
                      <a:pt x="528" y="216"/>
                    </a:lnTo>
                    <a:lnTo>
                      <a:pt x="512" y="208"/>
                    </a:lnTo>
                    <a:lnTo>
                      <a:pt x="512" y="200"/>
                    </a:lnTo>
                    <a:lnTo>
                      <a:pt x="504" y="184"/>
                    </a:lnTo>
                    <a:lnTo>
                      <a:pt x="504" y="176"/>
                    </a:lnTo>
                    <a:lnTo>
                      <a:pt x="496" y="168"/>
                    </a:lnTo>
                    <a:lnTo>
                      <a:pt x="480" y="168"/>
                    </a:lnTo>
                    <a:lnTo>
                      <a:pt x="472" y="160"/>
                    </a:lnTo>
                    <a:lnTo>
                      <a:pt x="464" y="144"/>
                    </a:lnTo>
                    <a:lnTo>
                      <a:pt x="472" y="136"/>
                    </a:lnTo>
                    <a:lnTo>
                      <a:pt x="480" y="120"/>
                    </a:lnTo>
                    <a:lnTo>
                      <a:pt x="480" y="112"/>
                    </a:lnTo>
                    <a:lnTo>
                      <a:pt x="472" y="96"/>
                    </a:lnTo>
                    <a:lnTo>
                      <a:pt x="480" y="88"/>
                    </a:lnTo>
                    <a:lnTo>
                      <a:pt x="480" y="72"/>
                    </a:lnTo>
                    <a:lnTo>
                      <a:pt x="480" y="56"/>
                    </a:lnTo>
                    <a:lnTo>
                      <a:pt x="464" y="56"/>
                    </a:lnTo>
                    <a:lnTo>
                      <a:pt x="456" y="64"/>
                    </a:lnTo>
                    <a:lnTo>
                      <a:pt x="456" y="80"/>
                    </a:lnTo>
                    <a:lnTo>
                      <a:pt x="440" y="80"/>
                    </a:lnTo>
                    <a:lnTo>
                      <a:pt x="440" y="72"/>
                    </a:lnTo>
                    <a:lnTo>
                      <a:pt x="432" y="64"/>
                    </a:lnTo>
                    <a:lnTo>
                      <a:pt x="424" y="64"/>
                    </a:lnTo>
                    <a:lnTo>
                      <a:pt x="424" y="56"/>
                    </a:lnTo>
                    <a:lnTo>
                      <a:pt x="416" y="48"/>
                    </a:lnTo>
                    <a:lnTo>
                      <a:pt x="424" y="32"/>
                    </a:lnTo>
                    <a:lnTo>
                      <a:pt x="424" y="24"/>
                    </a:lnTo>
                    <a:lnTo>
                      <a:pt x="408" y="32"/>
                    </a:lnTo>
                    <a:lnTo>
                      <a:pt x="400" y="24"/>
                    </a:lnTo>
                    <a:lnTo>
                      <a:pt x="392" y="16"/>
                    </a:lnTo>
                    <a:lnTo>
                      <a:pt x="392" y="0"/>
                    </a:lnTo>
                    <a:lnTo>
                      <a:pt x="384" y="0"/>
                    </a:lnTo>
                    <a:lnTo>
                      <a:pt x="376" y="8"/>
                    </a:lnTo>
                    <a:lnTo>
                      <a:pt x="368" y="16"/>
                    </a:lnTo>
                    <a:lnTo>
                      <a:pt x="360" y="8"/>
                    </a:lnTo>
                    <a:lnTo>
                      <a:pt x="352" y="0"/>
                    </a:lnTo>
                    <a:lnTo>
                      <a:pt x="344" y="8"/>
                    </a:lnTo>
                    <a:lnTo>
                      <a:pt x="336" y="8"/>
                    </a:lnTo>
                    <a:lnTo>
                      <a:pt x="344" y="24"/>
                    </a:lnTo>
                    <a:lnTo>
                      <a:pt x="336" y="32"/>
                    </a:lnTo>
                    <a:lnTo>
                      <a:pt x="336" y="40"/>
                    </a:lnTo>
                    <a:lnTo>
                      <a:pt x="320" y="32"/>
                    </a:lnTo>
                    <a:lnTo>
                      <a:pt x="320" y="48"/>
                    </a:lnTo>
                    <a:lnTo>
                      <a:pt x="312" y="56"/>
                    </a:lnTo>
                    <a:lnTo>
                      <a:pt x="304" y="64"/>
                    </a:lnTo>
                    <a:lnTo>
                      <a:pt x="296" y="64"/>
                    </a:lnTo>
                    <a:lnTo>
                      <a:pt x="296" y="72"/>
                    </a:lnTo>
                    <a:lnTo>
                      <a:pt x="296" y="80"/>
                    </a:lnTo>
                    <a:lnTo>
                      <a:pt x="280" y="80"/>
                    </a:lnTo>
                    <a:lnTo>
                      <a:pt x="272" y="80"/>
                    </a:lnTo>
                    <a:lnTo>
                      <a:pt x="264" y="88"/>
                    </a:lnTo>
                    <a:lnTo>
                      <a:pt x="256" y="96"/>
                    </a:lnTo>
                    <a:lnTo>
                      <a:pt x="248" y="96"/>
                    </a:lnTo>
                    <a:lnTo>
                      <a:pt x="240" y="96"/>
                    </a:lnTo>
                    <a:lnTo>
                      <a:pt x="240" y="88"/>
                    </a:lnTo>
                    <a:lnTo>
                      <a:pt x="248" y="80"/>
                    </a:lnTo>
                    <a:lnTo>
                      <a:pt x="248" y="64"/>
                    </a:lnTo>
                    <a:lnTo>
                      <a:pt x="240" y="64"/>
                    </a:lnTo>
                    <a:lnTo>
                      <a:pt x="232" y="72"/>
                    </a:lnTo>
                    <a:lnTo>
                      <a:pt x="224" y="64"/>
                    </a:lnTo>
                    <a:lnTo>
                      <a:pt x="216" y="56"/>
                    </a:lnTo>
                    <a:lnTo>
                      <a:pt x="208" y="64"/>
                    </a:lnTo>
                    <a:lnTo>
                      <a:pt x="192" y="64"/>
                    </a:lnTo>
                    <a:lnTo>
                      <a:pt x="184" y="56"/>
                    </a:lnTo>
                    <a:lnTo>
                      <a:pt x="176" y="64"/>
                    </a:lnTo>
                    <a:lnTo>
                      <a:pt x="184" y="80"/>
                    </a:lnTo>
                    <a:lnTo>
                      <a:pt x="184" y="88"/>
                    </a:lnTo>
                    <a:lnTo>
                      <a:pt x="192" y="104"/>
                    </a:lnTo>
                    <a:lnTo>
                      <a:pt x="192" y="120"/>
                    </a:lnTo>
                    <a:lnTo>
                      <a:pt x="184" y="128"/>
                    </a:lnTo>
                    <a:lnTo>
                      <a:pt x="184" y="144"/>
                    </a:lnTo>
                    <a:lnTo>
                      <a:pt x="176" y="152"/>
                    </a:lnTo>
                    <a:lnTo>
                      <a:pt x="168" y="160"/>
                    </a:lnTo>
                    <a:lnTo>
                      <a:pt x="168" y="176"/>
                    </a:lnTo>
                    <a:lnTo>
                      <a:pt x="168" y="184"/>
                    </a:lnTo>
                    <a:lnTo>
                      <a:pt x="160" y="192"/>
                    </a:lnTo>
                    <a:lnTo>
                      <a:pt x="152" y="208"/>
                    </a:lnTo>
                    <a:lnTo>
                      <a:pt x="144" y="224"/>
                    </a:lnTo>
                    <a:lnTo>
                      <a:pt x="144" y="232"/>
                    </a:lnTo>
                    <a:lnTo>
                      <a:pt x="136" y="240"/>
                    </a:lnTo>
                    <a:lnTo>
                      <a:pt x="120" y="248"/>
                    </a:lnTo>
                    <a:lnTo>
                      <a:pt x="112" y="256"/>
                    </a:lnTo>
                    <a:lnTo>
                      <a:pt x="104" y="272"/>
                    </a:lnTo>
                    <a:lnTo>
                      <a:pt x="104" y="280"/>
                    </a:lnTo>
                    <a:lnTo>
                      <a:pt x="88" y="288"/>
                    </a:lnTo>
                    <a:lnTo>
                      <a:pt x="80" y="296"/>
                    </a:lnTo>
                    <a:lnTo>
                      <a:pt x="72" y="304"/>
                    </a:lnTo>
                    <a:lnTo>
                      <a:pt x="64" y="320"/>
                    </a:lnTo>
                    <a:lnTo>
                      <a:pt x="64" y="336"/>
                    </a:lnTo>
                    <a:lnTo>
                      <a:pt x="56" y="360"/>
                    </a:lnTo>
                    <a:lnTo>
                      <a:pt x="48" y="376"/>
                    </a:lnTo>
                    <a:lnTo>
                      <a:pt x="48" y="400"/>
                    </a:lnTo>
                    <a:lnTo>
                      <a:pt x="40" y="416"/>
                    </a:lnTo>
                    <a:lnTo>
                      <a:pt x="32" y="432"/>
                    </a:lnTo>
                    <a:lnTo>
                      <a:pt x="24" y="440"/>
                    </a:lnTo>
                    <a:lnTo>
                      <a:pt x="16" y="456"/>
                    </a:lnTo>
                    <a:lnTo>
                      <a:pt x="24" y="472"/>
                    </a:lnTo>
                    <a:lnTo>
                      <a:pt x="16" y="496"/>
                    </a:lnTo>
                    <a:lnTo>
                      <a:pt x="8" y="512"/>
                    </a:lnTo>
                    <a:lnTo>
                      <a:pt x="0" y="528"/>
                    </a:lnTo>
                    <a:lnTo>
                      <a:pt x="0" y="552"/>
                    </a:lnTo>
                    <a:lnTo>
                      <a:pt x="8" y="576"/>
                    </a:lnTo>
                    <a:lnTo>
                      <a:pt x="8" y="592"/>
                    </a:lnTo>
                    <a:lnTo>
                      <a:pt x="8" y="600"/>
                    </a:lnTo>
                    <a:lnTo>
                      <a:pt x="16" y="584"/>
                    </a:lnTo>
                    <a:lnTo>
                      <a:pt x="24" y="584"/>
                    </a:lnTo>
                    <a:lnTo>
                      <a:pt x="32" y="584"/>
                    </a:lnTo>
                    <a:lnTo>
                      <a:pt x="40" y="592"/>
                    </a:lnTo>
                    <a:lnTo>
                      <a:pt x="40" y="600"/>
                    </a:lnTo>
                    <a:lnTo>
                      <a:pt x="56" y="600"/>
                    </a:lnTo>
                    <a:lnTo>
                      <a:pt x="72" y="592"/>
                    </a:lnTo>
                    <a:lnTo>
                      <a:pt x="80" y="600"/>
                    </a:lnTo>
                    <a:lnTo>
                      <a:pt x="96" y="600"/>
                    </a:lnTo>
                    <a:lnTo>
                      <a:pt x="104" y="600"/>
                    </a:lnTo>
                    <a:lnTo>
                      <a:pt x="120" y="592"/>
                    </a:lnTo>
                    <a:lnTo>
                      <a:pt x="128" y="584"/>
                    </a:lnTo>
                    <a:lnTo>
                      <a:pt x="136" y="584"/>
                    </a:lnTo>
                    <a:lnTo>
                      <a:pt x="152" y="592"/>
                    </a:lnTo>
                    <a:lnTo>
                      <a:pt x="160" y="600"/>
                    </a:lnTo>
                    <a:lnTo>
                      <a:pt x="168" y="592"/>
                    </a:lnTo>
                    <a:lnTo>
                      <a:pt x="176" y="584"/>
                    </a:lnTo>
                    <a:lnTo>
                      <a:pt x="192" y="584"/>
                    </a:lnTo>
                    <a:lnTo>
                      <a:pt x="200" y="576"/>
                    </a:lnTo>
                    <a:lnTo>
                      <a:pt x="192" y="560"/>
                    </a:lnTo>
                    <a:lnTo>
                      <a:pt x="176" y="560"/>
                    </a:lnTo>
                    <a:lnTo>
                      <a:pt x="168" y="560"/>
                    </a:lnTo>
                    <a:lnTo>
                      <a:pt x="168" y="544"/>
                    </a:lnTo>
                    <a:lnTo>
                      <a:pt x="168" y="536"/>
                    </a:lnTo>
                    <a:lnTo>
                      <a:pt x="184" y="536"/>
                    </a:lnTo>
                    <a:lnTo>
                      <a:pt x="192" y="528"/>
                    </a:lnTo>
                    <a:lnTo>
                      <a:pt x="208" y="528"/>
                    </a:lnTo>
                    <a:lnTo>
                      <a:pt x="224" y="536"/>
                    </a:lnTo>
                    <a:lnTo>
                      <a:pt x="232" y="544"/>
                    </a:lnTo>
                    <a:lnTo>
                      <a:pt x="232" y="552"/>
                    </a:lnTo>
                    <a:lnTo>
                      <a:pt x="232" y="568"/>
                    </a:lnTo>
                    <a:lnTo>
                      <a:pt x="240" y="576"/>
                    </a:lnTo>
                    <a:lnTo>
                      <a:pt x="248" y="568"/>
                    </a:lnTo>
                    <a:lnTo>
                      <a:pt x="256" y="560"/>
                    </a:lnTo>
                    <a:lnTo>
                      <a:pt x="272" y="568"/>
                    </a:lnTo>
                    <a:lnTo>
                      <a:pt x="288" y="568"/>
                    </a:lnTo>
                    <a:lnTo>
                      <a:pt x="296" y="576"/>
                    </a:lnTo>
                    <a:lnTo>
                      <a:pt x="304" y="592"/>
                    </a:lnTo>
                    <a:lnTo>
                      <a:pt x="312" y="592"/>
                    </a:lnTo>
                    <a:lnTo>
                      <a:pt x="328" y="584"/>
                    </a:lnTo>
                    <a:lnTo>
                      <a:pt x="336" y="592"/>
                    </a:lnTo>
                    <a:lnTo>
                      <a:pt x="352" y="600"/>
                    </a:lnTo>
                    <a:lnTo>
                      <a:pt x="368" y="608"/>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45" name="Freeform 20"/>
              <p:cNvSpPr>
                <a:spLocks/>
              </p:cNvSpPr>
              <p:nvPr/>
            </p:nvSpPr>
            <p:spPr bwMode="invGray">
              <a:xfrm>
                <a:off x="5032375" y="2762250"/>
                <a:ext cx="1154113" cy="1627188"/>
              </a:xfrm>
              <a:custGeom>
                <a:avLst/>
                <a:gdLst>
                  <a:gd name="T0" fmla="*/ 2147483647 w 408"/>
                  <a:gd name="T1" fmla="*/ 2147483647 h 600"/>
                  <a:gd name="T2" fmla="*/ 2147483647 w 408"/>
                  <a:gd name="T3" fmla="*/ 2147483647 h 600"/>
                  <a:gd name="T4" fmla="*/ 2147483647 w 408"/>
                  <a:gd name="T5" fmla="*/ 2147483647 h 600"/>
                  <a:gd name="T6" fmla="*/ 2147483647 w 408"/>
                  <a:gd name="T7" fmla="*/ 2147483647 h 600"/>
                  <a:gd name="T8" fmla="*/ 2147483647 w 408"/>
                  <a:gd name="T9" fmla="*/ 2147483647 h 600"/>
                  <a:gd name="T10" fmla="*/ 2147483647 w 408"/>
                  <a:gd name="T11" fmla="*/ 2147483647 h 600"/>
                  <a:gd name="T12" fmla="*/ 2147483647 w 408"/>
                  <a:gd name="T13" fmla="*/ 2147483647 h 600"/>
                  <a:gd name="T14" fmla="*/ 2147483647 w 408"/>
                  <a:gd name="T15" fmla="*/ 2147483647 h 600"/>
                  <a:gd name="T16" fmla="*/ 2147483647 w 408"/>
                  <a:gd name="T17" fmla="*/ 2147483647 h 600"/>
                  <a:gd name="T18" fmla="*/ 2147483647 w 408"/>
                  <a:gd name="T19" fmla="*/ 2147483647 h 600"/>
                  <a:gd name="T20" fmla="*/ 2147483647 w 408"/>
                  <a:gd name="T21" fmla="*/ 2147483647 h 600"/>
                  <a:gd name="T22" fmla="*/ 2147483647 w 408"/>
                  <a:gd name="T23" fmla="*/ 2147483647 h 600"/>
                  <a:gd name="T24" fmla="*/ 2147483647 w 408"/>
                  <a:gd name="T25" fmla="*/ 2147483647 h 600"/>
                  <a:gd name="T26" fmla="*/ 2147483647 w 408"/>
                  <a:gd name="T27" fmla="*/ 2147483647 h 600"/>
                  <a:gd name="T28" fmla="*/ 2147483647 w 408"/>
                  <a:gd name="T29" fmla="*/ 0 h 600"/>
                  <a:gd name="T30" fmla="*/ 2147483647 w 408"/>
                  <a:gd name="T31" fmla="*/ 2147483647 h 600"/>
                  <a:gd name="T32" fmla="*/ 2147483647 w 408"/>
                  <a:gd name="T33" fmla="*/ 2147483647 h 600"/>
                  <a:gd name="T34" fmla="*/ 2147483647 w 408"/>
                  <a:gd name="T35" fmla="*/ 2147483647 h 600"/>
                  <a:gd name="T36" fmla="*/ 2147483647 w 408"/>
                  <a:gd name="T37" fmla="*/ 2147483647 h 600"/>
                  <a:gd name="T38" fmla="*/ 2147483647 w 408"/>
                  <a:gd name="T39" fmla="*/ 2147483647 h 600"/>
                  <a:gd name="T40" fmla="*/ 2147483647 w 408"/>
                  <a:gd name="T41" fmla="*/ 2147483647 h 600"/>
                  <a:gd name="T42" fmla="*/ 2147483647 w 408"/>
                  <a:gd name="T43" fmla="*/ 2147483647 h 600"/>
                  <a:gd name="T44" fmla="*/ 2147483647 w 408"/>
                  <a:gd name="T45" fmla="*/ 2147483647 h 600"/>
                  <a:gd name="T46" fmla="*/ 2147483647 w 408"/>
                  <a:gd name="T47" fmla="*/ 2147483647 h 600"/>
                  <a:gd name="T48" fmla="*/ 2147483647 w 408"/>
                  <a:gd name="T49" fmla="*/ 2147483647 h 600"/>
                  <a:gd name="T50" fmla="*/ 2147483647 w 408"/>
                  <a:gd name="T51" fmla="*/ 2147483647 h 600"/>
                  <a:gd name="T52" fmla="*/ 2147483647 w 408"/>
                  <a:gd name="T53" fmla="*/ 2147483647 h 600"/>
                  <a:gd name="T54" fmla="*/ 2147483647 w 408"/>
                  <a:gd name="T55" fmla="*/ 2147483647 h 600"/>
                  <a:gd name="T56" fmla="*/ 2147483647 w 408"/>
                  <a:gd name="T57" fmla="*/ 2147483647 h 600"/>
                  <a:gd name="T58" fmla="*/ 2147483647 w 408"/>
                  <a:gd name="T59" fmla="*/ 2147483647 h 600"/>
                  <a:gd name="T60" fmla="*/ 2147483647 w 408"/>
                  <a:gd name="T61" fmla="*/ 2147483647 h 600"/>
                  <a:gd name="T62" fmla="*/ 2147483647 w 408"/>
                  <a:gd name="T63" fmla="*/ 2147483647 h 600"/>
                  <a:gd name="T64" fmla="*/ 0 w 408"/>
                  <a:gd name="T65" fmla="*/ 2147483647 h 600"/>
                  <a:gd name="T66" fmla="*/ 2147483647 w 408"/>
                  <a:gd name="T67" fmla="*/ 2147483647 h 600"/>
                  <a:gd name="T68" fmla="*/ 2147483647 w 408"/>
                  <a:gd name="T69" fmla="*/ 2147483647 h 600"/>
                  <a:gd name="T70" fmla="*/ 2147483647 w 408"/>
                  <a:gd name="T71" fmla="*/ 2147483647 h 600"/>
                  <a:gd name="T72" fmla="*/ 2147483647 w 408"/>
                  <a:gd name="T73" fmla="*/ 2147483647 h 600"/>
                  <a:gd name="T74" fmla="*/ 2147483647 w 408"/>
                  <a:gd name="T75" fmla="*/ 2147483647 h 600"/>
                  <a:gd name="T76" fmla="*/ 2147483647 w 408"/>
                  <a:gd name="T77" fmla="*/ 2147483647 h 600"/>
                  <a:gd name="T78" fmla="*/ 2147483647 w 408"/>
                  <a:gd name="T79" fmla="*/ 2147483647 h 600"/>
                  <a:gd name="T80" fmla="*/ 2147483647 w 408"/>
                  <a:gd name="T81" fmla="*/ 2147483647 h 600"/>
                  <a:gd name="T82" fmla="*/ 2147483647 w 408"/>
                  <a:gd name="T83" fmla="*/ 2147483647 h 600"/>
                  <a:gd name="T84" fmla="*/ 2147483647 w 408"/>
                  <a:gd name="T85" fmla="*/ 2147483647 h 600"/>
                  <a:gd name="T86" fmla="*/ 2147483647 w 408"/>
                  <a:gd name="T87" fmla="*/ 2147483647 h 600"/>
                  <a:gd name="T88" fmla="*/ 2147483647 w 408"/>
                  <a:gd name="T89" fmla="*/ 2147483647 h 600"/>
                  <a:gd name="T90" fmla="*/ 2147483647 w 408"/>
                  <a:gd name="T91" fmla="*/ 2147483647 h 600"/>
                  <a:gd name="T92" fmla="*/ 2147483647 w 408"/>
                  <a:gd name="T93" fmla="*/ 2147483647 h 600"/>
                  <a:gd name="T94" fmla="*/ 2147483647 w 408"/>
                  <a:gd name="T95" fmla="*/ 2147483647 h 600"/>
                  <a:gd name="T96" fmla="*/ 2147483647 w 408"/>
                  <a:gd name="T97" fmla="*/ 2147483647 h 600"/>
                  <a:gd name="T98" fmla="*/ 2147483647 w 408"/>
                  <a:gd name="T99" fmla="*/ 2147483647 h 600"/>
                  <a:gd name="T100" fmla="*/ 2147483647 w 408"/>
                  <a:gd name="T101" fmla="*/ 2147483647 h 600"/>
                  <a:gd name="T102" fmla="*/ 2147483647 w 408"/>
                  <a:gd name="T103" fmla="*/ 2147483647 h 600"/>
                  <a:gd name="T104" fmla="*/ 2147483647 w 408"/>
                  <a:gd name="T105" fmla="*/ 2147483647 h 600"/>
                  <a:gd name="T106" fmla="*/ 2147483647 w 408"/>
                  <a:gd name="T107" fmla="*/ 2147483647 h 600"/>
                  <a:gd name="T108" fmla="*/ 2147483647 w 408"/>
                  <a:gd name="T109" fmla="*/ 2147483647 h 600"/>
                  <a:gd name="T110" fmla="*/ 2147483647 w 408"/>
                  <a:gd name="T111" fmla="*/ 2147483647 h 600"/>
                  <a:gd name="T112" fmla="*/ 2147483647 w 408"/>
                  <a:gd name="T113" fmla="*/ 2147483647 h 600"/>
                  <a:gd name="T114" fmla="*/ 2147483647 w 408"/>
                  <a:gd name="T115" fmla="*/ 2147483647 h 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8"/>
                  <a:gd name="T175" fmla="*/ 0 h 600"/>
                  <a:gd name="T176" fmla="*/ 408 w 408"/>
                  <a:gd name="T177" fmla="*/ 600 h 6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8" h="600">
                    <a:moveTo>
                      <a:pt x="384" y="304"/>
                    </a:moveTo>
                    <a:lnTo>
                      <a:pt x="384" y="296"/>
                    </a:lnTo>
                    <a:lnTo>
                      <a:pt x="392" y="280"/>
                    </a:lnTo>
                    <a:lnTo>
                      <a:pt x="384" y="272"/>
                    </a:lnTo>
                    <a:lnTo>
                      <a:pt x="376" y="264"/>
                    </a:lnTo>
                    <a:lnTo>
                      <a:pt x="368" y="272"/>
                    </a:lnTo>
                    <a:lnTo>
                      <a:pt x="360" y="264"/>
                    </a:lnTo>
                    <a:lnTo>
                      <a:pt x="360" y="248"/>
                    </a:lnTo>
                    <a:lnTo>
                      <a:pt x="360" y="232"/>
                    </a:lnTo>
                    <a:lnTo>
                      <a:pt x="368" y="224"/>
                    </a:lnTo>
                    <a:lnTo>
                      <a:pt x="376" y="216"/>
                    </a:lnTo>
                    <a:lnTo>
                      <a:pt x="376" y="208"/>
                    </a:lnTo>
                    <a:lnTo>
                      <a:pt x="376" y="192"/>
                    </a:lnTo>
                    <a:lnTo>
                      <a:pt x="384" y="184"/>
                    </a:lnTo>
                    <a:lnTo>
                      <a:pt x="392" y="184"/>
                    </a:lnTo>
                    <a:lnTo>
                      <a:pt x="392" y="176"/>
                    </a:lnTo>
                    <a:lnTo>
                      <a:pt x="392" y="152"/>
                    </a:lnTo>
                    <a:lnTo>
                      <a:pt x="392" y="144"/>
                    </a:lnTo>
                    <a:lnTo>
                      <a:pt x="408" y="144"/>
                    </a:lnTo>
                    <a:lnTo>
                      <a:pt x="408" y="128"/>
                    </a:lnTo>
                    <a:lnTo>
                      <a:pt x="408" y="120"/>
                    </a:lnTo>
                    <a:lnTo>
                      <a:pt x="392" y="120"/>
                    </a:lnTo>
                    <a:lnTo>
                      <a:pt x="392" y="104"/>
                    </a:lnTo>
                    <a:lnTo>
                      <a:pt x="384" y="96"/>
                    </a:lnTo>
                    <a:lnTo>
                      <a:pt x="376" y="96"/>
                    </a:lnTo>
                    <a:lnTo>
                      <a:pt x="368" y="80"/>
                    </a:lnTo>
                    <a:lnTo>
                      <a:pt x="360" y="64"/>
                    </a:lnTo>
                    <a:lnTo>
                      <a:pt x="352" y="64"/>
                    </a:lnTo>
                    <a:lnTo>
                      <a:pt x="336" y="72"/>
                    </a:lnTo>
                    <a:lnTo>
                      <a:pt x="336" y="80"/>
                    </a:lnTo>
                    <a:lnTo>
                      <a:pt x="328" y="80"/>
                    </a:lnTo>
                    <a:lnTo>
                      <a:pt x="328" y="88"/>
                    </a:lnTo>
                    <a:lnTo>
                      <a:pt x="320" y="96"/>
                    </a:lnTo>
                    <a:lnTo>
                      <a:pt x="304" y="88"/>
                    </a:lnTo>
                    <a:lnTo>
                      <a:pt x="296" y="88"/>
                    </a:lnTo>
                    <a:lnTo>
                      <a:pt x="296" y="80"/>
                    </a:lnTo>
                    <a:lnTo>
                      <a:pt x="304" y="72"/>
                    </a:lnTo>
                    <a:lnTo>
                      <a:pt x="304" y="56"/>
                    </a:lnTo>
                    <a:lnTo>
                      <a:pt x="312" y="40"/>
                    </a:lnTo>
                    <a:lnTo>
                      <a:pt x="304" y="32"/>
                    </a:lnTo>
                    <a:lnTo>
                      <a:pt x="312" y="16"/>
                    </a:lnTo>
                    <a:lnTo>
                      <a:pt x="304" y="8"/>
                    </a:lnTo>
                    <a:lnTo>
                      <a:pt x="296" y="8"/>
                    </a:lnTo>
                    <a:lnTo>
                      <a:pt x="288" y="0"/>
                    </a:lnTo>
                    <a:lnTo>
                      <a:pt x="272" y="8"/>
                    </a:lnTo>
                    <a:lnTo>
                      <a:pt x="264" y="16"/>
                    </a:lnTo>
                    <a:lnTo>
                      <a:pt x="248" y="24"/>
                    </a:lnTo>
                    <a:lnTo>
                      <a:pt x="248" y="40"/>
                    </a:lnTo>
                    <a:lnTo>
                      <a:pt x="240" y="56"/>
                    </a:lnTo>
                    <a:lnTo>
                      <a:pt x="232" y="64"/>
                    </a:lnTo>
                    <a:lnTo>
                      <a:pt x="232" y="72"/>
                    </a:lnTo>
                    <a:lnTo>
                      <a:pt x="224" y="64"/>
                    </a:lnTo>
                    <a:lnTo>
                      <a:pt x="216" y="56"/>
                    </a:lnTo>
                    <a:lnTo>
                      <a:pt x="208" y="56"/>
                    </a:lnTo>
                    <a:lnTo>
                      <a:pt x="200" y="56"/>
                    </a:lnTo>
                    <a:lnTo>
                      <a:pt x="192" y="64"/>
                    </a:lnTo>
                    <a:lnTo>
                      <a:pt x="192" y="80"/>
                    </a:lnTo>
                    <a:lnTo>
                      <a:pt x="184" y="88"/>
                    </a:lnTo>
                    <a:lnTo>
                      <a:pt x="176" y="96"/>
                    </a:lnTo>
                    <a:lnTo>
                      <a:pt x="168" y="88"/>
                    </a:lnTo>
                    <a:lnTo>
                      <a:pt x="152" y="88"/>
                    </a:lnTo>
                    <a:lnTo>
                      <a:pt x="144" y="96"/>
                    </a:lnTo>
                    <a:lnTo>
                      <a:pt x="144" y="104"/>
                    </a:lnTo>
                    <a:lnTo>
                      <a:pt x="152" y="112"/>
                    </a:lnTo>
                    <a:lnTo>
                      <a:pt x="160" y="120"/>
                    </a:lnTo>
                    <a:lnTo>
                      <a:pt x="160" y="128"/>
                    </a:lnTo>
                    <a:lnTo>
                      <a:pt x="160" y="144"/>
                    </a:lnTo>
                    <a:lnTo>
                      <a:pt x="152" y="152"/>
                    </a:lnTo>
                    <a:lnTo>
                      <a:pt x="144" y="152"/>
                    </a:lnTo>
                    <a:lnTo>
                      <a:pt x="128" y="152"/>
                    </a:lnTo>
                    <a:lnTo>
                      <a:pt x="128" y="160"/>
                    </a:lnTo>
                    <a:lnTo>
                      <a:pt x="128" y="176"/>
                    </a:lnTo>
                    <a:lnTo>
                      <a:pt x="120" y="184"/>
                    </a:lnTo>
                    <a:lnTo>
                      <a:pt x="120" y="200"/>
                    </a:lnTo>
                    <a:lnTo>
                      <a:pt x="112" y="208"/>
                    </a:lnTo>
                    <a:lnTo>
                      <a:pt x="96" y="208"/>
                    </a:lnTo>
                    <a:lnTo>
                      <a:pt x="88" y="208"/>
                    </a:lnTo>
                    <a:lnTo>
                      <a:pt x="72" y="216"/>
                    </a:lnTo>
                    <a:lnTo>
                      <a:pt x="64" y="224"/>
                    </a:lnTo>
                    <a:lnTo>
                      <a:pt x="64" y="240"/>
                    </a:lnTo>
                    <a:lnTo>
                      <a:pt x="56" y="248"/>
                    </a:lnTo>
                    <a:lnTo>
                      <a:pt x="48" y="256"/>
                    </a:lnTo>
                    <a:lnTo>
                      <a:pt x="56" y="272"/>
                    </a:lnTo>
                    <a:lnTo>
                      <a:pt x="56" y="288"/>
                    </a:lnTo>
                    <a:lnTo>
                      <a:pt x="40" y="288"/>
                    </a:lnTo>
                    <a:lnTo>
                      <a:pt x="32" y="304"/>
                    </a:lnTo>
                    <a:lnTo>
                      <a:pt x="32" y="312"/>
                    </a:lnTo>
                    <a:lnTo>
                      <a:pt x="40" y="328"/>
                    </a:lnTo>
                    <a:lnTo>
                      <a:pt x="48" y="336"/>
                    </a:lnTo>
                    <a:lnTo>
                      <a:pt x="48" y="352"/>
                    </a:lnTo>
                    <a:lnTo>
                      <a:pt x="48" y="360"/>
                    </a:lnTo>
                    <a:lnTo>
                      <a:pt x="48" y="376"/>
                    </a:lnTo>
                    <a:lnTo>
                      <a:pt x="32" y="384"/>
                    </a:lnTo>
                    <a:lnTo>
                      <a:pt x="24" y="392"/>
                    </a:lnTo>
                    <a:lnTo>
                      <a:pt x="8" y="408"/>
                    </a:lnTo>
                    <a:lnTo>
                      <a:pt x="0" y="416"/>
                    </a:lnTo>
                    <a:lnTo>
                      <a:pt x="0" y="424"/>
                    </a:lnTo>
                    <a:lnTo>
                      <a:pt x="0" y="440"/>
                    </a:lnTo>
                    <a:lnTo>
                      <a:pt x="8" y="448"/>
                    </a:lnTo>
                    <a:lnTo>
                      <a:pt x="16" y="448"/>
                    </a:lnTo>
                    <a:lnTo>
                      <a:pt x="32" y="440"/>
                    </a:lnTo>
                    <a:lnTo>
                      <a:pt x="40" y="440"/>
                    </a:lnTo>
                    <a:lnTo>
                      <a:pt x="56" y="432"/>
                    </a:lnTo>
                    <a:lnTo>
                      <a:pt x="64" y="432"/>
                    </a:lnTo>
                    <a:lnTo>
                      <a:pt x="72" y="432"/>
                    </a:lnTo>
                    <a:lnTo>
                      <a:pt x="88" y="440"/>
                    </a:lnTo>
                    <a:lnTo>
                      <a:pt x="96" y="456"/>
                    </a:lnTo>
                    <a:lnTo>
                      <a:pt x="96" y="464"/>
                    </a:lnTo>
                    <a:lnTo>
                      <a:pt x="96" y="480"/>
                    </a:lnTo>
                    <a:lnTo>
                      <a:pt x="104" y="496"/>
                    </a:lnTo>
                    <a:lnTo>
                      <a:pt x="104" y="504"/>
                    </a:lnTo>
                    <a:lnTo>
                      <a:pt x="112" y="512"/>
                    </a:lnTo>
                    <a:lnTo>
                      <a:pt x="104" y="520"/>
                    </a:lnTo>
                    <a:lnTo>
                      <a:pt x="96" y="536"/>
                    </a:lnTo>
                    <a:lnTo>
                      <a:pt x="104" y="544"/>
                    </a:lnTo>
                    <a:lnTo>
                      <a:pt x="104" y="552"/>
                    </a:lnTo>
                    <a:lnTo>
                      <a:pt x="104" y="560"/>
                    </a:lnTo>
                    <a:lnTo>
                      <a:pt x="112" y="560"/>
                    </a:lnTo>
                    <a:lnTo>
                      <a:pt x="128" y="568"/>
                    </a:lnTo>
                    <a:lnTo>
                      <a:pt x="136" y="560"/>
                    </a:lnTo>
                    <a:lnTo>
                      <a:pt x="144" y="568"/>
                    </a:lnTo>
                    <a:lnTo>
                      <a:pt x="152" y="576"/>
                    </a:lnTo>
                    <a:lnTo>
                      <a:pt x="160" y="568"/>
                    </a:lnTo>
                    <a:lnTo>
                      <a:pt x="168" y="568"/>
                    </a:lnTo>
                    <a:lnTo>
                      <a:pt x="168" y="584"/>
                    </a:lnTo>
                    <a:lnTo>
                      <a:pt x="160" y="592"/>
                    </a:lnTo>
                    <a:lnTo>
                      <a:pt x="160" y="600"/>
                    </a:lnTo>
                    <a:lnTo>
                      <a:pt x="176" y="600"/>
                    </a:lnTo>
                    <a:lnTo>
                      <a:pt x="184" y="592"/>
                    </a:lnTo>
                    <a:lnTo>
                      <a:pt x="192" y="584"/>
                    </a:lnTo>
                    <a:lnTo>
                      <a:pt x="208" y="584"/>
                    </a:lnTo>
                    <a:lnTo>
                      <a:pt x="216" y="584"/>
                    </a:lnTo>
                    <a:lnTo>
                      <a:pt x="216" y="576"/>
                    </a:lnTo>
                    <a:lnTo>
                      <a:pt x="216" y="568"/>
                    </a:lnTo>
                    <a:lnTo>
                      <a:pt x="224" y="568"/>
                    </a:lnTo>
                    <a:lnTo>
                      <a:pt x="208" y="560"/>
                    </a:lnTo>
                    <a:lnTo>
                      <a:pt x="200" y="552"/>
                    </a:lnTo>
                    <a:lnTo>
                      <a:pt x="200" y="536"/>
                    </a:lnTo>
                    <a:lnTo>
                      <a:pt x="200" y="528"/>
                    </a:lnTo>
                    <a:lnTo>
                      <a:pt x="200" y="512"/>
                    </a:lnTo>
                    <a:lnTo>
                      <a:pt x="192" y="496"/>
                    </a:lnTo>
                    <a:lnTo>
                      <a:pt x="192" y="480"/>
                    </a:lnTo>
                    <a:lnTo>
                      <a:pt x="192" y="472"/>
                    </a:lnTo>
                    <a:lnTo>
                      <a:pt x="200" y="464"/>
                    </a:lnTo>
                    <a:lnTo>
                      <a:pt x="208" y="448"/>
                    </a:lnTo>
                    <a:lnTo>
                      <a:pt x="200" y="440"/>
                    </a:lnTo>
                    <a:lnTo>
                      <a:pt x="200" y="424"/>
                    </a:lnTo>
                    <a:lnTo>
                      <a:pt x="208" y="416"/>
                    </a:lnTo>
                    <a:lnTo>
                      <a:pt x="216" y="416"/>
                    </a:lnTo>
                    <a:lnTo>
                      <a:pt x="232" y="424"/>
                    </a:lnTo>
                    <a:lnTo>
                      <a:pt x="240" y="416"/>
                    </a:lnTo>
                    <a:lnTo>
                      <a:pt x="248" y="408"/>
                    </a:lnTo>
                    <a:lnTo>
                      <a:pt x="256" y="416"/>
                    </a:lnTo>
                    <a:lnTo>
                      <a:pt x="272" y="416"/>
                    </a:lnTo>
                    <a:lnTo>
                      <a:pt x="280" y="416"/>
                    </a:lnTo>
                    <a:lnTo>
                      <a:pt x="288" y="408"/>
                    </a:lnTo>
                    <a:lnTo>
                      <a:pt x="288" y="392"/>
                    </a:lnTo>
                    <a:lnTo>
                      <a:pt x="296" y="384"/>
                    </a:lnTo>
                    <a:lnTo>
                      <a:pt x="304" y="384"/>
                    </a:lnTo>
                    <a:lnTo>
                      <a:pt x="312" y="384"/>
                    </a:lnTo>
                    <a:lnTo>
                      <a:pt x="312" y="376"/>
                    </a:lnTo>
                    <a:lnTo>
                      <a:pt x="320" y="368"/>
                    </a:lnTo>
                    <a:lnTo>
                      <a:pt x="328" y="368"/>
                    </a:lnTo>
                    <a:lnTo>
                      <a:pt x="336" y="360"/>
                    </a:lnTo>
                    <a:lnTo>
                      <a:pt x="328" y="352"/>
                    </a:lnTo>
                    <a:lnTo>
                      <a:pt x="328" y="344"/>
                    </a:lnTo>
                    <a:lnTo>
                      <a:pt x="344" y="336"/>
                    </a:lnTo>
                    <a:lnTo>
                      <a:pt x="352" y="344"/>
                    </a:lnTo>
                    <a:lnTo>
                      <a:pt x="360" y="352"/>
                    </a:lnTo>
                    <a:lnTo>
                      <a:pt x="368" y="344"/>
                    </a:lnTo>
                    <a:lnTo>
                      <a:pt x="368" y="328"/>
                    </a:lnTo>
                    <a:lnTo>
                      <a:pt x="376" y="328"/>
                    </a:lnTo>
                    <a:lnTo>
                      <a:pt x="384" y="320"/>
                    </a:lnTo>
                    <a:lnTo>
                      <a:pt x="384" y="304"/>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46" name="Freeform 21"/>
              <p:cNvSpPr>
                <a:spLocks/>
              </p:cNvSpPr>
              <p:nvPr/>
            </p:nvSpPr>
            <p:spPr bwMode="invGray">
              <a:xfrm>
                <a:off x="4200525" y="3284538"/>
                <a:ext cx="1152525" cy="1452562"/>
              </a:xfrm>
              <a:custGeom>
                <a:avLst/>
                <a:gdLst>
                  <a:gd name="T0" fmla="*/ 2147483647 w 408"/>
                  <a:gd name="T1" fmla="*/ 2147483647 h 536"/>
                  <a:gd name="T2" fmla="*/ 2147483647 w 408"/>
                  <a:gd name="T3" fmla="*/ 2147483647 h 536"/>
                  <a:gd name="T4" fmla="*/ 2147483647 w 408"/>
                  <a:gd name="T5" fmla="*/ 2147483647 h 536"/>
                  <a:gd name="T6" fmla="*/ 2147483647 w 408"/>
                  <a:gd name="T7" fmla="*/ 2147483647 h 536"/>
                  <a:gd name="T8" fmla="*/ 2147483647 w 408"/>
                  <a:gd name="T9" fmla="*/ 2147483647 h 536"/>
                  <a:gd name="T10" fmla="*/ 2147483647 w 408"/>
                  <a:gd name="T11" fmla="*/ 2147483647 h 536"/>
                  <a:gd name="T12" fmla="*/ 2147483647 w 408"/>
                  <a:gd name="T13" fmla="*/ 2147483647 h 536"/>
                  <a:gd name="T14" fmla="*/ 2147483647 w 408"/>
                  <a:gd name="T15" fmla="*/ 2147483647 h 536"/>
                  <a:gd name="T16" fmla="*/ 2147483647 w 408"/>
                  <a:gd name="T17" fmla="*/ 2147483647 h 536"/>
                  <a:gd name="T18" fmla="*/ 2147483647 w 408"/>
                  <a:gd name="T19" fmla="*/ 2147483647 h 536"/>
                  <a:gd name="T20" fmla="*/ 2147483647 w 408"/>
                  <a:gd name="T21" fmla="*/ 2147483647 h 536"/>
                  <a:gd name="T22" fmla="*/ 2147483647 w 408"/>
                  <a:gd name="T23" fmla="*/ 2147483647 h 536"/>
                  <a:gd name="T24" fmla="*/ 2147483647 w 408"/>
                  <a:gd name="T25" fmla="*/ 2147483647 h 536"/>
                  <a:gd name="T26" fmla="*/ 2147483647 w 408"/>
                  <a:gd name="T27" fmla="*/ 2147483647 h 536"/>
                  <a:gd name="T28" fmla="*/ 2147483647 w 408"/>
                  <a:gd name="T29" fmla="*/ 2147483647 h 536"/>
                  <a:gd name="T30" fmla="*/ 2147483647 w 408"/>
                  <a:gd name="T31" fmla="*/ 2147483647 h 536"/>
                  <a:gd name="T32" fmla="*/ 2147483647 w 408"/>
                  <a:gd name="T33" fmla="*/ 2147483647 h 536"/>
                  <a:gd name="T34" fmla="*/ 2147483647 w 408"/>
                  <a:gd name="T35" fmla="*/ 2147483647 h 536"/>
                  <a:gd name="T36" fmla="*/ 2147483647 w 408"/>
                  <a:gd name="T37" fmla="*/ 2147483647 h 536"/>
                  <a:gd name="T38" fmla="*/ 2147483647 w 408"/>
                  <a:gd name="T39" fmla="*/ 2147483647 h 536"/>
                  <a:gd name="T40" fmla="*/ 2147483647 w 408"/>
                  <a:gd name="T41" fmla="*/ 2147483647 h 536"/>
                  <a:gd name="T42" fmla="*/ 2147483647 w 408"/>
                  <a:gd name="T43" fmla="*/ 2147483647 h 536"/>
                  <a:gd name="T44" fmla="*/ 2147483647 w 408"/>
                  <a:gd name="T45" fmla="*/ 2147483647 h 536"/>
                  <a:gd name="T46" fmla="*/ 2147483647 w 408"/>
                  <a:gd name="T47" fmla="*/ 2147483647 h 536"/>
                  <a:gd name="T48" fmla="*/ 2147483647 w 408"/>
                  <a:gd name="T49" fmla="*/ 2147483647 h 536"/>
                  <a:gd name="T50" fmla="*/ 2147483647 w 408"/>
                  <a:gd name="T51" fmla="*/ 2147483647 h 536"/>
                  <a:gd name="T52" fmla="*/ 2147483647 w 408"/>
                  <a:gd name="T53" fmla="*/ 2147483647 h 536"/>
                  <a:gd name="T54" fmla="*/ 2147483647 w 408"/>
                  <a:gd name="T55" fmla="*/ 2147483647 h 536"/>
                  <a:gd name="T56" fmla="*/ 2147483647 w 408"/>
                  <a:gd name="T57" fmla="*/ 2147483647 h 536"/>
                  <a:gd name="T58" fmla="*/ 2147483647 w 408"/>
                  <a:gd name="T59" fmla="*/ 2147483647 h 536"/>
                  <a:gd name="T60" fmla="*/ 2147483647 w 408"/>
                  <a:gd name="T61" fmla="*/ 2147483647 h 536"/>
                  <a:gd name="T62" fmla="*/ 2147483647 w 408"/>
                  <a:gd name="T63" fmla="*/ 2147483647 h 536"/>
                  <a:gd name="T64" fmla="*/ 2147483647 w 408"/>
                  <a:gd name="T65" fmla="*/ 2147483647 h 536"/>
                  <a:gd name="T66" fmla="*/ 0 w 408"/>
                  <a:gd name="T67" fmla="*/ 2147483647 h 536"/>
                  <a:gd name="T68" fmla="*/ 2147483647 w 408"/>
                  <a:gd name="T69" fmla="*/ 2147483647 h 536"/>
                  <a:gd name="T70" fmla="*/ 2147483647 w 408"/>
                  <a:gd name="T71" fmla="*/ 2147483647 h 536"/>
                  <a:gd name="T72" fmla="*/ 2147483647 w 408"/>
                  <a:gd name="T73" fmla="*/ 2147483647 h 536"/>
                  <a:gd name="T74" fmla="*/ 2147483647 w 408"/>
                  <a:gd name="T75" fmla="*/ 2147483647 h 536"/>
                  <a:gd name="T76" fmla="*/ 2147483647 w 408"/>
                  <a:gd name="T77" fmla="*/ 2147483647 h 536"/>
                  <a:gd name="T78" fmla="*/ 2147483647 w 408"/>
                  <a:gd name="T79" fmla="*/ 2147483647 h 536"/>
                  <a:gd name="T80" fmla="*/ 2147483647 w 408"/>
                  <a:gd name="T81" fmla="*/ 2147483647 h 536"/>
                  <a:gd name="T82" fmla="*/ 2147483647 w 408"/>
                  <a:gd name="T83" fmla="*/ 2147483647 h 536"/>
                  <a:gd name="T84" fmla="*/ 2147483647 w 408"/>
                  <a:gd name="T85" fmla="*/ 2147483647 h 536"/>
                  <a:gd name="T86" fmla="*/ 2147483647 w 408"/>
                  <a:gd name="T87" fmla="*/ 2147483647 h 536"/>
                  <a:gd name="T88" fmla="*/ 2147483647 w 408"/>
                  <a:gd name="T89" fmla="*/ 2147483647 h 536"/>
                  <a:gd name="T90" fmla="*/ 2147483647 w 408"/>
                  <a:gd name="T91" fmla="*/ 0 h 536"/>
                  <a:gd name="T92" fmla="*/ 2147483647 w 408"/>
                  <a:gd name="T93" fmla="*/ 2147483647 h 536"/>
                  <a:gd name="T94" fmla="*/ 2147483647 w 408"/>
                  <a:gd name="T95" fmla="*/ 2147483647 h 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8"/>
                  <a:gd name="T145" fmla="*/ 0 h 536"/>
                  <a:gd name="T146" fmla="*/ 408 w 408"/>
                  <a:gd name="T147" fmla="*/ 536 h 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8" h="536">
                    <a:moveTo>
                      <a:pt x="344" y="64"/>
                    </a:moveTo>
                    <a:lnTo>
                      <a:pt x="352" y="80"/>
                    </a:lnTo>
                    <a:lnTo>
                      <a:pt x="352" y="96"/>
                    </a:lnTo>
                    <a:lnTo>
                      <a:pt x="336" y="96"/>
                    </a:lnTo>
                    <a:lnTo>
                      <a:pt x="328" y="112"/>
                    </a:lnTo>
                    <a:lnTo>
                      <a:pt x="328" y="120"/>
                    </a:lnTo>
                    <a:lnTo>
                      <a:pt x="336" y="136"/>
                    </a:lnTo>
                    <a:lnTo>
                      <a:pt x="344" y="144"/>
                    </a:lnTo>
                    <a:lnTo>
                      <a:pt x="344" y="160"/>
                    </a:lnTo>
                    <a:lnTo>
                      <a:pt x="344" y="168"/>
                    </a:lnTo>
                    <a:lnTo>
                      <a:pt x="344" y="184"/>
                    </a:lnTo>
                    <a:lnTo>
                      <a:pt x="328" y="192"/>
                    </a:lnTo>
                    <a:lnTo>
                      <a:pt x="320" y="200"/>
                    </a:lnTo>
                    <a:lnTo>
                      <a:pt x="304" y="216"/>
                    </a:lnTo>
                    <a:lnTo>
                      <a:pt x="296" y="224"/>
                    </a:lnTo>
                    <a:lnTo>
                      <a:pt x="296" y="232"/>
                    </a:lnTo>
                    <a:lnTo>
                      <a:pt x="296" y="248"/>
                    </a:lnTo>
                    <a:lnTo>
                      <a:pt x="304" y="256"/>
                    </a:lnTo>
                    <a:lnTo>
                      <a:pt x="312" y="256"/>
                    </a:lnTo>
                    <a:lnTo>
                      <a:pt x="328" y="248"/>
                    </a:lnTo>
                    <a:lnTo>
                      <a:pt x="336" y="248"/>
                    </a:lnTo>
                    <a:lnTo>
                      <a:pt x="352" y="240"/>
                    </a:lnTo>
                    <a:lnTo>
                      <a:pt x="360" y="240"/>
                    </a:lnTo>
                    <a:lnTo>
                      <a:pt x="368" y="240"/>
                    </a:lnTo>
                    <a:lnTo>
                      <a:pt x="384" y="248"/>
                    </a:lnTo>
                    <a:lnTo>
                      <a:pt x="392" y="264"/>
                    </a:lnTo>
                    <a:lnTo>
                      <a:pt x="392" y="272"/>
                    </a:lnTo>
                    <a:lnTo>
                      <a:pt x="392" y="288"/>
                    </a:lnTo>
                    <a:lnTo>
                      <a:pt x="400" y="304"/>
                    </a:lnTo>
                    <a:lnTo>
                      <a:pt x="400" y="312"/>
                    </a:lnTo>
                    <a:lnTo>
                      <a:pt x="408" y="320"/>
                    </a:lnTo>
                    <a:lnTo>
                      <a:pt x="400" y="328"/>
                    </a:lnTo>
                    <a:lnTo>
                      <a:pt x="392" y="344"/>
                    </a:lnTo>
                    <a:lnTo>
                      <a:pt x="400" y="352"/>
                    </a:lnTo>
                    <a:lnTo>
                      <a:pt x="400" y="360"/>
                    </a:lnTo>
                    <a:lnTo>
                      <a:pt x="400" y="368"/>
                    </a:lnTo>
                    <a:lnTo>
                      <a:pt x="400" y="376"/>
                    </a:lnTo>
                    <a:lnTo>
                      <a:pt x="400" y="384"/>
                    </a:lnTo>
                    <a:lnTo>
                      <a:pt x="400" y="400"/>
                    </a:lnTo>
                    <a:lnTo>
                      <a:pt x="408" y="416"/>
                    </a:lnTo>
                    <a:lnTo>
                      <a:pt x="408" y="424"/>
                    </a:lnTo>
                    <a:lnTo>
                      <a:pt x="408" y="440"/>
                    </a:lnTo>
                    <a:lnTo>
                      <a:pt x="408" y="448"/>
                    </a:lnTo>
                    <a:lnTo>
                      <a:pt x="392" y="464"/>
                    </a:lnTo>
                    <a:lnTo>
                      <a:pt x="392" y="472"/>
                    </a:lnTo>
                    <a:lnTo>
                      <a:pt x="384" y="488"/>
                    </a:lnTo>
                    <a:lnTo>
                      <a:pt x="384" y="496"/>
                    </a:lnTo>
                    <a:lnTo>
                      <a:pt x="376" y="504"/>
                    </a:lnTo>
                    <a:lnTo>
                      <a:pt x="368" y="520"/>
                    </a:lnTo>
                    <a:lnTo>
                      <a:pt x="360" y="528"/>
                    </a:lnTo>
                    <a:lnTo>
                      <a:pt x="360" y="536"/>
                    </a:lnTo>
                    <a:lnTo>
                      <a:pt x="352" y="536"/>
                    </a:lnTo>
                    <a:lnTo>
                      <a:pt x="336" y="528"/>
                    </a:lnTo>
                    <a:lnTo>
                      <a:pt x="328" y="512"/>
                    </a:lnTo>
                    <a:lnTo>
                      <a:pt x="312" y="512"/>
                    </a:lnTo>
                    <a:lnTo>
                      <a:pt x="304" y="512"/>
                    </a:lnTo>
                    <a:lnTo>
                      <a:pt x="296" y="512"/>
                    </a:lnTo>
                    <a:lnTo>
                      <a:pt x="288" y="512"/>
                    </a:lnTo>
                    <a:lnTo>
                      <a:pt x="272" y="512"/>
                    </a:lnTo>
                    <a:lnTo>
                      <a:pt x="256" y="512"/>
                    </a:lnTo>
                    <a:lnTo>
                      <a:pt x="240" y="504"/>
                    </a:lnTo>
                    <a:lnTo>
                      <a:pt x="232" y="504"/>
                    </a:lnTo>
                    <a:lnTo>
                      <a:pt x="224" y="496"/>
                    </a:lnTo>
                    <a:lnTo>
                      <a:pt x="216" y="480"/>
                    </a:lnTo>
                    <a:lnTo>
                      <a:pt x="208" y="480"/>
                    </a:lnTo>
                    <a:lnTo>
                      <a:pt x="200" y="472"/>
                    </a:lnTo>
                    <a:lnTo>
                      <a:pt x="192" y="456"/>
                    </a:lnTo>
                    <a:lnTo>
                      <a:pt x="192" y="440"/>
                    </a:lnTo>
                    <a:lnTo>
                      <a:pt x="200" y="432"/>
                    </a:lnTo>
                    <a:lnTo>
                      <a:pt x="200" y="424"/>
                    </a:lnTo>
                    <a:lnTo>
                      <a:pt x="192" y="408"/>
                    </a:lnTo>
                    <a:lnTo>
                      <a:pt x="192" y="400"/>
                    </a:lnTo>
                    <a:lnTo>
                      <a:pt x="200" y="384"/>
                    </a:lnTo>
                    <a:lnTo>
                      <a:pt x="200" y="376"/>
                    </a:lnTo>
                    <a:lnTo>
                      <a:pt x="192" y="368"/>
                    </a:lnTo>
                    <a:lnTo>
                      <a:pt x="176" y="360"/>
                    </a:lnTo>
                    <a:lnTo>
                      <a:pt x="168" y="360"/>
                    </a:lnTo>
                    <a:lnTo>
                      <a:pt x="160" y="352"/>
                    </a:lnTo>
                    <a:lnTo>
                      <a:pt x="144" y="344"/>
                    </a:lnTo>
                    <a:lnTo>
                      <a:pt x="128" y="344"/>
                    </a:lnTo>
                    <a:lnTo>
                      <a:pt x="120" y="352"/>
                    </a:lnTo>
                    <a:lnTo>
                      <a:pt x="112" y="360"/>
                    </a:lnTo>
                    <a:lnTo>
                      <a:pt x="104" y="368"/>
                    </a:lnTo>
                    <a:lnTo>
                      <a:pt x="88" y="376"/>
                    </a:lnTo>
                    <a:lnTo>
                      <a:pt x="80" y="368"/>
                    </a:lnTo>
                    <a:lnTo>
                      <a:pt x="72" y="368"/>
                    </a:lnTo>
                    <a:lnTo>
                      <a:pt x="56" y="360"/>
                    </a:lnTo>
                    <a:lnTo>
                      <a:pt x="48" y="360"/>
                    </a:lnTo>
                    <a:lnTo>
                      <a:pt x="32" y="360"/>
                    </a:lnTo>
                    <a:lnTo>
                      <a:pt x="40" y="352"/>
                    </a:lnTo>
                    <a:lnTo>
                      <a:pt x="48" y="336"/>
                    </a:lnTo>
                    <a:lnTo>
                      <a:pt x="48" y="328"/>
                    </a:lnTo>
                    <a:lnTo>
                      <a:pt x="56" y="320"/>
                    </a:lnTo>
                    <a:lnTo>
                      <a:pt x="64" y="304"/>
                    </a:lnTo>
                    <a:lnTo>
                      <a:pt x="56" y="296"/>
                    </a:lnTo>
                    <a:lnTo>
                      <a:pt x="48" y="288"/>
                    </a:lnTo>
                    <a:lnTo>
                      <a:pt x="40" y="280"/>
                    </a:lnTo>
                    <a:lnTo>
                      <a:pt x="24" y="264"/>
                    </a:lnTo>
                    <a:lnTo>
                      <a:pt x="16" y="256"/>
                    </a:lnTo>
                    <a:lnTo>
                      <a:pt x="8" y="248"/>
                    </a:lnTo>
                    <a:lnTo>
                      <a:pt x="0" y="240"/>
                    </a:lnTo>
                    <a:lnTo>
                      <a:pt x="0" y="224"/>
                    </a:lnTo>
                    <a:lnTo>
                      <a:pt x="0" y="208"/>
                    </a:lnTo>
                    <a:lnTo>
                      <a:pt x="8" y="192"/>
                    </a:lnTo>
                    <a:lnTo>
                      <a:pt x="16" y="176"/>
                    </a:lnTo>
                    <a:lnTo>
                      <a:pt x="24" y="176"/>
                    </a:lnTo>
                    <a:lnTo>
                      <a:pt x="40" y="168"/>
                    </a:lnTo>
                    <a:lnTo>
                      <a:pt x="40" y="152"/>
                    </a:lnTo>
                    <a:lnTo>
                      <a:pt x="56" y="168"/>
                    </a:lnTo>
                    <a:lnTo>
                      <a:pt x="64" y="168"/>
                    </a:lnTo>
                    <a:lnTo>
                      <a:pt x="72" y="168"/>
                    </a:lnTo>
                    <a:lnTo>
                      <a:pt x="80" y="152"/>
                    </a:lnTo>
                    <a:lnTo>
                      <a:pt x="88" y="152"/>
                    </a:lnTo>
                    <a:lnTo>
                      <a:pt x="96" y="152"/>
                    </a:lnTo>
                    <a:lnTo>
                      <a:pt x="96" y="144"/>
                    </a:lnTo>
                    <a:lnTo>
                      <a:pt x="104" y="136"/>
                    </a:lnTo>
                    <a:lnTo>
                      <a:pt x="112" y="128"/>
                    </a:lnTo>
                    <a:lnTo>
                      <a:pt x="120" y="128"/>
                    </a:lnTo>
                    <a:lnTo>
                      <a:pt x="136" y="120"/>
                    </a:lnTo>
                    <a:lnTo>
                      <a:pt x="144" y="112"/>
                    </a:lnTo>
                    <a:lnTo>
                      <a:pt x="160" y="112"/>
                    </a:lnTo>
                    <a:lnTo>
                      <a:pt x="160" y="104"/>
                    </a:lnTo>
                    <a:lnTo>
                      <a:pt x="176" y="88"/>
                    </a:lnTo>
                    <a:lnTo>
                      <a:pt x="184" y="88"/>
                    </a:lnTo>
                    <a:lnTo>
                      <a:pt x="200" y="88"/>
                    </a:lnTo>
                    <a:lnTo>
                      <a:pt x="208" y="80"/>
                    </a:lnTo>
                    <a:lnTo>
                      <a:pt x="216" y="88"/>
                    </a:lnTo>
                    <a:lnTo>
                      <a:pt x="232" y="80"/>
                    </a:lnTo>
                    <a:lnTo>
                      <a:pt x="240" y="80"/>
                    </a:lnTo>
                    <a:lnTo>
                      <a:pt x="248" y="72"/>
                    </a:lnTo>
                    <a:lnTo>
                      <a:pt x="256" y="64"/>
                    </a:lnTo>
                    <a:lnTo>
                      <a:pt x="272" y="56"/>
                    </a:lnTo>
                    <a:lnTo>
                      <a:pt x="272" y="48"/>
                    </a:lnTo>
                    <a:lnTo>
                      <a:pt x="280" y="40"/>
                    </a:lnTo>
                    <a:lnTo>
                      <a:pt x="288" y="32"/>
                    </a:lnTo>
                    <a:lnTo>
                      <a:pt x="288" y="16"/>
                    </a:lnTo>
                    <a:lnTo>
                      <a:pt x="296" y="8"/>
                    </a:lnTo>
                    <a:lnTo>
                      <a:pt x="296" y="0"/>
                    </a:lnTo>
                    <a:lnTo>
                      <a:pt x="304" y="8"/>
                    </a:lnTo>
                    <a:lnTo>
                      <a:pt x="312" y="16"/>
                    </a:lnTo>
                    <a:lnTo>
                      <a:pt x="320" y="32"/>
                    </a:lnTo>
                    <a:lnTo>
                      <a:pt x="328" y="48"/>
                    </a:lnTo>
                    <a:lnTo>
                      <a:pt x="336" y="56"/>
                    </a:lnTo>
                    <a:lnTo>
                      <a:pt x="344" y="64"/>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47" name="Freeform 22"/>
              <p:cNvSpPr>
                <a:spLocks/>
              </p:cNvSpPr>
              <p:nvPr/>
            </p:nvSpPr>
            <p:spPr bwMode="invGray">
              <a:xfrm>
                <a:off x="4156075" y="2093913"/>
                <a:ext cx="1666875" cy="1644650"/>
              </a:xfrm>
              <a:custGeom>
                <a:avLst/>
                <a:gdLst>
                  <a:gd name="T0" fmla="*/ 2147483647 w 592"/>
                  <a:gd name="T1" fmla="*/ 2147483647 h 608"/>
                  <a:gd name="T2" fmla="*/ 2147483647 w 592"/>
                  <a:gd name="T3" fmla="*/ 2147483647 h 608"/>
                  <a:gd name="T4" fmla="*/ 2147483647 w 592"/>
                  <a:gd name="T5" fmla="*/ 2147483647 h 608"/>
                  <a:gd name="T6" fmla="*/ 2147483647 w 592"/>
                  <a:gd name="T7" fmla="*/ 2147483647 h 608"/>
                  <a:gd name="T8" fmla="*/ 2147483647 w 592"/>
                  <a:gd name="T9" fmla="*/ 2147483647 h 608"/>
                  <a:gd name="T10" fmla="*/ 2147483647 w 592"/>
                  <a:gd name="T11" fmla="*/ 2147483647 h 608"/>
                  <a:gd name="T12" fmla="*/ 2147483647 w 592"/>
                  <a:gd name="T13" fmla="*/ 2147483647 h 608"/>
                  <a:gd name="T14" fmla="*/ 2147483647 w 592"/>
                  <a:gd name="T15" fmla="*/ 2147483647 h 608"/>
                  <a:gd name="T16" fmla="*/ 2147483647 w 592"/>
                  <a:gd name="T17" fmla="*/ 2147483647 h 608"/>
                  <a:gd name="T18" fmla="*/ 2147483647 w 592"/>
                  <a:gd name="T19" fmla="*/ 2147483647 h 608"/>
                  <a:gd name="T20" fmla="*/ 2147483647 w 592"/>
                  <a:gd name="T21" fmla="*/ 2147483647 h 608"/>
                  <a:gd name="T22" fmla="*/ 2147483647 w 592"/>
                  <a:gd name="T23" fmla="*/ 2147483647 h 608"/>
                  <a:gd name="T24" fmla="*/ 2147483647 w 592"/>
                  <a:gd name="T25" fmla="*/ 2147483647 h 608"/>
                  <a:gd name="T26" fmla="*/ 2147483647 w 592"/>
                  <a:gd name="T27" fmla="*/ 2147483647 h 608"/>
                  <a:gd name="T28" fmla="*/ 2147483647 w 592"/>
                  <a:gd name="T29" fmla="*/ 2147483647 h 608"/>
                  <a:gd name="T30" fmla="*/ 2147483647 w 592"/>
                  <a:gd name="T31" fmla="*/ 2147483647 h 608"/>
                  <a:gd name="T32" fmla="*/ 2147483647 w 592"/>
                  <a:gd name="T33" fmla="*/ 2147483647 h 608"/>
                  <a:gd name="T34" fmla="*/ 2147483647 w 592"/>
                  <a:gd name="T35" fmla="*/ 2147483647 h 608"/>
                  <a:gd name="T36" fmla="*/ 2147483647 w 592"/>
                  <a:gd name="T37" fmla="*/ 2147483647 h 608"/>
                  <a:gd name="T38" fmla="*/ 2147483647 w 592"/>
                  <a:gd name="T39" fmla="*/ 2147483647 h 608"/>
                  <a:gd name="T40" fmla="*/ 2147483647 w 592"/>
                  <a:gd name="T41" fmla="*/ 2147483647 h 608"/>
                  <a:gd name="T42" fmla="*/ 2147483647 w 592"/>
                  <a:gd name="T43" fmla="*/ 2147483647 h 608"/>
                  <a:gd name="T44" fmla="*/ 2147483647 w 592"/>
                  <a:gd name="T45" fmla="*/ 2147483647 h 608"/>
                  <a:gd name="T46" fmla="*/ 2147483647 w 592"/>
                  <a:gd name="T47" fmla="*/ 2147483647 h 608"/>
                  <a:gd name="T48" fmla="*/ 2147483647 w 592"/>
                  <a:gd name="T49" fmla="*/ 2147483647 h 608"/>
                  <a:gd name="T50" fmla="*/ 2147483647 w 592"/>
                  <a:gd name="T51" fmla="*/ 2147483647 h 608"/>
                  <a:gd name="T52" fmla="*/ 2147483647 w 592"/>
                  <a:gd name="T53" fmla="*/ 2147483647 h 608"/>
                  <a:gd name="T54" fmla="*/ 2147483647 w 592"/>
                  <a:gd name="T55" fmla="*/ 2147483647 h 608"/>
                  <a:gd name="T56" fmla="*/ 2147483647 w 592"/>
                  <a:gd name="T57" fmla="*/ 2147483647 h 608"/>
                  <a:gd name="T58" fmla="*/ 2147483647 w 592"/>
                  <a:gd name="T59" fmla="*/ 2147483647 h 608"/>
                  <a:gd name="T60" fmla="*/ 2147483647 w 592"/>
                  <a:gd name="T61" fmla="*/ 2147483647 h 608"/>
                  <a:gd name="T62" fmla="*/ 2147483647 w 592"/>
                  <a:gd name="T63" fmla="*/ 2147483647 h 608"/>
                  <a:gd name="T64" fmla="*/ 2147483647 w 592"/>
                  <a:gd name="T65" fmla="*/ 2147483647 h 608"/>
                  <a:gd name="T66" fmla="*/ 2147483647 w 592"/>
                  <a:gd name="T67" fmla="*/ 2147483647 h 608"/>
                  <a:gd name="T68" fmla="*/ 2147483647 w 592"/>
                  <a:gd name="T69" fmla="*/ 2147483647 h 608"/>
                  <a:gd name="T70" fmla="*/ 2147483647 w 592"/>
                  <a:gd name="T71" fmla="*/ 2147483647 h 608"/>
                  <a:gd name="T72" fmla="*/ 2147483647 w 592"/>
                  <a:gd name="T73" fmla="*/ 2147483647 h 608"/>
                  <a:gd name="T74" fmla="*/ 2147483647 w 592"/>
                  <a:gd name="T75" fmla="*/ 2147483647 h 608"/>
                  <a:gd name="T76" fmla="*/ 2147483647 w 592"/>
                  <a:gd name="T77" fmla="*/ 2147483647 h 608"/>
                  <a:gd name="T78" fmla="*/ 0 w 592"/>
                  <a:gd name="T79" fmla="*/ 2147483647 h 608"/>
                  <a:gd name="T80" fmla="*/ 2147483647 w 592"/>
                  <a:gd name="T81" fmla="*/ 2147483647 h 608"/>
                  <a:gd name="T82" fmla="*/ 2147483647 w 592"/>
                  <a:gd name="T83" fmla="*/ 2147483647 h 608"/>
                  <a:gd name="T84" fmla="*/ 2147483647 w 592"/>
                  <a:gd name="T85" fmla="*/ 2147483647 h 608"/>
                  <a:gd name="T86" fmla="*/ 2147483647 w 592"/>
                  <a:gd name="T87" fmla="*/ 2147483647 h 608"/>
                  <a:gd name="T88" fmla="*/ 2147483647 w 592"/>
                  <a:gd name="T89" fmla="*/ 2147483647 h 608"/>
                  <a:gd name="T90" fmla="*/ 2147483647 w 592"/>
                  <a:gd name="T91" fmla="*/ 2147483647 h 608"/>
                  <a:gd name="T92" fmla="*/ 2147483647 w 592"/>
                  <a:gd name="T93" fmla="*/ 2147483647 h 608"/>
                  <a:gd name="T94" fmla="*/ 2147483647 w 592"/>
                  <a:gd name="T95" fmla="*/ 2147483647 h 608"/>
                  <a:gd name="T96" fmla="*/ 2147483647 w 592"/>
                  <a:gd name="T97" fmla="*/ 2147483647 h 608"/>
                  <a:gd name="T98" fmla="*/ 2147483647 w 592"/>
                  <a:gd name="T99" fmla="*/ 2147483647 h 608"/>
                  <a:gd name="T100" fmla="*/ 2147483647 w 592"/>
                  <a:gd name="T101" fmla="*/ 2147483647 h 608"/>
                  <a:gd name="T102" fmla="*/ 2147483647 w 592"/>
                  <a:gd name="T103" fmla="*/ 2147483647 h 6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2"/>
                  <a:gd name="T157" fmla="*/ 0 h 608"/>
                  <a:gd name="T158" fmla="*/ 592 w 592"/>
                  <a:gd name="T159" fmla="*/ 608 h 6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2" h="608">
                    <a:moveTo>
                      <a:pt x="360" y="504"/>
                    </a:moveTo>
                    <a:lnTo>
                      <a:pt x="368" y="496"/>
                    </a:lnTo>
                    <a:lnTo>
                      <a:pt x="376" y="488"/>
                    </a:lnTo>
                    <a:lnTo>
                      <a:pt x="376" y="472"/>
                    </a:lnTo>
                    <a:lnTo>
                      <a:pt x="384" y="464"/>
                    </a:lnTo>
                    <a:lnTo>
                      <a:pt x="400" y="456"/>
                    </a:lnTo>
                    <a:lnTo>
                      <a:pt x="408" y="456"/>
                    </a:lnTo>
                    <a:lnTo>
                      <a:pt x="424" y="456"/>
                    </a:lnTo>
                    <a:lnTo>
                      <a:pt x="432" y="448"/>
                    </a:lnTo>
                    <a:lnTo>
                      <a:pt x="432" y="432"/>
                    </a:lnTo>
                    <a:lnTo>
                      <a:pt x="440" y="424"/>
                    </a:lnTo>
                    <a:lnTo>
                      <a:pt x="440" y="408"/>
                    </a:lnTo>
                    <a:lnTo>
                      <a:pt x="440" y="400"/>
                    </a:lnTo>
                    <a:lnTo>
                      <a:pt x="456" y="400"/>
                    </a:lnTo>
                    <a:lnTo>
                      <a:pt x="464" y="400"/>
                    </a:lnTo>
                    <a:lnTo>
                      <a:pt x="472" y="384"/>
                    </a:lnTo>
                    <a:lnTo>
                      <a:pt x="472" y="376"/>
                    </a:lnTo>
                    <a:lnTo>
                      <a:pt x="472" y="368"/>
                    </a:lnTo>
                    <a:lnTo>
                      <a:pt x="464" y="360"/>
                    </a:lnTo>
                    <a:lnTo>
                      <a:pt x="456" y="352"/>
                    </a:lnTo>
                    <a:lnTo>
                      <a:pt x="456" y="344"/>
                    </a:lnTo>
                    <a:lnTo>
                      <a:pt x="464" y="336"/>
                    </a:lnTo>
                    <a:lnTo>
                      <a:pt x="480" y="336"/>
                    </a:lnTo>
                    <a:lnTo>
                      <a:pt x="488" y="344"/>
                    </a:lnTo>
                    <a:lnTo>
                      <a:pt x="496" y="336"/>
                    </a:lnTo>
                    <a:lnTo>
                      <a:pt x="504" y="328"/>
                    </a:lnTo>
                    <a:lnTo>
                      <a:pt x="504" y="312"/>
                    </a:lnTo>
                    <a:lnTo>
                      <a:pt x="512" y="304"/>
                    </a:lnTo>
                    <a:lnTo>
                      <a:pt x="520" y="304"/>
                    </a:lnTo>
                    <a:lnTo>
                      <a:pt x="528" y="304"/>
                    </a:lnTo>
                    <a:lnTo>
                      <a:pt x="536" y="312"/>
                    </a:lnTo>
                    <a:lnTo>
                      <a:pt x="544" y="320"/>
                    </a:lnTo>
                    <a:lnTo>
                      <a:pt x="544" y="312"/>
                    </a:lnTo>
                    <a:lnTo>
                      <a:pt x="552" y="296"/>
                    </a:lnTo>
                    <a:lnTo>
                      <a:pt x="560" y="288"/>
                    </a:lnTo>
                    <a:lnTo>
                      <a:pt x="560" y="272"/>
                    </a:lnTo>
                    <a:lnTo>
                      <a:pt x="576" y="264"/>
                    </a:lnTo>
                    <a:lnTo>
                      <a:pt x="584" y="256"/>
                    </a:lnTo>
                    <a:lnTo>
                      <a:pt x="584" y="240"/>
                    </a:lnTo>
                    <a:lnTo>
                      <a:pt x="584" y="232"/>
                    </a:lnTo>
                    <a:lnTo>
                      <a:pt x="592" y="224"/>
                    </a:lnTo>
                    <a:lnTo>
                      <a:pt x="592" y="208"/>
                    </a:lnTo>
                    <a:lnTo>
                      <a:pt x="584" y="200"/>
                    </a:lnTo>
                    <a:lnTo>
                      <a:pt x="576" y="192"/>
                    </a:lnTo>
                    <a:lnTo>
                      <a:pt x="576" y="184"/>
                    </a:lnTo>
                    <a:lnTo>
                      <a:pt x="576" y="168"/>
                    </a:lnTo>
                    <a:lnTo>
                      <a:pt x="560" y="168"/>
                    </a:lnTo>
                    <a:lnTo>
                      <a:pt x="560" y="160"/>
                    </a:lnTo>
                    <a:lnTo>
                      <a:pt x="560" y="144"/>
                    </a:lnTo>
                    <a:lnTo>
                      <a:pt x="552" y="128"/>
                    </a:lnTo>
                    <a:lnTo>
                      <a:pt x="544" y="120"/>
                    </a:lnTo>
                    <a:lnTo>
                      <a:pt x="536" y="112"/>
                    </a:lnTo>
                    <a:lnTo>
                      <a:pt x="528" y="112"/>
                    </a:lnTo>
                    <a:lnTo>
                      <a:pt x="528" y="104"/>
                    </a:lnTo>
                    <a:lnTo>
                      <a:pt x="536" y="104"/>
                    </a:lnTo>
                    <a:lnTo>
                      <a:pt x="552" y="104"/>
                    </a:lnTo>
                    <a:lnTo>
                      <a:pt x="552" y="88"/>
                    </a:lnTo>
                    <a:lnTo>
                      <a:pt x="552" y="80"/>
                    </a:lnTo>
                    <a:lnTo>
                      <a:pt x="544" y="80"/>
                    </a:lnTo>
                    <a:lnTo>
                      <a:pt x="544" y="72"/>
                    </a:lnTo>
                    <a:lnTo>
                      <a:pt x="544" y="64"/>
                    </a:lnTo>
                    <a:lnTo>
                      <a:pt x="552" y="56"/>
                    </a:lnTo>
                    <a:lnTo>
                      <a:pt x="552" y="40"/>
                    </a:lnTo>
                    <a:lnTo>
                      <a:pt x="552" y="32"/>
                    </a:lnTo>
                    <a:lnTo>
                      <a:pt x="552" y="24"/>
                    </a:lnTo>
                    <a:lnTo>
                      <a:pt x="560" y="8"/>
                    </a:lnTo>
                    <a:lnTo>
                      <a:pt x="544" y="0"/>
                    </a:lnTo>
                    <a:lnTo>
                      <a:pt x="528" y="8"/>
                    </a:lnTo>
                    <a:lnTo>
                      <a:pt x="528" y="16"/>
                    </a:lnTo>
                    <a:lnTo>
                      <a:pt x="512" y="16"/>
                    </a:lnTo>
                    <a:lnTo>
                      <a:pt x="512" y="24"/>
                    </a:lnTo>
                    <a:lnTo>
                      <a:pt x="504" y="32"/>
                    </a:lnTo>
                    <a:lnTo>
                      <a:pt x="496" y="40"/>
                    </a:lnTo>
                    <a:lnTo>
                      <a:pt x="488" y="32"/>
                    </a:lnTo>
                    <a:lnTo>
                      <a:pt x="488" y="16"/>
                    </a:lnTo>
                    <a:lnTo>
                      <a:pt x="480" y="8"/>
                    </a:lnTo>
                    <a:lnTo>
                      <a:pt x="480" y="0"/>
                    </a:lnTo>
                    <a:lnTo>
                      <a:pt x="472" y="0"/>
                    </a:lnTo>
                    <a:lnTo>
                      <a:pt x="464" y="8"/>
                    </a:lnTo>
                    <a:lnTo>
                      <a:pt x="456" y="24"/>
                    </a:lnTo>
                    <a:lnTo>
                      <a:pt x="456" y="16"/>
                    </a:lnTo>
                    <a:lnTo>
                      <a:pt x="448" y="8"/>
                    </a:lnTo>
                    <a:lnTo>
                      <a:pt x="440" y="16"/>
                    </a:lnTo>
                    <a:lnTo>
                      <a:pt x="432" y="24"/>
                    </a:lnTo>
                    <a:lnTo>
                      <a:pt x="424" y="32"/>
                    </a:lnTo>
                    <a:lnTo>
                      <a:pt x="424" y="40"/>
                    </a:lnTo>
                    <a:lnTo>
                      <a:pt x="432" y="56"/>
                    </a:lnTo>
                    <a:lnTo>
                      <a:pt x="432" y="64"/>
                    </a:lnTo>
                    <a:lnTo>
                      <a:pt x="432" y="88"/>
                    </a:lnTo>
                    <a:lnTo>
                      <a:pt x="432" y="104"/>
                    </a:lnTo>
                    <a:lnTo>
                      <a:pt x="424" y="112"/>
                    </a:lnTo>
                    <a:lnTo>
                      <a:pt x="408" y="112"/>
                    </a:lnTo>
                    <a:lnTo>
                      <a:pt x="400" y="120"/>
                    </a:lnTo>
                    <a:lnTo>
                      <a:pt x="392" y="128"/>
                    </a:lnTo>
                    <a:lnTo>
                      <a:pt x="384" y="136"/>
                    </a:lnTo>
                    <a:lnTo>
                      <a:pt x="376" y="136"/>
                    </a:lnTo>
                    <a:lnTo>
                      <a:pt x="360" y="136"/>
                    </a:lnTo>
                    <a:lnTo>
                      <a:pt x="352" y="120"/>
                    </a:lnTo>
                    <a:lnTo>
                      <a:pt x="360" y="112"/>
                    </a:lnTo>
                    <a:lnTo>
                      <a:pt x="352" y="104"/>
                    </a:lnTo>
                    <a:lnTo>
                      <a:pt x="344" y="88"/>
                    </a:lnTo>
                    <a:lnTo>
                      <a:pt x="344" y="80"/>
                    </a:lnTo>
                    <a:lnTo>
                      <a:pt x="352" y="64"/>
                    </a:lnTo>
                    <a:lnTo>
                      <a:pt x="352" y="56"/>
                    </a:lnTo>
                    <a:lnTo>
                      <a:pt x="344" y="48"/>
                    </a:lnTo>
                    <a:lnTo>
                      <a:pt x="328" y="40"/>
                    </a:lnTo>
                    <a:lnTo>
                      <a:pt x="320" y="32"/>
                    </a:lnTo>
                    <a:lnTo>
                      <a:pt x="312" y="24"/>
                    </a:lnTo>
                    <a:lnTo>
                      <a:pt x="304" y="8"/>
                    </a:lnTo>
                    <a:lnTo>
                      <a:pt x="296" y="8"/>
                    </a:lnTo>
                    <a:lnTo>
                      <a:pt x="288" y="16"/>
                    </a:lnTo>
                    <a:lnTo>
                      <a:pt x="288" y="32"/>
                    </a:lnTo>
                    <a:lnTo>
                      <a:pt x="280" y="48"/>
                    </a:lnTo>
                    <a:lnTo>
                      <a:pt x="272" y="48"/>
                    </a:lnTo>
                    <a:lnTo>
                      <a:pt x="264" y="64"/>
                    </a:lnTo>
                    <a:lnTo>
                      <a:pt x="256" y="64"/>
                    </a:lnTo>
                    <a:lnTo>
                      <a:pt x="248" y="72"/>
                    </a:lnTo>
                    <a:lnTo>
                      <a:pt x="240" y="80"/>
                    </a:lnTo>
                    <a:lnTo>
                      <a:pt x="224" y="80"/>
                    </a:lnTo>
                    <a:lnTo>
                      <a:pt x="208" y="80"/>
                    </a:lnTo>
                    <a:lnTo>
                      <a:pt x="200" y="80"/>
                    </a:lnTo>
                    <a:lnTo>
                      <a:pt x="184" y="88"/>
                    </a:lnTo>
                    <a:lnTo>
                      <a:pt x="176" y="96"/>
                    </a:lnTo>
                    <a:lnTo>
                      <a:pt x="168" y="104"/>
                    </a:lnTo>
                    <a:lnTo>
                      <a:pt x="160" y="112"/>
                    </a:lnTo>
                    <a:lnTo>
                      <a:pt x="152" y="120"/>
                    </a:lnTo>
                    <a:lnTo>
                      <a:pt x="152" y="128"/>
                    </a:lnTo>
                    <a:lnTo>
                      <a:pt x="160" y="144"/>
                    </a:lnTo>
                    <a:lnTo>
                      <a:pt x="152" y="160"/>
                    </a:lnTo>
                    <a:lnTo>
                      <a:pt x="144" y="160"/>
                    </a:lnTo>
                    <a:lnTo>
                      <a:pt x="128" y="168"/>
                    </a:lnTo>
                    <a:lnTo>
                      <a:pt x="112" y="176"/>
                    </a:lnTo>
                    <a:lnTo>
                      <a:pt x="88" y="176"/>
                    </a:lnTo>
                    <a:lnTo>
                      <a:pt x="80" y="184"/>
                    </a:lnTo>
                    <a:lnTo>
                      <a:pt x="64" y="184"/>
                    </a:lnTo>
                    <a:lnTo>
                      <a:pt x="56" y="184"/>
                    </a:lnTo>
                    <a:lnTo>
                      <a:pt x="40" y="176"/>
                    </a:lnTo>
                    <a:lnTo>
                      <a:pt x="32" y="176"/>
                    </a:lnTo>
                    <a:lnTo>
                      <a:pt x="24" y="192"/>
                    </a:lnTo>
                    <a:lnTo>
                      <a:pt x="24" y="200"/>
                    </a:lnTo>
                    <a:lnTo>
                      <a:pt x="24" y="216"/>
                    </a:lnTo>
                    <a:lnTo>
                      <a:pt x="40" y="224"/>
                    </a:lnTo>
                    <a:lnTo>
                      <a:pt x="48" y="240"/>
                    </a:lnTo>
                    <a:lnTo>
                      <a:pt x="48" y="248"/>
                    </a:lnTo>
                    <a:lnTo>
                      <a:pt x="56" y="256"/>
                    </a:lnTo>
                    <a:lnTo>
                      <a:pt x="64" y="264"/>
                    </a:lnTo>
                    <a:lnTo>
                      <a:pt x="72" y="280"/>
                    </a:lnTo>
                    <a:lnTo>
                      <a:pt x="64" y="296"/>
                    </a:lnTo>
                    <a:lnTo>
                      <a:pt x="56" y="312"/>
                    </a:lnTo>
                    <a:lnTo>
                      <a:pt x="56" y="328"/>
                    </a:lnTo>
                    <a:lnTo>
                      <a:pt x="48" y="336"/>
                    </a:lnTo>
                    <a:lnTo>
                      <a:pt x="40" y="352"/>
                    </a:lnTo>
                    <a:lnTo>
                      <a:pt x="32" y="368"/>
                    </a:lnTo>
                    <a:lnTo>
                      <a:pt x="16" y="376"/>
                    </a:lnTo>
                    <a:lnTo>
                      <a:pt x="8" y="392"/>
                    </a:lnTo>
                    <a:lnTo>
                      <a:pt x="8" y="400"/>
                    </a:lnTo>
                    <a:lnTo>
                      <a:pt x="16" y="416"/>
                    </a:lnTo>
                    <a:lnTo>
                      <a:pt x="8" y="432"/>
                    </a:lnTo>
                    <a:lnTo>
                      <a:pt x="0" y="440"/>
                    </a:lnTo>
                    <a:lnTo>
                      <a:pt x="0" y="464"/>
                    </a:lnTo>
                    <a:lnTo>
                      <a:pt x="0" y="472"/>
                    </a:lnTo>
                    <a:lnTo>
                      <a:pt x="8" y="488"/>
                    </a:lnTo>
                    <a:lnTo>
                      <a:pt x="16" y="496"/>
                    </a:lnTo>
                    <a:lnTo>
                      <a:pt x="24" y="504"/>
                    </a:lnTo>
                    <a:lnTo>
                      <a:pt x="32" y="512"/>
                    </a:lnTo>
                    <a:lnTo>
                      <a:pt x="40" y="528"/>
                    </a:lnTo>
                    <a:lnTo>
                      <a:pt x="32" y="544"/>
                    </a:lnTo>
                    <a:lnTo>
                      <a:pt x="32" y="552"/>
                    </a:lnTo>
                    <a:lnTo>
                      <a:pt x="48" y="560"/>
                    </a:lnTo>
                    <a:lnTo>
                      <a:pt x="56" y="568"/>
                    </a:lnTo>
                    <a:lnTo>
                      <a:pt x="56" y="576"/>
                    </a:lnTo>
                    <a:lnTo>
                      <a:pt x="56" y="592"/>
                    </a:lnTo>
                    <a:lnTo>
                      <a:pt x="72" y="608"/>
                    </a:lnTo>
                    <a:lnTo>
                      <a:pt x="80" y="608"/>
                    </a:lnTo>
                    <a:lnTo>
                      <a:pt x="88" y="608"/>
                    </a:lnTo>
                    <a:lnTo>
                      <a:pt x="96" y="592"/>
                    </a:lnTo>
                    <a:lnTo>
                      <a:pt x="104" y="592"/>
                    </a:lnTo>
                    <a:lnTo>
                      <a:pt x="112" y="592"/>
                    </a:lnTo>
                    <a:lnTo>
                      <a:pt x="112" y="584"/>
                    </a:lnTo>
                    <a:lnTo>
                      <a:pt x="120" y="576"/>
                    </a:lnTo>
                    <a:lnTo>
                      <a:pt x="128" y="568"/>
                    </a:lnTo>
                    <a:lnTo>
                      <a:pt x="136" y="568"/>
                    </a:lnTo>
                    <a:lnTo>
                      <a:pt x="152" y="560"/>
                    </a:lnTo>
                    <a:lnTo>
                      <a:pt x="160" y="552"/>
                    </a:lnTo>
                    <a:lnTo>
                      <a:pt x="176" y="552"/>
                    </a:lnTo>
                    <a:lnTo>
                      <a:pt x="176" y="544"/>
                    </a:lnTo>
                    <a:lnTo>
                      <a:pt x="192" y="528"/>
                    </a:lnTo>
                    <a:lnTo>
                      <a:pt x="200" y="528"/>
                    </a:lnTo>
                    <a:lnTo>
                      <a:pt x="216" y="528"/>
                    </a:lnTo>
                    <a:lnTo>
                      <a:pt x="224" y="520"/>
                    </a:lnTo>
                    <a:lnTo>
                      <a:pt x="232" y="528"/>
                    </a:lnTo>
                    <a:lnTo>
                      <a:pt x="248" y="520"/>
                    </a:lnTo>
                    <a:lnTo>
                      <a:pt x="256" y="520"/>
                    </a:lnTo>
                    <a:lnTo>
                      <a:pt x="264" y="512"/>
                    </a:lnTo>
                    <a:lnTo>
                      <a:pt x="272" y="504"/>
                    </a:lnTo>
                    <a:lnTo>
                      <a:pt x="288" y="496"/>
                    </a:lnTo>
                    <a:lnTo>
                      <a:pt x="288" y="488"/>
                    </a:lnTo>
                    <a:lnTo>
                      <a:pt x="296" y="480"/>
                    </a:lnTo>
                    <a:lnTo>
                      <a:pt x="304" y="472"/>
                    </a:lnTo>
                    <a:lnTo>
                      <a:pt x="304" y="456"/>
                    </a:lnTo>
                    <a:lnTo>
                      <a:pt x="312" y="448"/>
                    </a:lnTo>
                    <a:lnTo>
                      <a:pt x="312" y="440"/>
                    </a:lnTo>
                    <a:lnTo>
                      <a:pt x="320" y="448"/>
                    </a:lnTo>
                    <a:lnTo>
                      <a:pt x="328" y="456"/>
                    </a:lnTo>
                    <a:lnTo>
                      <a:pt x="336" y="472"/>
                    </a:lnTo>
                    <a:lnTo>
                      <a:pt x="344" y="488"/>
                    </a:lnTo>
                    <a:lnTo>
                      <a:pt x="352" y="496"/>
                    </a:lnTo>
                    <a:lnTo>
                      <a:pt x="360" y="504"/>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48" name="Freeform 23"/>
              <p:cNvSpPr>
                <a:spLocks/>
              </p:cNvSpPr>
              <p:nvPr/>
            </p:nvSpPr>
            <p:spPr bwMode="invGray">
              <a:xfrm>
                <a:off x="5980113" y="1225550"/>
                <a:ext cx="315912" cy="279400"/>
              </a:xfrm>
              <a:custGeom>
                <a:avLst/>
                <a:gdLst>
                  <a:gd name="T0" fmla="*/ 0 w 112"/>
                  <a:gd name="T1" fmla="*/ 2147483647 h 104"/>
                  <a:gd name="T2" fmla="*/ 2147483647 w 112"/>
                  <a:gd name="T3" fmla="*/ 2147483647 h 104"/>
                  <a:gd name="T4" fmla="*/ 2147483647 w 112"/>
                  <a:gd name="T5" fmla="*/ 2147483647 h 104"/>
                  <a:gd name="T6" fmla="*/ 2147483647 w 112"/>
                  <a:gd name="T7" fmla="*/ 2147483647 h 104"/>
                  <a:gd name="T8" fmla="*/ 2147483647 w 112"/>
                  <a:gd name="T9" fmla="*/ 2147483647 h 104"/>
                  <a:gd name="T10" fmla="*/ 2147483647 w 112"/>
                  <a:gd name="T11" fmla="*/ 2147483647 h 104"/>
                  <a:gd name="T12" fmla="*/ 2147483647 w 112"/>
                  <a:gd name="T13" fmla="*/ 2147483647 h 104"/>
                  <a:gd name="T14" fmla="*/ 2147483647 w 112"/>
                  <a:gd name="T15" fmla="*/ 0 h 104"/>
                  <a:gd name="T16" fmla="*/ 2147483647 w 112"/>
                  <a:gd name="T17" fmla="*/ 0 h 104"/>
                  <a:gd name="T18" fmla="*/ 2147483647 w 112"/>
                  <a:gd name="T19" fmla="*/ 2147483647 h 104"/>
                  <a:gd name="T20" fmla="*/ 2147483647 w 112"/>
                  <a:gd name="T21" fmla="*/ 2147483647 h 104"/>
                  <a:gd name="T22" fmla="*/ 2147483647 w 112"/>
                  <a:gd name="T23" fmla="*/ 2147483647 h 104"/>
                  <a:gd name="T24" fmla="*/ 2147483647 w 112"/>
                  <a:gd name="T25" fmla="*/ 2147483647 h 104"/>
                  <a:gd name="T26" fmla="*/ 2147483647 w 112"/>
                  <a:gd name="T27" fmla="*/ 2147483647 h 104"/>
                  <a:gd name="T28" fmla="*/ 2147483647 w 112"/>
                  <a:gd name="T29" fmla="*/ 2147483647 h 104"/>
                  <a:gd name="T30" fmla="*/ 2147483647 w 112"/>
                  <a:gd name="T31" fmla="*/ 2147483647 h 104"/>
                  <a:gd name="T32" fmla="*/ 2147483647 w 112"/>
                  <a:gd name="T33" fmla="*/ 2147483647 h 104"/>
                  <a:gd name="T34" fmla="*/ 2147483647 w 112"/>
                  <a:gd name="T35" fmla="*/ 2147483647 h 104"/>
                  <a:gd name="T36" fmla="*/ 2147483647 w 112"/>
                  <a:gd name="T37" fmla="*/ 2147483647 h 104"/>
                  <a:gd name="T38" fmla="*/ 2147483647 w 112"/>
                  <a:gd name="T39" fmla="*/ 2147483647 h 104"/>
                  <a:gd name="T40" fmla="*/ 2147483647 w 112"/>
                  <a:gd name="T41" fmla="*/ 2147483647 h 104"/>
                  <a:gd name="T42" fmla="*/ 2147483647 w 112"/>
                  <a:gd name="T43" fmla="*/ 2147483647 h 104"/>
                  <a:gd name="T44" fmla="*/ 2147483647 w 112"/>
                  <a:gd name="T45" fmla="*/ 2147483647 h 104"/>
                  <a:gd name="T46" fmla="*/ 2147483647 w 112"/>
                  <a:gd name="T47" fmla="*/ 2147483647 h 104"/>
                  <a:gd name="T48" fmla="*/ 2147483647 w 112"/>
                  <a:gd name="T49" fmla="*/ 2147483647 h 104"/>
                  <a:gd name="T50" fmla="*/ 2147483647 w 112"/>
                  <a:gd name="T51" fmla="*/ 2147483647 h 104"/>
                  <a:gd name="T52" fmla="*/ 2147483647 w 112"/>
                  <a:gd name="T53" fmla="*/ 2147483647 h 104"/>
                  <a:gd name="T54" fmla="*/ 2147483647 w 112"/>
                  <a:gd name="T55" fmla="*/ 2147483647 h 104"/>
                  <a:gd name="T56" fmla="*/ 2147483647 w 112"/>
                  <a:gd name="T57" fmla="*/ 2147483647 h 104"/>
                  <a:gd name="T58" fmla="*/ 2147483647 w 112"/>
                  <a:gd name="T59" fmla="*/ 2147483647 h 104"/>
                  <a:gd name="T60" fmla="*/ 2147483647 w 112"/>
                  <a:gd name="T61" fmla="*/ 2147483647 h 104"/>
                  <a:gd name="T62" fmla="*/ 2147483647 w 112"/>
                  <a:gd name="T63" fmla="*/ 2147483647 h 104"/>
                  <a:gd name="T64" fmla="*/ 2147483647 w 112"/>
                  <a:gd name="T65" fmla="*/ 2147483647 h 104"/>
                  <a:gd name="T66" fmla="*/ 2147483647 w 112"/>
                  <a:gd name="T67" fmla="*/ 2147483647 h 104"/>
                  <a:gd name="T68" fmla="*/ 2147483647 w 112"/>
                  <a:gd name="T69" fmla="*/ 2147483647 h 104"/>
                  <a:gd name="T70" fmla="*/ 2147483647 w 112"/>
                  <a:gd name="T71" fmla="*/ 2147483647 h 104"/>
                  <a:gd name="T72" fmla="*/ 2147483647 w 112"/>
                  <a:gd name="T73" fmla="*/ 2147483647 h 104"/>
                  <a:gd name="T74" fmla="*/ 2147483647 w 112"/>
                  <a:gd name="T75" fmla="*/ 2147483647 h 104"/>
                  <a:gd name="T76" fmla="*/ 0 w 112"/>
                  <a:gd name="T77" fmla="*/ 2147483647 h 104"/>
                  <a:gd name="T78" fmla="*/ 0 w 112"/>
                  <a:gd name="T79" fmla="*/ 2147483647 h 104"/>
                  <a:gd name="T80" fmla="*/ 0 w 112"/>
                  <a:gd name="T81" fmla="*/ 2147483647 h 1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104"/>
                  <a:gd name="T125" fmla="*/ 112 w 112"/>
                  <a:gd name="T126" fmla="*/ 104 h 1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104">
                    <a:moveTo>
                      <a:pt x="0" y="56"/>
                    </a:moveTo>
                    <a:lnTo>
                      <a:pt x="8" y="48"/>
                    </a:lnTo>
                    <a:lnTo>
                      <a:pt x="16" y="32"/>
                    </a:lnTo>
                    <a:lnTo>
                      <a:pt x="24" y="32"/>
                    </a:lnTo>
                    <a:lnTo>
                      <a:pt x="32" y="24"/>
                    </a:lnTo>
                    <a:lnTo>
                      <a:pt x="40" y="16"/>
                    </a:lnTo>
                    <a:lnTo>
                      <a:pt x="56" y="16"/>
                    </a:lnTo>
                    <a:lnTo>
                      <a:pt x="64" y="0"/>
                    </a:lnTo>
                    <a:lnTo>
                      <a:pt x="72" y="0"/>
                    </a:lnTo>
                    <a:lnTo>
                      <a:pt x="80" y="8"/>
                    </a:lnTo>
                    <a:lnTo>
                      <a:pt x="80" y="16"/>
                    </a:lnTo>
                    <a:lnTo>
                      <a:pt x="88" y="24"/>
                    </a:lnTo>
                    <a:lnTo>
                      <a:pt x="96" y="32"/>
                    </a:lnTo>
                    <a:lnTo>
                      <a:pt x="88" y="48"/>
                    </a:lnTo>
                    <a:lnTo>
                      <a:pt x="96" y="64"/>
                    </a:lnTo>
                    <a:lnTo>
                      <a:pt x="96" y="72"/>
                    </a:lnTo>
                    <a:lnTo>
                      <a:pt x="104" y="80"/>
                    </a:lnTo>
                    <a:lnTo>
                      <a:pt x="112" y="96"/>
                    </a:lnTo>
                    <a:lnTo>
                      <a:pt x="96" y="104"/>
                    </a:lnTo>
                    <a:lnTo>
                      <a:pt x="88" y="104"/>
                    </a:lnTo>
                    <a:lnTo>
                      <a:pt x="80" y="104"/>
                    </a:lnTo>
                    <a:lnTo>
                      <a:pt x="80" y="96"/>
                    </a:lnTo>
                    <a:lnTo>
                      <a:pt x="72" y="88"/>
                    </a:lnTo>
                    <a:lnTo>
                      <a:pt x="64" y="96"/>
                    </a:lnTo>
                    <a:lnTo>
                      <a:pt x="56" y="96"/>
                    </a:lnTo>
                    <a:lnTo>
                      <a:pt x="48" y="104"/>
                    </a:lnTo>
                    <a:lnTo>
                      <a:pt x="40" y="104"/>
                    </a:lnTo>
                    <a:lnTo>
                      <a:pt x="32" y="104"/>
                    </a:lnTo>
                    <a:lnTo>
                      <a:pt x="32" y="96"/>
                    </a:lnTo>
                    <a:lnTo>
                      <a:pt x="24" y="96"/>
                    </a:lnTo>
                    <a:lnTo>
                      <a:pt x="24" y="88"/>
                    </a:lnTo>
                    <a:lnTo>
                      <a:pt x="16" y="88"/>
                    </a:lnTo>
                    <a:lnTo>
                      <a:pt x="16" y="80"/>
                    </a:lnTo>
                    <a:lnTo>
                      <a:pt x="16" y="72"/>
                    </a:lnTo>
                    <a:lnTo>
                      <a:pt x="8" y="64"/>
                    </a:lnTo>
                    <a:lnTo>
                      <a:pt x="0" y="56"/>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49" name="Freeform 24"/>
              <p:cNvSpPr>
                <a:spLocks/>
              </p:cNvSpPr>
              <p:nvPr/>
            </p:nvSpPr>
            <p:spPr bwMode="invGray">
              <a:xfrm>
                <a:off x="7491413" y="2025650"/>
                <a:ext cx="361950" cy="261938"/>
              </a:xfrm>
              <a:custGeom>
                <a:avLst/>
                <a:gdLst>
                  <a:gd name="T0" fmla="*/ 2147483647 w 128"/>
                  <a:gd name="T1" fmla="*/ 0 h 96"/>
                  <a:gd name="T2" fmla="*/ 2147483647 w 128"/>
                  <a:gd name="T3" fmla="*/ 2147483647 h 96"/>
                  <a:gd name="T4" fmla="*/ 2147483647 w 128"/>
                  <a:gd name="T5" fmla="*/ 2147483647 h 96"/>
                  <a:gd name="T6" fmla="*/ 2147483647 w 128"/>
                  <a:gd name="T7" fmla="*/ 2147483647 h 96"/>
                  <a:gd name="T8" fmla="*/ 2147483647 w 128"/>
                  <a:gd name="T9" fmla="*/ 2147483647 h 96"/>
                  <a:gd name="T10" fmla="*/ 2147483647 w 128"/>
                  <a:gd name="T11" fmla="*/ 2147483647 h 96"/>
                  <a:gd name="T12" fmla="*/ 2147483647 w 128"/>
                  <a:gd name="T13" fmla="*/ 2147483647 h 96"/>
                  <a:gd name="T14" fmla="*/ 2147483647 w 128"/>
                  <a:gd name="T15" fmla="*/ 2147483647 h 96"/>
                  <a:gd name="T16" fmla="*/ 2147483647 w 128"/>
                  <a:gd name="T17" fmla="*/ 2147483647 h 96"/>
                  <a:gd name="T18" fmla="*/ 2147483647 w 128"/>
                  <a:gd name="T19" fmla="*/ 2147483647 h 96"/>
                  <a:gd name="T20" fmla="*/ 2147483647 w 128"/>
                  <a:gd name="T21" fmla="*/ 2147483647 h 96"/>
                  <a:gd name="T22" fmla="*/ 2147483647 w 128"/>
                  <a:gd name="T23" fmla="*/ 2147483647 h 96"/>
                  <a:gd name="T24" fmla="*/ 2147483647 w 128"/>
                  <a:gd name="T25" fmla="*/ 2147483647 h 96"/>
                  <a:gd name="T26" fmla="*/ 2147483647 w 128"/>
                  <a:gd name="T27" fmla="*/ 2147483647 h 96"/>
                  <a:gd name="T28" fmla="*/ 2147483647 w 128"/>
                  <a:gd name="T29" fmla="*/ 2147483647 h 96"/>
                  <a:gd name="T30" fmla="*/ 2147483647 w 128"/>
                  <a:gd name="T31" fmla="*/ 2147483647 h 96"/>
                  <a:gd name="T32" fmla="*/ 2147483647 w 128"/>
                  <a:gd name="T33" fmla="*/ 2147483647 h 96"/>
                  <a:gd name="T34" fmla="*/ 2147483647 w 128"/>
                  <a:gd name="T35" fmla="*/ 2147483647 h 96"/>
                  <a:gd name="T36" fmla="*/ 2147483647 w 128"/>
                  <a:gd name="T37" fmla="*/ 2147483647 h 96"/>
                  <a:gd name="T38" fmla="*/ 2147483647 w 128"/>
                  <a:gd name="T39" fmla="*/ 2147483647 h 96"/>
                  <a:gd name="T40" fmla="*/ 2147483647 w 128"/>
                  <a:gd name="T41" fmla="*/ 2147483647 h 96"/>
                  <a:gd name="T42" fmla="*/ 2147483647 w 128"/>
                  <a:gd name="T43" fmla="*/ 2147483647 h 96"/>
                  <a:gd name="T44" fmla="*/ 2147483647 w 128"/>
                  <a:gd name="T45" fmla="*/ 2147483647 h 96"/>
                  <a:gd name="T46" fmla="*/ 2147483647 w 128"/>
                  <a:gd name="T47" fmla="*/ 2147483647 h 96"/>
                  <a:gd name="T48" fmla="*/ 2147483647 w 128"/>
                  <a:gd name="T49" fmla="*/ 2147483647 h 96"/>
                  <a:gd name="T50" fmla="*/ 2147483647 w 128"/>
                  <a:gd name="T51" fmla="*/ 2147483647 h 96"/>
                  <a:gd name="T52" fmla="*/ 2147483647 w 128"/>
                  <a:gd name="T53" fmla="*/ 2147483647 h 96"/>
                  <a:gd name="T54" fmla="*/ 0 w 128"/>
                  <a:gd name="T55" fmla="*/ 2147483647 h 96"/>
                  <a:gd name="T56" fmla="*/ 0 w 128"/>
                  <a:gd name="T57" fmla="*/ 2147483647 h 96"/>
                  <a:gd name="T58" fmla="*/ 0 w 128"/>
                  <a:gd name="T59" fmla="*/ 2147483647 h 96"/>
                  <a:gd name="T60" fmla="*/ 2147483647 w 128"/>
                  <a:gd name="T61" fmla="*/ 2147483647 h 96"/>
                  <a:gd name="T62" fmla="*/ 2147483647 w 128"/>
                  <a:gd name="T63" fmla="*/ 2147483647 h 96"/>
                  <a:gd name="T64" fmla="*/ 2147483647 w 128"/>
                  <a:gd name="T65" fmla="*/ 2147483647 h 96"/>
                  <a:gd name="T66" fmla="*/ 2147483647 w 128"/>
                  <a:gd name="T67" fmla="*/ 2147483647 h 96"/>
                  <a:gd name="T68" fmla="*/ 2147483647 w 128"/>
                  <a:gd name="T69" fmla="*/ 2147483647 h 96"/>
                  <a:gd name="T70" fmla="*/ 2147483647 w 128"/>
                  <a:gd name="T71" fmla="*/ 2147483647 h 96"/>
                  <a:gd name="T72" fmla="*/ 2147483647 w 128"/>
                  <a:gd name="T73" fmla="*/ 2147483647 h 96"/>
                  <a:gd name="T74" fmla="*/ 2147483647 w 128"/>
                  <a:gd name="T75" fmla="*/ 2147483647 h 96"/>
                  <a:gd name="T76" fmla="*/ 2147483647 w 128"/>
                  <a:gd name="T77" fmla="*/ 0 h 96"/>
                  <a:gd name="T78" fmla="*/ 2147483647 w 128"/>
                  <a:gd name="T79" fmla="*/ 0 h 96"/>
                  <a:gd name="T80" fmla="*/ 2147483647 w 128"/>
                  <a:gd name="T81" fmla="*/ 0 h 96"/>
                  <a:gd name="T82" fmla="*/ 2147483647 w 128"/>
                  <a:gd name="T83" fmla="*/ 0 h 96"/>
                  <a:gd name="T84" fmla="*/ 2147483647 w 128"/>
                  <a:gd name="T85" fmla="*/ 0 h 96"/>
                  <a:gd name="T86" fmla="*/ 2147483647 w 128"/>
                  <a:gd name="T87" fmla="*/ 0 h 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8"/>
                  <a:gd name="T133" fmla="*/ 0 h 96"/>
                  <a:gd name="T134" fmla="*/ 128 w 128"/>
                  <a:gd name="T135" fmla="*/ 96 h 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8" h="96">
                    <a:moveTo>
                      <a:pt x="80" y="0"/>
                    </a:moveTo>
                    <a:lnTo>
                      <a:pt x="96" y="8"/>
                    </a:lnTo>
                    <a:lnTo>
                      <a:pt x="96" y="16"/>
                    </a:lnTo>
                    <a:lnTo>
                      <a:pt x="96" y="32"/>
                    </a:lnTo>
                    <a:lnTo>
                      <a:pt x="96" y="40"/>
                    </a:lnTo>
                    <a:lnTo>
                      <a:pt x="104" y="40"/>
                    </a:lnTo>
                    <a:lnTo>
                      <a:pt x="120" y="48"/>
                    </a:lnTo>
                    <a:lnTo>
                      <a:pt x="120" y="56"/>
                    </a:lnTo>
                    <a:lnTo>
                      <a:pt x="128" y="72"/>
                    </a:lnTo>
                    <a:lnTo>
                      <a:pt x="120" y="80"/>
                    </a:lnTo>
                    <a:lnTo>
                      <a:pt x="120" y="88"/>
                    </a:lnTo>
                    <a:lnTo>
                      <a:pt x="104" y="88"/>
                    </a:lnTo>
                    <a:lnTo>
                      <a:pt x="96" y="88"/>
                    </a:lnTo>
                    <a:lnTo>
                      <a:pt x="88" y="80"/>
                    </a:lnTo>
                    <a:lnTo>
                      <a:pt x="80" y="80"/>
                    </a:lnTo>
                    <a:lnTo>
                      <a:pt x="72" y="80"/>
                    </a:lnTo>
                    <a:lnTo>
                      <a:pt x="72" y="88"/>
                    </a:lnTo>
                    <a:lnTo>
                      <a:pt x="64" y="88"/>
                    </a:lnTo>
                    <a:lnTo>
                      <a:pt x="56" y="96"/>
                    </a:lnTo>
                    <a:lnTo>
                      <a:pt x="48" y="88"/>
                    </a:lnTo>
                    <a:lnTo>
                      <a:pt x="40" y="80"/>
                    </a:lnTo>
                    <a:lnTo>
                      <a:pt x="32" y="80"/>
                    </a:lnTo>
                    <a:lnTo>
                      <a:pt x="24" y="88"/>
                    </a:lnTo>
                    <a:lnTo>
                      <a:pt x="16" y="88"/>
                    </a:lnTo>
                    <a:lnTo>
                      <a:pt x="8" y="88"/>
                    </a:lnTo>
                    <a:lnTo>
                      <a:pt x="0" y="88"/>
                    </a:lnTo>
                    <a:lnTo>
                      <a:pt x="0" y="80"/>
                    </a:lnTo>
                    <a:lnTo>
                      <a:pt x="0" y="64"/>
                    </a:lnTo>
                    <a:lnTo>
                      <a:pt x="8" y="48"/>
                    </a:lnTo>
                    <a:lnTo>
                      <a:pt x="8" y="40"/>
                    </a:lnTo>
                    <a:lnTo>
                      <a:pt x="8" y="24"/>
                    </a:lnTo>
                    <a:lnTo>
                      <a:pt x="8" y="16"/>
                    </a:lnTo>
                    <a:lnTo>
                      <a:pt x="16" y="16"/>
                    </a:lnTo>
                    <a:lnTo>
                      <a:pt x="24" y="16"/>
                    </a:lnTo>
                    <a:lnTo>
                      <a:pt x="32" y="16"/>
                    </a:lnTo>
                    <a:lnTo>
                      <a:pt x="32" y="8"/>
                    </a:lnTo>
                    <a:lnTo>
                      <a:pt x="40" y="0"/>
                    </a:lnTo>
                    <a:lnTo>
                      <a:pt x="48" y="0"/>
                    </a:lnTo>
                    <a:lnTo>
                      <a:pt x="64" y="0"/>
                    </a:lnTo>
                    <a:lnTo>
                      <a:pt x="72" y="0"/>
                    </a:lnTo>
                    <a:lnTo>
                      <a:pt x="80" y="0"/>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50" name="Freeform 25"/>
              <p:cNvSpPr>
                <a:spLocks/>
              </p:cNvSpPr>
              <p:nvPr/>
            </p:nvSpPr>
            <p:spPr bwMode="invGray">
              <a:xfrm>
                <a:off x="4292600" y="4216400"/>
                <a:ext cx="495300" cy="368300"/>
              </a:xfrm>
              <a:custGeom>
                <a:avLst/>
                <a:gdLst>
                  <a:gd name="T0" fmla="*/ 2147483647 w 176"/>
                  <a:gd name="T1" fmla="*/ 2147483647 h 136"/>
                  <a:gd name="T2" fmla="*/ 2147483647 w 176"/>
                  <a:gd name="T3" fmla="*/ 2147483647 h 136"/>
                  <a:gd name="T4" fmla="*/ 2147483647 w 176"/>
                  <a:gd name="T5" fmla="*/ 2147483647 h 136"/>
                  <a:gd name="T6" fmla="*/ 2147483647 w 176"/>
                  <a:gd name="T7" fmla="*/ 2147483647 h 136"/>
                  <a:gd name="T8" fmla="*/ 2147483647 w 176"/>
                  <a:gd name="T9" fmla="*/ 2147483647 h 136"/>
                  <a:gd name="T10" fmla="*/ 2147483647 w 176"/>
                  <a:gd name="T11" fmla="*/ 2147483647 h 136"/>
                  <a:gd name="T12" fmla="*/ 2147483647 w 176"/>
                  <a:gd name="T13" fmla="*/ 2147483647 h 136"/>
                  <a:gd name="T14" fmla="*/ 2147483647 w 176"/>
                  <a:gd name="T15" fmla="*/ 2147483647 h 136"/>
                  <a:gd name="T16" fmla="*/ 2147483647 w 176"/>
                  <a:gd name="T17" fmla="*/ 2147483647 h 136"/>
                  <a:gd name="T18" fmla="*/ 2147483647 w 176"/>
                  <a:gd name="T19" fmla="*/ 2147483647 h 136"/>
                  <a:gd name="T20" fmla="*/ 2147483647 w 176"/>
                  <a:gd name="T21" fmla="*/ 2147483647 h 136"/>
                  <a:gd name="T22" fmla="*/ 2147483647 w 176"/>
                  <a:gd name="T23" fmla="*/ 2147483647 h 136"/>
                  <a:gd name="T24" fmla="*/ 2147483647 w 176"/>
                  <a:gd name="T25" fmla="*/ 2147483647 h 136"/>
                  <a:gd name="T26" fmla="*/ 2147483647 w 176"/>
                  <a:gd name="T27" fmla="*/ 2147483647 h 136"/>
                  <a:gd name="T28" fmla="*/ 2147483647 w 176"/>
                  <a:gd name="T29" fmla="*/ 2147483647 h 136"/>
                  <a:gd name="T30" fmla="*/ 2147483647 w 176"/>
                  <a:gd name="T31" fmla="*/ 2147483647 h 136"/>
                  <a:gd name="T32" fmla="*/ 2147483647 w 176"/>
                  <a:gd name="T33" fmla="*/ 2147483647 h 136"/>
                  <a:gd name="T34" fmla="*/ 2147483647 w 176"/>
                  <a:gd name="T35" fmla="*/ 2147483647 h 136"/>
                  <a:gd name="T36" fmla="*/ 2147483647 w 176"/>
                  <a:gd name="T37" fmla="*/ 2147483647 h 136"/>
                  <a:gd name="T38" fmla="*/ 2147483647 w 176"/>
                  <a:gd name="T39" fmla="*/ 2147483647 h 136"/>
                  <a:gd name="T40" fmla="*/ 2147483647 w 176"/>
                  <a:gd name="T41" fmla="*/ 2147483647 h 136"/>
                  <a:gd name="T42" fmla="*/ 2147483647 w 176"/>
                  <a:gd name="T43" fmla="*/ 2147483647 h 136"/>
                  <a:gd name="T44" fmla="*/ 2147483647 w 176"/>
                  <a:gd name="T45" fmla="*/ 2147483647 h 136"/>
                  <a:gd name="T46" fmla="*/ 2147483647 w 176"/>
                  <a:gd name="T47" fmla="*/ 2147483647 h 136"/>
                  <a:gd name="T48" fmla="*/ 2147483647 w 176"/>
                  <a:gd name="T49" fmla="*/ 2147483647 h 136"/>
                  <a:gd name="T50" fmla="*/ 2147483647 w 176"/>
                  <a:gd name="T51" fmla="*/ 2147483647 h 136"/>
                  <a:gd name="T52" fmla="*/ 2147483647 w 176"/>
                  <a:gd name="T53" fmla="*/ 2147483647 h 136"/>
                  <a:gd name="T54" fmla="*/ 2147483647 w 176"/>
                  <a:gd name="T55" fmla="*/ 2147483647 h 136"/>
                  <a:gd name="T56" fmla="*/ 2147483647 w 176"/>
                  <a:gd name="T57" fmla="*/ 2147483647 h 136"/>
                  <a:gd name="T58" fmla="*/ 2147483647 w 176"/>
                  <a:gd name="T59" fmla="*/ 2147483647 h 136"/>
                  <a:gd name="T60" fmla="*/ 2147483647 w 176"/>
                  <a:gd name="T61" fmla="*/ 2147483647 h 136"/>
                  <a:gd name="T62" fmla="*/ 2147483647 w 176"/>
                  <a:gd name="T63" fmla="*/ 2147483647 h 136"/>
                  <a:gd name="T64" fmla="*/ 2147483647 w 176"/>
                  <a:gd name="T65" fmla="*/ 2147483647 h 136"/>
                  <a:gd name="T66" fmla="*/ 2147483647 w 176"/>
                  <a:gd name="T67" fmla="*/ 0 h 136"/>
                  <a:gd name="T68" fmla="*/ 2147483647 w 176"/>
                  <a:gd name="T69" fmla="*/ 0 h 136"/>
                  <a:gd name="T70" fmla="*/ 2147483647 w 176"/>
                  <a:gd name="T71" fmla="*/ 2147483647 h 136"/>
                  <a:gd name="T72" fmla="*/ 2147483647 w 176"/>
                  <a:gd name="T73" fmla="*/ 2147483647 h 136"/>
                  <a:gd name="T74" fmla="*/ 2147483647 w 176"/>
                  <a:gd name="T75" fmla="*/ 2147483647 h 136"/>
                  <a:gd name="T76" fmla="*/ 2147483647 w 176"/>
                  <a:gd name="T77" fmla="*/ 2147483647 h 136"/>
                  <a:gd name="T78" fmla="*/ 2147483647 w 176"/>
                  <a:gd name="T79" fmla="*/ 2147483647 h 136"/>
                  <a:gd name="T80" fmla="*/ 2147483647 w 176"/>
                  <a:gd name="T81" fmla="*/ 2147483647 h 136"/>
                  <a:gd name="T82" fmla="*/ 2147483647 w 176"/>
                  <a:gd name="T83" fmla="*/ 2147483647 h 136"/>
                  <a:gd name="T84" fmla="*/ 2147483647 w 176"/>
                  <a:gd name="T85" fmla="*/ 2147483647 h 136"/>
                  <a:gd name="T86" fmla="*/ 0 w 176"/>
                  <a:gd name="T87" fmla="*/ 2147483647 h 136"/>
                  <a:gd name="T88" fmla="*/ 0 w 176"/>
                  <a:gd name="T89" fmla="*/ 2147483647 h 136"/>
                  <a:gd name="T90" fmla="*/ 2147483647 w 176"/>
                  <a:gd name="T91" fmla="*/ 2147483647 h 1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6"/>
                  <a:gd name="T139" fmla="*/ 0 h 136"/>
                  <a:gd name="T140" fmla="*/ 176 w 176"/>
                  <a:gd name="T141" fmla="*/ 136 h 1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6" h="136">
                    <a:moveTo>
                      <a:pt x="8" y="32"/>
                    </a:moveTo>
                    <a:lnTo>
                      <a:pt x="16" y="40"/>
                    </a:lnTo>
                    <a:lnTo>
                      <a:pt x="24" y="48"/>
                    </a:lnTo>
                    <a:lnTo>
                      <a:pt x="24" y="56"/>
                    </a:lnTo>
                    <a:lnTo>
                      <a:pt x="32" y="72"/>
                    </a:lnTo>
                    <a:lnTo>
                      <a:pt x="32" y="88"/>
                    </a:lnTo>
                    <a:lnTo>
                      <a:pt x="40" y="96"/>
                    </a:lnTo>
                    <a:lnTo>
                      <a:pt x="48" y="104"/>
                    </a:lnTo>
                    <a:lnTo>
                      <a:pt x="56" y="112"/>
                    </a:lnTo>
                    <a:lnTo>
                      <a:pt x="64" y="112"/>
                    </a:lnTo>
                    <a:lnTo>
                      <a:pt x="80" y="112"/>
                    </a:lnTo>
                    <a:lnTo>
                      <a:pt x="96" y="112"/>
                    </a:lnTo>
                    <a:lnTo>
                      <a:pt x="104" y="112"/>
                    </a:lnTo>
                    <a:lnTo>
                      <a:pt x="112" y="120"/>
                    </a:lnTo>
                    <a:lnTo>
                      <a:pt x="120" y="136"/>
                    </a:lnTo>
                    <a:lnTo>
                      <a:pt x="128" y="136"/>
                    </a:lnTo>
                    <a:lnTo>
                      <a:pt x="144" y="136"/>
                    </a:lnTo>
                    <a:lnTo>
                      <a:pt x="152" y="136"/>
                    </a:lnTo>
                    <a:lnTo>
                      <a:pt x="160" y="136"/>
                    </a:lnTo>
                    <a:lnTo>
                      <a:pt x="176" y="136"/>
                    </a:lnTo>
                    <a:lnTo>
                      <a:pt x="168" y="128"/>
                    </a:lnTo>
                    <a:lnTo>
                      <a:pt x="160" y="112"/>
                    </a:lnTo>
                    <a:lnTo>
                      <a:pt x="160" y="96"/>
                    </a:lnTo>
                    <a:lnTo>
                      <a:pt x="168" y="88"/>
                    </a:lnTo>
                    <a:lnTo>
                      <a:pt x="168" y="80"/>
                    </a:lnTo>
                    <a:lnTo>
                      <a:pt x="160" y="64"/>
                    </a:lnTo>
                    <a:lnTo>
                      <a:pt x="160" y="56"/>
                    </a:lnTo>
                    <a:lnTo>
                      <a:pt x="168" y="40"/>
                    </a:lnTo>
                    <a:lnTo>
                      <a:pt x="168" y="32"/>
                    </a:lnTo>
                    <a:lnTo>
                      <a:pt x="160" y="24"/>
                    </a:lnTo>
                    <a:lnTo>
                      <a:pt x="144" y="16"/>
                    </a:lnTo>
                    <a:lnTo>
                      <a:pt x="136" y="16"/>
                    </a:lnTo>
                    <a:lnTo>
                      <a:pt x="128" y="8"/>
                    </a:lnTo>
                    <a:lnTo>
                      <a:pt x="112" y="0"/>
                    </a:lnTo>
                    <a:lnTo>
                      <a:pt x="96" y="0"/>
                    </a:lnTo>
                    <a:lnTo>
                      <a:pt x="88" y="8"/>
                    </a:lnTo>
                    <a:lnTo>
                      <a:pt x="80" y="16"/>
                    </a:lnTo>
                    <a:lnTo>
                      <a:pt x="72" y="24"/>
                    </a:lnTo>
                    <a:lnTo>
                      <a:pt x="56" y="32"/>
                    </a:lnTo>
                    <a:lnTo>
                      <a:pt x="48" y="24"/>
                    </a:lnTo>
                    <a:lnTo>
                      <a:pt x="40" y="24"/>
                    </a:lnTo>
                    <a:lnTo>
                      <a:pt x="24" y="16"/>
                    </a:lnTo>
                    <a:lnTo>
                      <a:pt x="16" y="16"/>
                    </a:lnTo>
                    <a:lnTo>
                      <a:pt x="0" y="16"/>
                    </a:lnTo>
                    <a:lnTo>
                      <a:pt x="0" y="24"/>
                    </a:lnTo>
                    <a:lnTo>
                      <a:pt x="8" y="32"/>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51" name="Freeform 26"/>
              <p:cNvSpPr>
                <a:spLocks/>
              </p:cNvSpPr>
              <p:nvPr/>
            </p:nvSpPr>
            <p:spPr bwMode="invGray">
              <a:xfrm>
                <a:off x="5462588" y="1614488"/>
                <a:ext cx="225425" cy="215900"/>
              </a:xfrm>
              <a:custGeom>
                <a:avLst/>
                <a:gdLst>
                  <a:gd name="T0" fmla="*/ 0 w 80"/>
                  <a:gd name="T1" fmla="*/ 2147483647 h 80"/>
                  <a:gd name="T2" fmla="*/ 2147483647 w 80"/>
                  <a:gd name="T3" fmla="*/ 2147483647 h 80"/>
                  <a:gd name="T4" fmla="*/ 2147483647 w 80"/>
                  <a:gd name="T5" fmla="*/ 2147483647 h 80"/>
                  <a:gd name="T6" fmla="*/ 2147483647 w 80"/>
                  <a:gd name="T7" fmla="*/ 2147483647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2147483647 w 80"/>
                  <a:gd name="T21" fmla="*/ 2147483647 h 80"/>
                  <a:gd name="T22" fmla="*/ 2147483647 w 80"/>
                  <a:gd name="T23" fmla="*/ 2147483647 h 80"/>
                  <a:gd name="T24" fmla="*/ 2147483647 w 80"/>
                  <a:gd name="T25" fmla="*/ 2147483647 h 80"/>
                  <a:gd name="T26" fmla="*/ 2147483647 w 80"/>
                  <a:gd name="T27" fmla="*/ 2147483647 h 80"/>
                  <a:gd name="T28" fmla="*/ 2147483647 w 80"/>
                  <a:gd name="T29" fmla="*/ 2147483647 h 80"/>
                  <a:gd name="T30" fmla="*/ 2147483647 w 80"/>
                  <a:gd name="T31" fmla="*/ 2147483647 h 80"/>
                  <a:gd name="T32" fmla="*/ 2147483647 w 80"/>
                  <a:gd name="T33" fmla="*/ 2147483647 h 80"/>
                  <a:gd name="T34" fmla="*/ 2147483647 w 80"/>
                  <a:gd name="T35" fmla="*/ 2147483647 h 80"/>
                  <a:gd name="T36" fmla="*/ 2147483647 w 80"/>
                  <a:gd name="T37" fmla="*/ 2147483647 h 80"/>
                  <a:gd name="T38" fmla="*/ 2147483647 w 80"/>
                  <a:gd name="T39" fmla="*/ 2147483647 h 80"/>
                  <a:gd name="T40" fmla="*/ 2147483647 w 80"/>
                  <a:gd name="T41" fmla="*/ 2147483647 h 80"/>
                  <a:gd name="T42" fmla="*/ 2147483647 w 80"/>
                  <a:gd name="T43" fmla="*/ 2147483647 h 80"/>
                  <a:gd name="T44" fmla="*/ 2147483647 w 80"/>
                  <a:gd name="T45" fmla="*/ 2147483647 h 80"/>
                  <a:gd name="T46" fmla="*/ 2147483647 w 80"/>
                  <a:gd name="T47" fmla="*/ 2147483647 h 80"/>
                  <a:gd name="T48" fmla="*/ 2147483647 w 80"/>
                  <a:gd name="T49" fmla="*/ 2147483647 h 80"/>
                  <a:gd name="T50" fmla="*/ 2147483647 w 80"/>
                  <a:gd name="T51" fmla="*/ 2147483647 h 80"/>
                  <a:gd name="T52" fmla="*/ 2147483647 w 80"/>
                  <a:gd name="T53" fmla="*/ 2147483647 h 80"/>
                  <a:gd name="T54" fmla="*/ 2147483647 w 80"/>
                  <a:gd name="T55" fmla="*/ 2147483647 h 80"/>
                  <a:gd name="T56" fmla="*/ 2147483647 w 80"/>
                  <a:gd name="T57" fmla="*/ 2147483647 h 80"/>
                  <a:gd name="T58" fmla="*/ 2147483647 w 80"/>
                  <a:gd name="T59" fmla="*/ 2147483647 h 80"/>
                  <a:gd name="T60" fmla="*/ 2147483647 w 80"/>
                  <a:gd name="T61" fmla="*/ 2147483647 h 80"/>
                  <a:gd name="T62" fmla="*/ 2147483647 w 80"/>
                  <a:gd name="T63" fmla="*/ 2147483647 h 80"/>
                  <a:gd name="T64" fmla="*/ 2147483647 w 80"/>
                  <a:gd name="T65" fmla="*/ 2147483647 h 80"/>
                  <a:gd name="T66" fmla="*/ 2147483647 w 80"/>
                  <a:gd name="T67" fmla="*/ 2147483647 h 80"/>
                  <a:gd name="T68" fmla="*/ 2147483647 w 80"/>
                  <a:gd name="T69" fmla="*/ 2147483647 h 80"/>
                  <a:gd name="T70" fmla="*/ 2147483647 w 80"/>
                  <a:gd name="T71" fmla="*/ 2147483647 h 80"/>
                  <a:gd name="T72" fmla="*/ 2147483647 w 80"/>
                  <a:gd name="T73" fmla="*/ 2147483647 h 80"/>
                  <a:gd name="T74" fmla="*/ 2147483647 w 80"/>
                  <a:gd name="T75" fmla="*/ 2147483647 h 80"/>
                  <a:gd name="T76" fmla="*/ 2147483647 w 80"/>
                  <a:gd name="T77" fmla="*/ 2147483647 h 80"/>
                  <a:gd name="T78" fmla="*/ 2147483647 w 80"/>
                  <a:gd name="T79" fmla="*/ 2147483647 h 80"/>
                  <a:gd name="T80" fmla="*/ 2147483647 w 80"/>
                  <a:gd name="T81" fmla="*/ 0 h 80"/>
                  <a:gd name="T82" fmla="*/ 2147483647 w 80"/>
                  <a:gd name="T83" fmla="*/ 0 h 80"/>
                  <a:gd name="T84" fmla="*/ 2147483647 w 80"/>
                  <a:gd name="T85" fmla="*/ 0 h 80"/>
                  <a:gd name="T86" fmla="*/ 2147483647 w 80"/>
                  <a:gd name="T87" fmla="*/ 0 h 80"/>
                  <a:gd name="T88" fmla="*/ 2147483647 w 80"/>
                  <a:gd name="T89" fmla="*/ 0 h 80"/>
                  <a:gd name="T90" fmla="*/ 0 w 80"/>
                  <a:gd name="T91" fmla="*/ 0 h 80"/>
                  <a:gd name="T92" fmla="*/ 0 w 80"/>
                  <a:gd name="T93" fmla="*/ 0 h 80"/>
                  <a:gd name="T94" fmla="*/ 0 w 80"/>
                  <a:gd name="T95" fmla="*/ 2147483647 h 80"/>
                  <a:gd name="T96" fmla="*/ 0 w 80"/>
                  <a:gd name="T97" fmla="*/ 2147483647 h 80"/>
                  <a:gd name="T98" fmla="*/ 0 w 80"/>
                  <a:gd name="T99" fmla="*/ 2147483647 h 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0"/>
                  <a:gd name="T151" fmla="*/ 0 h 80"/>
                  <a:gd name="T152" fmla="*/ 80 w 80"/>
                  <a:gd name="T153" fmla="*/ 80 h 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0" h="80">
                    <a:moveTo>
                      <a:pt x="0" y="16"/>
                    </a:moveTo>
                    <a:lnTo>
                      <a:pt x="8" y="24"/>
                    </a:lnTo>
                    <a:lnTo>
                      <a:pt x="8" y="32"/>
                    </a:lnTo>
                    <a:lnTo>
                      <a:pt x="16" y="40"/>
                    </a:lnTo>
                    <a:lnTo>
                      <a:pt x="16" y="48"/>
                    </a:lnTo>
                    <a:lnTo>
                      <a:pt x="8" y="56"/>
                    </a:lnTo>
                    <a:lnTo>
                      <a:pt x="16" y="56"/>
                    </a:lnTo>
                    <a:lnTo>
                      <a:pt x="16" y="64"/>
                    </a:lnTo>
                    <a:lnTo>
                      <a:pt x="24" y="72"/>
                    </a:lnTo>
                    <a:lnTo>
                      <a:pt x="32" y="72"/>
                    </a:lnTo>
                    <a:lnTo>
                      <a:pt x="40" y="72"/>
                    </a:lnTo>
                    <a:lnTo>
                      <a:pt x="40" y="80"/>
                    </a:lnTo>
                    <a:lnTo>
                      <a:pt x="48" y="80"/>
                    </a:lnTo>
                    <a:lnTo>
                      <a:pt x="56" y="80"/>
                    </a:lnTo>
                    <a:lnTo>
                      <a:pt x="56" y="72"/>
                    </a:lnTo>
                    <a:lnTo>
                      <a:pt x="56" y="64"/>
                    </a:lnTo>
                    <a:lnTo>
                      <a:pt x="64" y="72"/>
                    </a:lnTo>
                    <a:lnTo>
                      <a:pt x="72" y="64"/>
                    </a:lnTo>
                    <a:lnTo>
                      <a:pt x="72" y="56"/>
                    </a:lnTo>
                    <a:lnTo>
                      <a:pt x="72" y="48"/>
                    </a:lnTo>
                    <a:lnTo>
                      <a:pt x="72" y="40"/>
                    </a:lnTo>
                    <a:lnTo>
                      <a:pt x="80" y="32"/>
                    </a:lnTo>
                    <a:lnTo>
                      <a:pt x="80" y="24"/>
                    </a:lnTo>
                    <a:lnTo>
                      <a:pt x="72" y="24"/>
                    </a:lnTo>
                    <a:lnTo>
                      <a:pt x="72" y="16"/>
                    </a:lnTo>
                    <a:lnTo>
                      <a:pt x="64" y="16"/>
                    </a:lnTo>
                    <a:lnTo>
                      <a:pt x="56" y="16"/>
                    </a:lnTo>
                    <a:lnTo>
                      <a:pt x="56" y="8"/>
                    </a:lnTo>
                    <a:lnTo>
                      <a:pt x="48" y="16"/>
                    </a:lnTo>
                    <a:lnTo>
                      <a:pt x="40" y="16"/>
                    </a:lnTo>
                    <a:lnTo>
                      <a:pt x="32" y="8"/>
                    </a:lnTo>
                    <a:lnTo>
                      <a:pt x="32" y="0"/>
                    </a:lnTo>
                    <a:lnTo>
                      <a:pt x="24" y="0"/>
                    </a:lnTo>
                    <a:lnTo>
                      <a:pt x="16" y="0"/>
                    </a:lnTo>
                    <a:lnTo>
                      <a:pt x="8" y="0"/>
                    </a:lnTo>
                    <a:lnTo>
                      <a:pt x="0" y="0"/>
                    </a:lnTo>
                    <a:lnTo>
                      <a:pt x="0" y="8"/>
                    </a:lnTo>
                    <a:lnTo>
                      <a:pt x="0" y="16"/>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52" name="Freeform 27"/>
              <p:cNvSpPr>
                <a:spLocks/>
              </p:cNvSpPr>
              <p:nvPr/>
            </p:nvSpPr>
            <p:spPr bwMode="invGray">
              <a:xfrm>
                <a:off x="5462588" y="1311275"/>
                <a:ext cx="90487" cy="173038"/>
              </a:xfrm>
              <a:custGeom>
                <a:avLst/>
                <a:gdLst>
                  <a:gd name="T0" fmla="*/ 0 w 32"/>
                  <a:gd name="T1" fmla="*/ 2147483647 h 64"/>
                  <a:gd name="T2" fmla="*/ 0 w 32"/>
                  <a:gd name="T3" fmla="*/ 2147483647 h 64"/>
                  <a:gd name="T4" fmla="*/ 0 w 32"/>
                  <a:gd name="T5" fmla="*/ 2147483647 h 64"/>
                  <a:gd name="T6" fmla="*/ 2147483647 w 32"/>
                  <a:gd name="T7" fmla="*/ 2147483647 h 64"/>
                  <a:gd name="T8" fmla="*/ 2147483647 w 32"/>
                  <a:gd name="T9" fmla="*/ 2147483647 h 64"/>
                  <a:gd name="T10" fmla="*/ 2147483647 w 32"/>
                  <a:gd name="T11" fmla="*/ 2147483647 h 64"/>
                  <a:gd name="T12" fmla="*/ 2147483647 w 32"/>
                  <a:gd name="T13" fmla="*/ 2147483647 h 64"/>
                  <a:gd name="T14" fmla="*/ 2147483647 w 32"/>
                  <a:gd name="T15" fmla="*/ 2147483647 h 64"/>
                  <a:gd name="T16" fmla="*/ 2147483647 w 32"/>
                  <a:gd name="T17" fmla="*/ 2147483647 h 64"/>
                  <a:gd name="T18" fmla="*/ 2147483647 w 32"/>
                  <a:gd name="T19" fmla="*/ 2147483647 h 64"/>
                  <a:gd name="T20" fmla="*/ 2147483647 w 32"/>
                  <a:gd name="T21" fmla="*/ 2147483647 h 64"/>
                  <a:gd name="T22" fmla="*/ 2147483647 w 32"/>
                  <a:gd name="T23" fmla="*/ 2147483647 h 64"/>
                  <a:gd name="T24" fmla="*/ 2147483647 w 32"/>
                  <a:gd name="T25" fmla="*/ 2147483647 h 64"/>
                  <a:gd name="T26" fmla="*/ 2147483647 w 32"/>
                  <a:gd name="T27" fmla="*/ 2147483647 h 64"/>
                  <a:gd name="T28" fmla="*/ 2147483647 w 32"/>
                  <a:gd name="T29" fmla="*/ 2147483647 h 64"/>
                  <a:gd name="T30" fmla="*/ 2147483647 w 32"/>
                  <a:gd name="T31" fmla="*/ 2147483647 h 64"/>
                  <a:gd name="T32" fmla="*/ 2147483647 w 32"/>
                  <a:gd name="T33" fmla="*/ 0 h 64"/>
                  <a:gd name="T34" fmla="*/ 2147483647 w 32"/>
                  <a:gd name="T35" fmla="*/ 0 h 64"/>
                  <a:gd name="T36" fmla="*/ 2147483647 w 32"/>
                  <a:gd name="T37" fmla="*/ 0 h 64"/>
                  <a:gd name="T38" fmla="*/ 2147483647 w 32"/>
                  <a:gd name="T39" fmla="*/ 2147483647 h 64"/>
                  <a:gd name="T40" fmla="*/ 2147483647 w 32"/>
                  <a:gd name="T41" fmla="*/ 2147483647 h 64"/>
                  <a:gd name="T42" fmla="*/ 2147483647 w 32"/>
                  <a:gd name="T43" fmla="*/ 2147483647 h 64"/>
                  <a:gd name="T44" fmla="*/ 2147483647 w 32"/>
                  <a:gd name="T45" fmla="*/ 2147483647 h 64"/>
                  <a:gd name="T46" fmla="*/ 0 w 32"/>
                  <a:gd name="T47" fmla="*/ 2147483647 h 64"/>
                  <a:gd name="T48" fmla="*/ 0 w 32"/>
                  <a:gd name="T49" fmla="*/ 2147483647 h 64"/>
                  <a:gd name="T50" fmla="*/ 0 w 32"/>
                  <a:gd name="T51" fmla="*/ 2147483647 h 64"/>
                  <a:gd name="T52" fmla="*/ 0 w 32"/>
                  <a:gd name="T53" fmla="*/ 2147483647 h 64"/>
                  <a:gd name="T54" fmla="*/ 0 w 32"/>
                  <a:gd name="T55" fmla="*/ 2147483647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
                  <a:gd name="T85" fmla="*/ 0 h 64"/>
                  <a:gd name="T86" fmla="*/ 32 w 32"/>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 h="64">
                    <a:moveTo>
                      <a:pt x="0" y="24"/>
                    </a:moveTo>
                    <a:lnTo>
                      <a:pt x="0" y="40"/>
                    </a:lnTo>
                    <a:lnTo>
                      <a:pt x="0" y="48"/>
                    </a:lnTo>
                    <a:lnTo>
                      <a:pt x="8" y="48"/>
                    </a:lnTo>
                    <a:lnTo>
                      <a:pt x="8" y="56"/>
                    </a:lnTo>
                    <a:lnTo>
                      <a:pt x="16" y="56"/>
                    </a:lnTo>
                    <a:lnTo>
                      <a:pt x="24" y="64"/>
                    </a:lnTo>
                    <a:lnTo>
                      <a:pt x="32" y="56"/>
                    </a:lnTo>
                    <a:lnTo>
                      <a:pt x="32" y="48"/>
                    </a:lnTo>
                    <a:lnTo>
                      <a:pt x="32" y="40"/>
                    </a:lnTo>
                    <a:lnTo>
                      <a:pt x="32" y="32"/>
                    </a:lnTo>
                    <a:lnTo>
                      <a:pt x="32" y="24"/>
                    </a:lnTo>
                    <a:lnTo>
                      <a:pt x="32" y="16"/>
                    </a:lnTo>
                    <a:lnTo>
                      <a:pt x="32" y="8"/>
                    </a:lnTo>
                    <a:lnTo>
                      <a:pt x="32" y="0"/>
                    </a:lnTo>
                    <a:lnTo>
                      <a:pt x="24" y="0"/>
                    </a:lnTo>
                    <a:lnTo>
                      <a:pt x="16" y="8"/>
                    </a:lnTo>
                    <a:lnTo>
                      <a:pt x="8" y="8"/>
                    </a:lnTo>
                    <a:lnTo>
                      <a:pt x="0" y="8"/>
                    </a:lnTo>
                    <a:lnTo>
                      <a:pt x="0" y="16"/>
                    </a:lnTo>
                    <a:lnTo>
                      <a:pt x="0" y="24"/>
                    </a:lnTo>
                    <a:close/>
                  </a:path>
                </a:pathLst>
              </a:custGeom>
              <a:grpFill/>
              <a:ln w="6350">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sp>
            <p:nvSpPr>
              <p:cNvPr id="53" name="Freeform 94"/>
              <p:cNvSpPr>
                <a:spLocks/>
              </p:cNvSpPr>
              <p:nvPr/>
            </p:nvSpPr>
            <p:spPr bwMode="auto">
              <a:xfrm>
                <a:off x="5353050" y="260350"/>
                <a:ext cx="155575" cy="247650"/>
              </a:xfrm>
              <a:custGeom>
                <a:avLst/>
                <a:gdLst>
                  <a:gd name="T0" fmla="*/ 2147483647 w 69"/>
                  <a:gd name="T1" fmla="*/ 2147483647 h 107"/>
                  <a:gd name="T2" fmla="*/ 2147483647 w 69"/>
                  <a:gd name="T3" fmla="*/ 2147483647 h 107"/>
                  <a:gd name="T4" fmla="*/ 2147483647 w 69"/>
                  <a:gd name="T5" fmla="*/ 2147483647 h 107"/>
                  <a:gd name="T6" fmla="*/ 2147483647 w 69"/>
                  <a:gd name="T7" fmla="*/ 2147483647 h 107"/>
                  <a:gd name="T8" fmla="*/ 2147483647 w 69"/>
                  <a:gd name="T9" fmla="*/ 2147483647 h 107"/>
                  <a:gd name="T10" fmla="*/ 2147483647 w 69"/>
                  <a:gd name="T11" fmla="*/ 2147483647 h 107"/>
                  <a:gd name="T12" fmla="*/ 2147483647 w 69"/>
                  <a:gd name="T13" fmla="*/ 2147483647 h 107"/>
                  <a:gd name="T14" fmla="*/ 0 w 69"/>
                  <a:gd name="T15" fmla="*/ 2147483647 h 107"/>
                  <a:gd name="T16" fmla="*/ 2147483647 w 69"/>
                  <a:gd name="T17" fmla="*/ 2147483647 h 107"/>
                  <a:gd name="T18" fmla="*/ 2147483647 w 69"/>
                  <a:gd name="T19" fmla="*/ 2147483647 h 107"/>
                  <a:gd name="T20" fmla="*/ 2147483647 w 69"/>
                  <a:gd name="T21" fmla="*/ 2147483647 h 107"/>
                  <a:gd name="T22" fmla="*/ 2147483647 w 69"/>
                  <a:gd name="T23" fmla="*/ 2147483647 h 107"/>
                  <a:gd name="T24" fmla="*/ 2147483647 w 69"/>
                  <a:gd name="T25" fmla="*/ 2147483647 h 107"/>
                  <a:gd name="T26" fmla="*/ 2147483647 w 69"/>
                  <a:gd name="T27" fmla="*/ 2147483647 h 107"/>
                  <a:gd name="T28" fmla="*/ 2147483647 w 69"/>
                  <a:gd name="T29" fmla="*/ 2147483647 h 107"/>
                  <a:gd name="T30" fmla="*/ 2147483647 w 69"/>
                  <a:gd name="T31" fmla="*/ 2147483647 h 107"/>
                  <a:gd name="T32" fmla="*/ 2147483647 w 69"/>
                  <a:gd name="T33" fmla="*/ 2147483647 h 107"/>
                  <a:gd name="T34" fmla="*/ 2147483647 w 69"/>
                  <a:gd name="T35" fmla="*/ 2147483647 h 107"/>
                  <a:gd name="T36" fmla="*/ 2147483647 w 69"/>
                  <a:gd name="T37" fmla="*/ 0 h 107"/>
                  <a:gd name="T38" fmla="*/ 2147483647 w 69"/>
                  <a:gd name="T39" fmla="*/ 0 h 107"/>
                  <a:gd name="T40" fmla="*/ 2147483647 w 69"/>
                  <a:gd name="T41" fmla="*/ 2147483647 h 107"/>
                  <a:gd name="T42" fmla="*/ 2147483647 w 69"/>
                  <a:gd name="T43" fmla="*/ 2147483647 h 107"/>
                  <a:gd name="T44" fmla="*/ 2147483647 w 69"/>
                  <a:gd name="T45" fmla="*/ 2147483647 h 107"/>
                  <a:gd name="T46" fmla="*/ 2147483647 w 69"/>
                  <a:gd name="T47" fmla="*/ 2147483647 h 107"/>
                  <a:gd name="T48" fmla="*/ 2147483647 w 69"/>
                  <a:gd name="T49" fmla="*/ 2147483647 h 107"/>
                  <a:gd name="T50" fmla="*/ 2147483647 w 69"/>
                  <a:gd name="T51" fmla="*/ 2147483647 h 107"/>
                  <a:gd name="T52" fmla="*/ 2147483647 w 69"/>
                  <a:gd name="T53" fmla="*/ 2147483647 h 107"/>
                  <a:gd name="T54" fmla="*/ 2147483647 w 69"/>
                  <a:gd name="T55" fmla="*/ 2147483647 h 107"/>
                  <a:gd name="T56" fmla="*/ 2147483647 w 69"/>
                  <a:gd name="T57" fmla="*/ 2147483647 h 107"/>
                  <a:gd name="T58" fmla="*/ 2147483647 w 69"/>
                  <a:gd name="T59" fmla="*/ 2147483647 h 107"/>
                  <a:gd name="T60" fmla="*/ 2147483647 w 69"/>
                  <a:gd name="T61" fmla="*/ 2147483647 h 107"/>
                  <a:gd name="T62" fmla="*/ 2147483647 w 69"/>
                  <a:gd name="T63" fmla="*/ 2147483647 h 107"/>
                  <a:gd name="T64" fmla="*/ 2147483647 w 69"/>
                  <a:gd name="T65" fmla="*/ 2147483647 h 107"/>
                  <a:gd name="T66" fmla="*/ 2147483647 w 69"/>
                  <a:gd name="T67" fmla="*/ 2147483647 h 107"/>
                  <a:gd name="T68" fmla="*/ 2147483647 w 69"/>
                  <a:gd name="T69" fmla="*/ 2147483647 h 107"/>
                  <a:gd name="T70" fmla="*/ 2147483647 w 69"/>
                  <a:gd name="T71" fmla="*/ 2147483647 h 107"/>
                  <a:gd name="T72" fmla="*/ 2147483647 w 69"/>
                  <a:gd name="T73" fmla="*/ 2147483647 h 107"/>
                  <a:gd name="T74" fmla="*/ 2147483647 w 69"/>
                  <a:gd name="T75" fmla="*/ 2147483647 h 107"/>
                  <a:gd name="T76" fmla="*/ 2147483647 w 69"/>
                  <a:gd name="T77" fmla="*/ 2147483647 h 107"/>
                  <a:gd name="T78" fmla="*/ 2147483647 w 69"/>
                  <a:gd name="T79" fmla="*/ 2147483647 h 107"/>
                  <a:gd name="T80" fmla="*/ 2147483647 w 69"/>
                  <a:gd name="T81" fmla="*/ 2147483647 h 107"/>
                  <a:gd name="T82" fmla="*/ 2147483647 w 69"/>
                  <a:gd name="T83" fmla="*/ 2147483647 h 107"/>
                  <a:gd name="T84" fmla="*/ 2147483647 w 69"/>
                  <a:gd name="T85" fmla="*/ 2147483647 h 107"/>
                  <a:gd name="T86" fmla="*/ 2147483647 w 69"/>
                  <a:gd name="T87" fmla="*/ 2147483647 h 107"/>
                  <a:gd name="T88" fmla="*/ 2147483647 w 69"/>
                  <a:gd name="T89" fmla="*/ 2147483647 h 1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
                  <a:gd name="T136" fmla="*/ 0 h 107"/>
                  <a:gd name="T137" fmla="*/ 69 w 69"/>
                  <a:gd name="T138" fmla="*/ 107 h 10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 h="107">
                    <a:moveTo>
                      <a:pt x="64" y="81"/>
                    </a:moveTo>
                    <a:lnTo>
                      <a:pt x="32" y="67"/>
                    </a:lnTo>
                    <a:lnTo>
                      <a:pt x="20" y="64"/>
                    </a:lnTo>
                    <a:lnTo>
                      <a:pt x="14" y="74"/>
                    </a:lnTo>
                    <a:lnTo>
                      <a:pt x="18" y="95"/>
                    </a:lnTo>
                    <a:lnTo>
                      <a:pt x="15" y="107"/>
                    </a:lnTo>
                    <a:lnTo>
                      <a:pt x="9" y="107"/>
                    </a:lnTo>
                    <a:lnTo>
                      <a:pt x="0" y="97"/>
                    </a:lnTo>
                    <a:lnTo>
                      <a:pt x="5" y="66"/>
                    </a:lnTo>
                    <a:lnTo>
                      <a:pt x="7" y="63"/>
                    </a:lnTo>
                    <a:lnTo>
                      <a:pt x="10" y="55"/>
                    </a:lnTo>
                    <a:lnTo>
                      <a:pt x="14" y="45"/>
                    </a:lnTo>
                    <a:lnTo>
                      <a:pt x="19" y="33"/>
                    </a:lnTo>
                    <a:lnTo>
                      <a:pt x="23" y="20"/>
                    </a:lnTo>
                    <a:lnTo>
                      <a:pt x="28" y="9"/>
                    </a:lnTo>
                    <a:lnTo>
                      <a:pt x="30" y="5"/>
                    </a:lnTo>
                    <a:lnTo>
                      <a:pt x="31" y="2"/>
                    </a:lnTo>
                    <a:lnTo>
                      <a:pt x="32" y="1"/>
                    </a:lnTo>
                    <a:lnTo>
                      <a:pt x="32" y="0"/>
                    </a:lnTo>
                    <a:lnTo>
                      <a:pt x="33" y="0"/>
                    </a:lnTo>
                    <a:lnTo>
                      <a:pt x="35" y="2"/>
                    </a:lnTo>
                    <a:lnTo>
                      <a:pt x="38" y="3"/>
                    </a:lnTo>
                    <a:lnTo>
                      <a:pt x="42" y="5"/>
                    </a:lnTo>
                    <a:lnTo>
                      <a:pt x="44" y="7"/>
                    </a:lnTo>
                    <a:lnTo>
                      <a:pt x="47" y="8"/>
                    </a:lnTo>
                    <a:lnTo>
                      <a:pt x="48" y="9"/>
                    </a:lnTo>
                    <a:lnTo>
                      <a:pt x="49" y="10"/>
                    </a:lnTo>
                    <a:lnTo>
                      <a:pt x="36" y="23"/>
                    </a:lnTo>
                    <a:lnTo>
                      <a:pt x="42" y="45"/>
                    </a:lnTo>
                    <a:lnTo>
                      <a:pt x="43" y="46"/>
                    </a:lnTo>
                    <a:lnTo>
                      <a:pt x="46" y="47"/>
                    </a:lnTo>
                    <a:lnTo>
                      <a:pt x="50" y="50"/>
                    </a:lnTo>
                    <a:lnTo>
                      <a:pt x="55" y="53"/>
                    </a:lnTo>
                    <a:lnTo>
                      <a:pt x="61" y="56"/>
                    </a:lnTo>
                    <a:lnTo>
                      <a:pt x="65" y="58"/>
                    </a:lnTo>
                    <a:lnTo>
                      <a:pt x="68" y="61"/>
                    </a:lnTo>
                    <a:lnTo>
                      <a:pt x="69" y="63"/>
                    </a:lnTo>
                    <a:lnTo>
                      <a:pt x="69" y="64"/>
                    </a:lnTo>
                    <a:lnTo>
                      <a:pt x="68" y="66"/>
                    </a:lnTo>
                    <a:lnTo>
                      <a:pt x="68" y="68"/>
                    </a:lnTo>
                    <a:lnTo>
                      <a:pt x="67" y="72"/>
                    </a:lnTo>
                    <a:lnTo>
                      <a:pt x="66" y="75"/>
                    </a:lnTo>
                    <a:lnTo>
                      <a:pt x="65" y="78"/>
                    </a:lnTo>
                    <a:lnTo>
                      <a:pt x="64" y="80"/>
                    </a:lnTo>
                    <a:lnTo>
                      <a:pt x="64" y="81"/>
                    </a:lnTo>
                    <a:close/>
                  </a:path>
                </a:pathLst>
              </a:custGeom>
              <a:grpFill/>
              <a:ln w="9525">
                <a:solidFill>
                  <a:schemeClr val="accent4">
                    <a:lumMod val="60000"/>
                    <a:lumOff val="40000"/>
                  </a:schemeClr>
                </a:solidFill>
                <a:round/>
                <a:headEnd/>
                <a:tailEnd/>
              </a:ln>
            </p:spPr>
            <p:txBody>
              <a:bodyPr/>
              <a:lstStyle/>
              <a:p>
                <a:pPr fontAlgn="base">
                  <a:spcBef>
                    <a:spcPct val="0"/>
                  </a:spcBef>
                  <a:spcAft>
                    <a:spcPct val="0"/>
                  </a:spcAft>
                  <a:defRPr/>
                </a:pPr>
                <a:endParaRPr lang="de-DE" sz="1500">
                  <a:solidFill>
                    <a:srgbClr val="000000"/>
                  </a:solidFill>
                  <a:latin typeface="Arial" pitchFamily="34" charset="0"/>
                  <a:cs typeface="Arial" pitchFamily="34" charset="0"/>
                </a:endParaRPr>
              </a:p>
            </p:txBody>
          </p:sp>
        </p:grpSp>
        <p:grpSp>
          <p:nvGrpSpPr>
            <p:cNvPr id="11" name="Gruppieren 10"/>
            <p:cNvGrpSpPr>
              <a:grpSpLocks/>
            </p:cNvGrpSpPr>
            <p:nvPr/>
          </p:nvGrpSpPr>
          <p:grpSpPr bwMode="auto">
            <a:xfrm>
              <a:off x="5311776" y="4507335"/>
              <a:ext cx="2232024" cy="575526"/>
              <a:chOff x="5311776" y="5148263"/>
              <a:chExt cx="2232024" cy="575526"/>
            </a:xfrm>
          </p:grpSpPr>
          <p:sp>
            <p:nvSpPr>
              <p:cNvPr id="32" name="Text Box 57"/>
              <p:cNvSpPr txBox="1">
                <a:spLocks noChangeArrowheads="1"/>
              </p:cNvSpPr>
              <p:nvPr/>
            </p:nvSpPr>
            <p:spPr bwMode="auto">
              <a:xfrm>
                <a:off x="5311776" y="5285287"/>
                <a:ext cx="2232024" cy="438502"/>
              </a:xfrm>
              <a:prstGeom prst="rect">
                <a:avLst/>
              </a:prstGeom>
              <a:solidFill>
                <a:srgbClr val="FFFFFF">
                  <a:alpha val="69804"/>
                </a:srgbClr>
              </a:solidFill>
              <a:ln w="9525">
                <a:noFill/>
                <a:miter lim="800000"/>
                <a:headEnd/>
                <a:tailEnd/>
              </a:ln>
            </p:spPr>
            <p:txBody>
              <a:bodyPr wrap="square" lIns="27000" tIns="0" rIns="27000" bIns="0">
                <a:spAutoFit/>
              </a:bodyPr>
              <a:lstStyle/>
              <a:p>
                <a:pPr eaLnBrk="0" fontAlgn="base" hangingPunct="0">
                  <a:spcBef>
                    <a:spcPct val="0"/>
                  </a:spcBef>
                  <a:spcAft>
                    <a:spcPct val="0"/>
                  </a:spcAft>
                </a:pPr>
                <a:r>
                  <a:rPr lang="de-DE" sz="1050">
                    <a:solidFill>
                      <a:srgbClr val="00589C"/>
                    </a:solidFill>
                    <a:latin typeface="Calibri" pitchFamily="34" charset="0"/>
                    <a:cs typeface="ＭＳ Ｐゴシック"/>
                  </a:rPr>
                  <a:t>Oberpfaffenhofen: </a:t>
                </a:r>
                <a:br>
                  <a:rPr lang="de-DE" sz="1050">
                    <a:solidFill>
                      <a:srgbClr val="00589C"/>
                    </a:solidFill>
                    <a:latin typeface="Calibri" pitchFamily="34" charset="0"/>
                    <a:cs typeface="ＭＳ Ｐゴシック"/>
                  </a:rPr>
                </a:br>
                <a:r>
                  <a:rPr lang="de-DE" sz="1050" b="1">
                    <a:solidFill>
                      <a:srgbClr val="00589C"/>
                    </a:solidFill>
                    <a:latin typeface="Calibri" pitchFamily="34" charset="0"/>
                    <a:cs typeface="Arial" charset="0"/>
                  </a:rPr>
                  <a:t>Department 1, Sektion 1.2</a:t>
                </a:r>
                <a:endParaRPr lang="de-DE" sz="1050" b="1">
                  <a:solidFill>
                    <a:srgbClr val="00589C"/>
                  </a:solidFill>
                  <a:latin typeface="Calibri" pitchFamily="34" charset="0"/>
                  <a:cs typeface="ＭＳ Ｐゴシック"/>
                </a:endParaRPr>
              </a:p>
            </p:txBody>
          </p:sp>
          <p:sp>
            <p:nvSpPr>
              <p:cNvPr id="33" name="Rectangle 86"/>
              <p:cNvSpPr>
                <a:spLocks noChangeArrowheads="1"/>
              </p:cNvSpPr>
              <p:nvPr/>
            </p:nvSpPr>
            <p:spPr bwMode="auto">
              <a:xfrm>
                <a:off x="6640513" y="5148263"/>
                <a:ext cx="90487" cy="90487"/>
              </a:xfrm>
              <a:prstGeom prst="rect">
                <a:avLst/>
              </a:prstGeom>
              <a:solidFill>
                <a:schemeClr val="accent6">
                  <a:lumMod val="75000"/>
                </a:schemeClr>
              </a:solidFill>
              <a:ln w="9525">
                <a:solidFill>
                  <a:schemeClr val="bg1"/>
                </a:solidFill>
                <a:miter lim="800000"/>
                <a:headEnd/>
                <a:tailEnd/>
              </a:ln>
            </p:spPr>
            <p:txBody>
              <a:bodyPr wrap="none" anchor="ctr"/>
              <a:lstStyle/>
              <a:p>
                <a:pPr fontAlgn="base">
                  <a:spcBef>
                    <a:spcPct val="0"/>
                  </a:spcBef>
                  <a:spcAft>
                    <a:spcPct val="0"/>
                  </a:spcAft>
                </a:pPr>
                <a:endParaRPr lang="de-DE" sz="1500">
                  <a:solidFill>
                    <a:srgbClr val="00589C"/>
                  </a:solidFill>
                  <a:latin typeface="Times New Roman" pitchFamily="18" charset="0"/>
                  <a:cs typeface="Arial" pitchFamily="34" charset="0"/>
                </a:endParaRPr>
              </a:p>
            </p:txBody>
          </p:sp>
        </p:grpSp>
        <p:grpSp>
          <p:nvGrpSpPr>
            <p:cNvPr id="12" name="Gruppieren 11"/>
            <p:cNvGrpSpPr>
              <a:grpSpLocks/>
            </p:cNvGrpSpPr>
            <p:nvPr/>
          </p:nvGrpSpPr>
          <p:grpSpPr bwMode="auto">
            <a:xfrm>
              <a:off x="5373686" y="3520359"/>
              <a:ext cx="1936752" cy="438501"/>
              <a:chOff x="5373686" y="4161545"/>
              <a:chExt cx="1936752" cy="437774"/>
            </a:xfrm>
          </p:grpSpPr>
          <p:sp>
            <p:nvSpPr>
              <p:cNvPr id="30" name="Text Box 31"/>
              <p:cNvSpPr txBox="1">
                <a:spLocks noChangeArrowheads="1"/>
              </p:cNvSpPr>
              <p:nvPr/>
            </p:nvSpPr>
            <p:spPr bwMode="auto">
              <a:xfrm>
                <a:off x="5373686" y="4161545"/>
                <a:ext cx="1791498" cy="437774"/>
              </a:xfrm>
              <a:prstGeom prst="rect">
                <a:avLst/>
              </a:prstGeom>
              <a:solidFill>
                <a:srgbClr val="FFFFFF">
                  <a:alpha val="69804"/>
                </a:srgbClr>
              </a:solidFill>
              <a:ln w="9525">
                <a:noFill/>
                <a:miter lim="800000"/>
                <a:headEnd/>
                <a:tailEnd/>
              </a:ln>
            </p:spPr>
            <p:txBody>
              <a:bodyPr wrap="square" lIns="27000" tIns="0" rIns="27000" bIns="0">
                <a:spAutoFit/>
              </a:bodyPr>
              <a:lstStyle/>
              <a:p>
                <a:pPr algn="r" eaLnBrk="0" fontAlgn="base" hangingPunct="0">
                  <a:spcBef>
                    <a:spcPct val="0"/>
                  </a:spcBef>
                  <a:spcAft>
                    <a:spcPct val="0"/>
                  </a:spcAft>
                </a:pPr>
                <a:r>
                  <a:rPr lang="de-DE" sz="1050" err="1">
                    <a:solidFill>
                      <a:srgbClr val="00589C"/>
                    </a:solidFill>
                    <a:latin typeface="Calibri" pitchFamily="34" charset="0"/>
                    <a:cs typeface="ＭＳ Ｐゴシック"/>
                  </a:rPr>
                  <a:t>Windischeschenbach</a:t>
                </a:r>
                <a:r>
                  <a:rPr lang="de-DE" sz="1050">
                    <a:solidFill>
                      <a:srgbClr val="00589C"/>
                    </a:solidFill>
                    <a:latin typeface="Calibri" pitchFamily="34" charset="0"/>
                    <a:cs typeface="ＭＳ Ｐゴシック"/>
                  </a:rPr>
                  <a:t>: </a:t>
                </a:r>
                <a:br>
                  <a:rPr lang="de-DE" sz="1050">
                    <a:solidFill>
                      <a:srgbClr val="00589C"/>
                    </a:solidFill>
                    <a:latin typeface="Calibri" pitchFamily="34" charset="0"/>
                    <a:cs typeface="ＭＳ Ｐゴシック"/>
                  </a:rPr>
                </a:br>
                <a:r>
                  <a:rPr lang="en-US" sz="1050" b="1">
                    <a:solidFill>
                      <a:srgbClr val="00589C"/>
                    </a:solidFill>
                    <a:latin typeface="Calibri" pitchFamily="34" charset="0"/>
                    <a:cs typeface="ＭＳ Ｐゴシック"/>
                  </a:rPr>
                  <a:t>Tiefenlabor</a:t>
                </a:r>
                <a:endParaRPr lang="de-DE" sz="1050" b="1">
                  <a:solidFill>
                    <a:srgbClr val="00589C"/>
                  </a:solidFill>
                  <a:latin typeface="Calibri" pitchFamily="34" charset="0"/>
                  <a:cs typeface="ＭＳ Ｐゴシック"/>
                </a:endParaRPr>
              </a:p>
            </p:txBody>
          </p:sp>
          <p:sp>
            <p:nvSpPr>
              <p:cNvPr id="31" name="Rectangle 90"/>
              <p:cNvSpPr>
                <a:spLocks noChangeArrowheads="1"/>
              </p:cNvSpPr>
              <p:nvPr/>
            </p:nvSpPr>
            <p:spPr bwMode="auto">
              <a:xfrm flipV="1">
                <a:off x="7224713" y="4324350"/>
                <a:ext cx="85725" cy="84138"/>
              </a:xfrm>
              <a:prstGeom prst="rect">
                <a:avLst/>
              </a:prstGeom>
              <a:solidFill>
                <a:schemeClr val="accent6">
                  <a:lumMod val="75000"/>
                </a:schemeClr>
              </a:solidFill>
              <a:ln w="9525">
                <a:solidFill>
                  <a:schemeClr val="bg1"/>
                </a:solidFill>
                <a:miter lim="800000"/>
                <a:headEnd/>
                <a:tailEnd/>
              </a:ln>
            </p:spPr>
            <p:txBody>
              <a:bodyPr wrap="none" anchor="ctr"/>
              <a:lstStyle/>
              <a:p>
                <a:pPr fontAlgn="base">
                  <a:spcBef>
                    <a:spcPct val="0"/>
                  </a:spcBef>
                  <a:spcAft>
                    <a:spcPct val="0"/>
                  </a:spcAft>
                </a:pPr>
                <a:endParaRPr lang="de-DE" sz="1500">
                  <a:solidFill>
                    <a:srgbClr val="00589C"/>
                  </a:solidFill>
                  <a:latin typeface="Times New Roman" pitchFamily="18" charset="0"/>
                  <a:cs typeface="Arial" pitchFamily="34" charset="0"/>
                </a:endParaRPr>
              </a:p>
            </p:txBody>
          </p:sp>
        </p:grpSp>
        <p:sp>
          <p:nvSpPr>
            <p:cNvPr id="13" name="Rectangle 92"/>
            <p:cNvSpPr>
              <a:spLocks noChangeArrowheads="1"/>
            </p:cNvSpPr>
            <p:nvPr/>
          </p:nvSpPr>
          <p:spPr bwMode="auto">
            <a:xfrm>
              <a:off x="7359649" y="1467695"/>
              <a:ext cx="255587" cy="263103"/>
            </a:xfrm>
            <a:prstGeom prst="rect">
              <a:avLst/>
            </a:prstGeom>
            <a:solidFill>
              <a:srgbClr val="3890D8"/>
            </a:solidFill>
            <a:ln w="19050">
              <a:solidFill>
                <a:schemeClr val="bg1"/>
              </a:solidFill>
              <a:miter lim="800000"/>
              <a:headEnd/>
              <a:tailEnd/>
            </a:ln>
          </p:spPr>
          <p:txBody>
            <a:bodyPr wrap="none" anchor="ctr"/>
            <a:lstStyle/>
            <a:p>
              <a:pPr fontAlgn="base">
                <a:spcBef>
                  <a:spcPct val="0"/>
                </a:spcBef>
                <a:spcAft>
                  <a:spcPct val="0"/>
                </a:spcAft>
              </a:pPr>
              <a:endParaRPr lang="de-DE" sz="1500">
                <a:solidFill>
                  <a:srgbClr val="3890D8"/>
                </a:solidFill>
                <a:latin typeface="Times New Roman" pitchFamily="18" charset="0"/>
                <a:cs typeface="Arial" pitchFamily="34" charset="0"/>
              </a:endParaRPr>
            </a:p>
          </p:txBody>
        </p:sp>
        <p:grpSp>
          <p:nvGrpSpPr>
            <p:cNvPr id="14" name="Gruppieren 13"/>
            <p:cNvGrpSpPr>
              <a:grpSpLocks/>
            </p:cNvGrpSpPr>
            <p:nvPr/>
          </p:nvGrpSpPr>
          <p:grpSpPr bwMode="auto">
            <a:xfrm>
              <a:off x="5181849" y="1770470"/>
              <a:ext cx="3444339" cy="351381"/>
              <a:chOff x="5181849" y="2411413"/>
              <a:chExt cx="3444339" cy="350626"/>
            </a:xfrm>
          </p:grpSpPr>
          <p:sp>
            <p:nvSpPr>
              <p:cNvPr id="28" name="Rectangle 86"/>
              <p:cNvSpPr>
                <a:spLocks noChangeArrowheads="1"/>
              </p:cNvSpPr>
              <p:nvPr/>
            </p:nvSpPr>
            <p:spPr bwMode="auto">
              <a:xfrm>
                <a:off x="7343775" y="2411413"/>
                <a:ext cx="90488" cy="90487"/>
              </a:xfrm>
              <a:prstGeom prst="rect">
                <a:avLst/>
              </a:prstGeom>
              <a:solidFill>
                <a:schemeClr val="accent6">
                  <a:lumMod val="75000"/>
                </a:schemeClr>
              </a:solidFill>
              <a:ln w="9525">
                <a:solidFill>
                  <a:schemeClr val="bg1"/>
                </a:solidFill>
                <a:miter lim="800000"/>
                <a:headEnd/>
                <a:tailEnd/>
              </a:ln>
            </p:spPr>
            <p:txBody>
              <a:bodyPr wrap="none" anchor="ctr"/>
              <a:lstStyle/>
              <a:p>
                <a:pPr fontAlgn="base">
                  <a:spcBef>
                    <a:spcPct val="0"/>
                  </a:spcBef>
                  <a:spcAft>
                    <a:spcPct val="0"/>
                  </a:spcAft>
                </a:pPr>
                <a:endParaRPr lang="de-DE" sz="1500">
                  <a:solidFill>
                    <a:srgbClr val="00589C"/>
                  </a:solidFill>
                  <a:latin typeface="Times New Roman" pitchFamily="18" charset="0"/>
                  <a:cs typeface="Arial" pitchFamily="34" charset="0"/>
                </a:endParaRPr>
              </a:p>
            </p:txBody>
          </p:sp>
          <p:sp>
            <p:nvSpPr>
              <p:cNvPr id="29" name="Text Box 38"/>
              <p:cNvSpPr txBox="1">
                <a:spLocks noChangeArrowheads="1"/>
              </p:cNvSpPr>
              <p:nvPr/>
            </p:nvSpPr>
            <p:spPr bwMode="auto">
              <a:xfrm>
                <a:off x="5181849" y="2543259"/>
                <a:ext cx="3444339" cy="218780"/>
              </a:xfrm>
              <a:prstGeom prst="rect">
                <a:avLst/>
              </a:prstGeom>
              <a:solidFill>
                <a:srgbClr val="FFFFFF">
                  <a:alpha val="69804"/>
                </a:srgbClr>
              </a:solidFill>
              <a:ln w="9525">
                <a:noFill/>
                <a:miter lim="800000"/>
                <a:headEnd/>
                <a:tailEnd/>
              </a:ln>
            </p:spPr>
            <p:txBody>
              <a:bodyPr wrap="square" lIns="27000" tIns="0" rIns="27000" bIns="0">
                <a:spAutoFit/>
              </a:bodyPr>
              <a:lstStyle/>
              <a:p>
                <a:pPr eaLnBrk="0" fontAlgn="base" hangingPunct="0">
                  <a:spcBef>
                    <a:spcPct val="0"/>
                  </a:spcBef>
                  <a:spcAft>
                    <a:spcPct val="0"/>
                  </a:spcAft>
                </a:pPr>
                <a:r>
                  <a:rPr lang="de-DE" sz="1050" err="1">
                    <a:solidFill>
                      <a:srgbClr val="00589C"/>
                    </a:solidFill>
                    <a:latin typeface="Calibri" pitchFamily="34" charset="0"/>
                    <a:cs typeface="ＭＳ Ｐゴシック"/>
                  </a:rPr>
                  <a:t>Niemegk</a:t>
                </a:r>
                <a:r>
                  <a:rPr lang="de-DE" sz="1050">
                    <a:solidFill>
                      <a:srgbClr val="00589C"/>
                    </a:solidFill>
                    <a:latin typeface="Calibri" pitchFamily="34" charset="0"/>
                    <a:cs typeface="ＭＳ Ｐゴシック"/>
                  </a:rPr>
                  <a:t>: </a:t>
                </a:r>
                <a:r>
                  <a:rPr lang="de-DE" sz="1050" b="1">
                    <a:solidFill>
                      <a:srgbClr val="00589C"/>
                    </a:solidFill>
                    <a:latin typeface="Calibri" pitchFamily="34" charset="0"/>
                    <a:cs typeface="ＭＳ Ｐゴシック"/>
                  </a:rPr>
                  <a:t>Geomagnetisches Observatorium</a:t>
                </a:r>
              </a:p>
            </p:txBody>
          </p:sp>
        </p:grpSp>
        <p:grpSp>
          <p:nvGrpSpPr>
            <p:cNvPr id="15" name="Gruppieren 14"/>
            <p:cNvGrpSpPr>
              <a:grpSpLocks/>
            </p:cNvGrpSpPr>
            <p:nvPr/>
          </p:nvGrpSpPr>
          <p:grpSpPr bwMode="auto">
            <a:xfrm>
              <a:off x="5591175" y="510146"/>
              <a:ext cx="3411852" cy="284204"/>
              <a:chOff x="5591175" y="1151456"/>
              <a:chExt cx="3411852" cy="283644"/>
            </a:xfrm>
          </p:grpSpPr>
          <p:sp>
            <p:nvSpPr>
              <p:cNvPr id="26" name="Rectangle 86"/>
              <p:cNvSpPr>
                <a:spLocks noChangeArrowheads="1"/>
              </p:cNvSpPr>
              <p:nvPr/>
            </p:nvSpPr>
            <p:spPr bwMode="auto">
              <a:xfrm>
                <a:off x="5591175" y="1344613"/>
                <a:ext cx="90488" cy="90487"/>
              </a:xfrm>
              <a:prstGeom prst="rect">
                <a:avLst/>
              </a:prstGeom>
              <a:solidFill>
                <a:schemeClr val="accent6">
                  <a:lumMod val="75000"/>
                </a:schemeClr>
              </a:solidFill>
              <a:ln w="9525">
                <a:solidFill>
                  <a:schemeClr val="bg1"/>
                </a:solidFill>
                <a:miter lim="800000"/>
                <a:headEnd/>
                <a:tailEnd/>
              </a:ln>
            </p:spPr>
            <p:txBody>
              <a:bodyPr wrap="none" anchor="ctr"/>
              <a:lstStyle/>
              <a:p>
                <a:pPr fontAlgn="base">
                  <a:spcBef>
                    <a:spcPct val="0"/>
                  </a:spcBef>
                  <a:spcAft>
                    <a:spcPct val="0"/>
                  </a:spcAft>
                </a:pPr>
                <a:endParaRPr lang="de-DE" sz="1500">
                  <a:solidFill>
                    <a:srgbClr val="00589C"/>
                  </a:solidFill>
                  <a:latin typeface="Times New Roman" pitchFamily="18" charset="0"/>
                  <a:cs typeface="Arial" pitchFamily="34" charset="0"/>
                </a:endParaRPr>
              </a:p>
            </p:txBody>
          </p:sp>
          <p:sp>
            <p:nvSpPr>
              <p:cNvPr id="27" name="Text Box 38"/>
              <p:cNvSpPr txBox="1">
                <a:spLocks noChangeArrowheads="1"/>
              </p:cNvSpPr>
              <p:nvPr/>
            </p:nvSpPr>
            <p:spPr bwMode="auto">
              <a:xfrm>
                <a:off x="5727023" y="1151456"/>
                <a:ext cx="3276004" cy="218819"/>
              </a:xfrm>
              <a:prstGeom prst="rect">
                <a:avLst/>
              </a:prstGeom>
              <a:solidFill>
                <a:srgbClr val="FFFFFF">
                  <a:alpha val="69804"/>
                </a:srgbClr>
              </a:solidFill>
              <a:ln w="9525">
                <a:noFill/>
                <a:miter lim="800000"/>
                <a:headEnd/>
                <a:tailEnd/>
              </a:ln>
            </p:spPr>
            <p:txBody>
              <a:bodyPr wrap="square" lIns="27000" tIns="0" rIns="27000" bIns="0">
                <a:spAutoFit/>
              </a:bodyPr>
              <a:lstStyle/>
              <a:p>
                <a:pPr eaLnBrk="0" fontAlgn="base" hangingPunct="0">
                  <a:spcBef>
                    <a:spcPct val="0"/>
                  </a:spcBef>
                  <a:spcAft>
                    <a:spcPct val="0"/>
                  </a:spcAft>
                </a:pPr>
                <a:r>
                  <a:rPr lang="de-DE" sz="1050" err="1">
                    <a:solidFill>
                      <a:srgbClr val="00589C"/>
                    </a:solidFill>
                    <a:latin typeface="Calibri" pitchFamily="34" charset="0"/>
                    <a:cs typeface="ＭＳ Ｐゴシック"/>
                  </a:rPr>
                  <a:t>Wingst</a:t>
                </a:r>
                <a:r>
                  <a:rPr lang="de-DE" sz="1050">
                    <a:solidFill>
                      <a:srgbClr val="00589C"/>
                    </a:solidFill>
                    <a:latin typeface="Calibri" pitchFamily="34" charset="0"/>
                    <a:cs typeface="ＭＳ Ｐゴシック"/>
                  </a:rPr>
                  <a:t>: </a:t>
                </a:r>
                <a:r>
                  <a:rPr lang="de-DE" sz="1050" b="1">
                    <a:solidFill>
                      <a:srgbClr val="00589C"/>
                    </a:solidFill>
                    <a:latin typeface="Calibri" pitchFamily="34" charset="0"/>
                    <a:cs typeface="ＭＳ Ｐゴシック"/>
                  </a:rPr>
                  <a:t>Geomagnetisches Observatorium </a:t>
                </a:r>
              </a:p>
            </p:txBody>
          </p:sp>
        </p:grpSp>
        <p:grpSp>
          <p:nvGrpSpPr>
            <p:cNvPr id="16" name="Gruppieren 15"/>
            <p:cNvGrpSpPr>
              <a:grpSpLocks/>
            </p:cNvGrpSpPr>
            <p:nvPr/>
          </p:nvGrpSpPr>
          <p:grpSpPr bwMode="auto">
            <a:xfrm>
              <a:off x="6077699" y="984247"/>
              <a:ext cx="3092654" cy="330625"/>
              <a:chOff x="6077699" y="1625175"/>
              <a:chExt cx="3092654" cy="330625"/>
            </a:xfrm>
          </p:grpSpPr>
          <p:sp>
            <p:nvSpPr>
              <p:cNvPr id="24" name="Rectangle 86"/>
              <p:cNvSpPr>
                <a:spLocks noChangeArrowheads="1"/>
              </p:cNvSpPr>
              <p:nvPr/>
            </p:nvSpPr>
            <p:spPr bwMode="auto">
              <a:xfrm>
                <a:off x="7762875" y="1865313"/>
                <a:ext cx="90488" cy="90487"/>
              </a:xfrm>
              <a:prstGeom prst="rect">
                <a:avLst/>
              </a:prstGeom>
              <a:solidFill>
                <a:schemeClr val="accent6">
                  <a:lumMod val="75000"/>
                </a:schemeClr>
              </a:solidFill>
              <a:ln w="9525">
                <a:solidFill>
                  <a:schemeClr val="bg1"/>
                </a:solidFill>
                <a:miter lim="800000"/>
                <a:headEnd/>
                <a:tailEnd/>
              </a:ln>
            </p:spPr>
            <p:txBody>
              <a:bodyPr wrap="none" anchor="ctr"/>
              <a:lstStyle/>
              <a:p>
                <a:pPr fontAlgn="base">
                  <a:spcBef>
                    <a:spcPct val="0"/>
                  </a:spcBef>
                  <a:spcAft>
                    <a:spcPct val="0"/>
                  </a:spcAft>
                </a:pPr>
                <a:endParaRPr lang="de-DE" sz="1500">
                  <a:solidFill>
                    <a:srgbClr val="00589C"/>
                  </a:solidFill>
                  <a:latin typeface="Times New Roman" pitchFamily="18" charset="0"/>
                  <a:cs typeface="Arial" pitchFamily="34" charset="0"/>
                </a:endParaRPr>
              </a:p>
            </p:txBody>
          </p:sp>
          <p:sp>
            <p:nvSpPr>
              <p:cNvPr id="25" name="Text Box 38"/>
              <p:cNvSpPr txBox="1">
                <a:spLocks noChangeArrowheads="1"/>
              </p:cNvSpPr>
              <p:nvPr/>
            </p:nvSpPr>
            <p:spPr bwMode="auto">
              <a:xfrm>
                <a:off x="6077699" y="1625175"/>
                <a:ext cx="3092654" cy="219251"/>
              </a:xfrm>
              <a:prstGeom prst="rect">
                <a:avLst/>
              </a:prstGeom>
              <a:solidFill>
                <a:srgbClr val="FFFFFF">
                  <a:alpha val="69804"/>
                </a:srgbClr>
              </a:solidFill>
              <a:ln w="9525">
                <a:noFill/>
                <a:miter lim="800000"/>
                <a:headEnd/>
                <a:tailEnd/>
              </a:ln>
            </p:spPr>
            <p:txBody>
              <a:bodyPr wrap="square" lIns="27000" tIns="0" rIns="27000" bIns="0">
                <a:spAutoFit/>
              </a:bodyPr>
              <a:lstStyle/>
              <a:p>
                <a:pPr eaLnBrk="0" fontAlgn="base" hangingPunct="0">
                  <a:spcBef>
                    <a:spcPct val="0"/>
                  </a:spcBef>
                  <a:spcAft>
                    <a:spcPct val="0"/>
                  </a:spcAft>
                </a:pPr>
                <a:r>
                  <a:rPr lang="de-DE" sz="1050">
                    <a:solidFill>
                      <a:srgbClr val="00589C"/>
                    </a:solidFill>
                    <a:latin typeface="Calibri" pitchFamily="34" charset="0"/>
                    <a:cs typeface="ＭＳ Ｐゴシック"/>
                  </a:rPr>
                  <a:t>Groß-Schönebeck: </a:t>
                </a:r>
                <a:r>
                  <a:rPr lang="de-DE" sz="1050" b="1">
                    <a:solidFill>
                      <a:srgbClr val="00589C"/>
                    </a:solidFill>
                    <a:latin typeface="Calibri" pitchFamily="34" charset="0"/>
                    <a:cs typeface="ＭＳ Ｐゴシック"/>
                  </a:rPr>
                  <a:t>Geothermie-Standort</a:t>
                </a:r>
              </a:p>
            </p:txBody>
          </p:sp>
        </p:grpSp>
        <p:grpSp>
          <p:nvGrpSpPr>
            <p:cNvPr id="17" name="Gruppieren 16"/>
            <p:cNvGrpSpPr>
              <a:grpSpLocks/>
            </p:cNvGrpSpPr>
            <p:nvPr/>
          </p:nvGrpSpPr>
          <p:grpSpPr bwMode="auto">
            <a:xfrm>
              <a:off x="5239412" y="1384719"/>
              <a:ext cx="2117063" cy="219251"/>
              <a:chOff x="5126700" y="2130619"/>
              <a:chExt cx="2117063" cy="219000"/>
            </a:xfrm>
          </p:grpSpPr>
          <p:sp>
            <p:nvSpPr>
              <p:cNvPr id="22" name="Rectangle 86"/>
              <p:cNvSpPr>
                <a:spLocks noChangeArrowheads="1"/>
              </p:cNvSpPr>
              <p:nvPr/>
            </p:nvSpPr>
            <p:spPr bwMode="auto">
              <a:xfrm>
                <a:off x="7153275" y="2208213"/>
                <a:ext cx="90488" cy="90487"/>
              </a:xfrm>
              <a:prstGeom prst="rect">
                <a:avLst/>
              </a:prstGeom>
              <a:solidFill>
                <a:schemeClr val="accent6">
                  <a:lumMod val="75000"/>
                </a:schemeClr>
              </a:solidFill>
              <a:ln w="9525">
                <a:solidFill>
                  <a:schemeClr val="bg1"/>
                </a:solidFill>
                <a:miter lim="800000"/>
                <a:headEnd/>
                <a:tailEnd/>
              </a:ln>
            </p:spPr>
            <p:txBody>
              <a:bodyPr wrap="none" anchor="ctr"/>
              <a:lstStyle/>
              <a:p>
                <a:pPr fontAlgn="base">
                  <a:spcBef>
                    <a:spcPct val="0"/>
                  </a:spcBef>
                  <a:spcAft>
                    <a:spcPct val="0"/>
                  </a:spcAft>
                </a:pPr>
                <a:endParaRPr lang="de-DE" sz="1500">
                  <a:solidFill>
                    <a:srgbClr val="00589C"/>
                  </a:solidFill>
                  <a:latin typeface="Times New Roman" pitchFamily="18" charset="0"/>
                  <a:cs typeface="Arial" pitchFamily="34" charset="0"/>
                </a:endParaRPr>
              </a:p>
            </p:txBody>
          </p:sp>
          <p:sp>
            <p:nvSpPr>
              <p:cNvPr id="23" name="Text Box 38"/>
              <p:cNvSpPr txBox="1">
                <a:spLocks noChangeArrowheads="1"/>
              </p:cNvSpPr>
              <p:nvPr/>
            </p:nvSpPr>
            <p:spPr bwMode="auto">
              <a:xfrm>
                <a:off x="5126700" y="2130619"/>
                <a:ext cx="1925389" cy="219000"/>
              </a:xfrm>
              <a:prstGeom prst="rect">
                <a:avLst/>
              </a:prstGeom>
              <a:solidFill>
                <a:srgbClr val="FFFFFF">
                  <a:alpha val="69804"/>
                </a:srgbClr>
              </a:solidFill>
              <a:ln w="9525">
                <a:noFill/>
                <a:miter lim="800000"/>
                <a:headEnd/>
                <a:tailEnd/>
              </a:ln>
            </p:spPr>
            <p:txBody>
              <a:bodyPr wrap="square" lIns="27000" tIns="0" rIns="27000" bIns="0">
                <a:spAutoFit/>
              </a:bodyPr>
              <a:lstStyle/>
              <a:p>
                <a:pPr eaLnBrk="0" fontAlgn="base" hangingPunct="0">
                  <a:spcBef>
                    <a:spcPct val="0"/>
                  </a:spcBef>
                  <a:spcAft>
                    <a:spcPct val="0"/>
                  </a:spcAft>
                </a:pPr>
                <a:r>
                  <a:rPr lang="de-DE" sz="1050" err="1">
                    <a:solidFill>
                      <a:srgbClr val="00589C"/>
                    </a:solidFill>
                    <a:latin typeface="Calibri" pitchFamily="34" charset="0"/>
                    <a:cs typeface="ＭＳ Ｐゴシック"/>
                  </a:rPr>
                  <a:t>Ketzin</a:t>
                </a:r>
                <a:r>
                  <a:rPr lang="de-DE" sz="1050">
                    <a:solidFill>
                      <a:srgbClr val="00589C"/>
                    </a:solidFill>
                    <a:latin typeface="Calibri" pitchFamily="34" charset="0"/>
                    <a:cs typeface="ＭＳ Ｐゴシック"/>
                  </a:rPr>
                  <a:t>: </a:t>
                </a:r>
                <a:r>
                  <a:rPr lang="de-DE" sz="1050" b="1">
                    <a:solidFill>
                      <a:srgbClr val="00589C"/>
                    </a:solidFill>
                    <a:latin typeface="Calibri" pitchFamily="34" charset="0"/>
                    <a:cs typeface="ＭＳ Ｐゴシック"/>
                  </a:rPr>
                  <a:t>CO</a:t>
                </a:r>
                <a:r>
                  <a:rPr lang="de-DE" sz="1050" b="1" baseline="-25000">
                    <a:solidFill>
                      <a:srgbClr val="00589C"/>
                    </a:solidFill>
                    <a:latin typeface="Calibri" pitchFamily="34" charset="0"/>
                    <a:cs typeface="ＭＳ Ｐゴシック"/>
                  </a:rPr>
                  <a:t>2</a:t>
                </a:r>
                <a:r>
                  <a:rPr lang="de-DE" sz="1050" b="1">
                    <a:solidFill>
                      <a:srgbClr val="00589C"/>
                    </a:solidFill>
                    <a:latin typeface="Calibri" pitchFamily="34" charset="0"/>
                    <a:cs typeface="ＭＳ Ｐゴシック"/>
                  </a:rPr>
                  <a:t>-Speicherung</a:t>
                </a:r>
              </a:p>
            </p:txBody>
          </p:sp>
        </p:grpSp>
        <p:grpSp>
          <p:nvGrpSpPr>
            <p:cNvPr id="18" name="Gruppieren 17"/>
            <p:cNvGrpSpPr>
              <a:grpSpLocks/>
            </p:cNvGrpSpPr>
            <p:nvPr/>
          </p:nvGrpSpPr>
          <p:grpSpPr bwMode="auto">
            <a:xfrm>
              <a:off x="5462587" y="2476919"/>
              <a:ext cx="2195513" cy="219250"/>
              <a:chOff x="5462587" y="3117851"/>
              <a:chExt cx="2195513" cy="219520"/>
            </a:xfrm>
          </p:grpSpPr>
          <p:sp>
            <p:nvSpPr>
              <p:cNvPr id="20" name="Text Box 31"/>
              <p:cNvSpPr txBox="1">
                <a:spLocks noChangeArrowheads="1"/>
              </p:cNvSpPr>
              <p:nvPr/>
            </p:nvSpPr>
            <p:spPr bwMode="auto">
              <a:xfrm>
                <a:off x="5462587" y="3117851"/>
                <a:ext cx="2041526" cy="219520"/>
              </a:xfrm>
              <a:prstGeom prst="rect">
                <a:avLst/>
              </a:prstGeom>
              <a:solidFill>
                <a:srgbClr val="FFFFFF">
                  <a:alpha val="69804"/>
                </a:srgbClr>
              </a:solidFill>
              <a:ln w="9525">
                <a:noFill/>
                <a:miter lim="800000"/>
                <a:headEnd/>
                <a:tailEnd/>
              </a:ln>
            </p:spPr>
            <p:txBody>
              <a:bodyPr wrap="square" lIns="27000" tIns="0" rIns="27000" bIns="0">
                <a:spAutoFit/>
              </a:bodyPr>
              <a:lstStyle/>
              <a:p>
                <a:pPr algn="r" eaLnBrk="0" fontAlgn="base" hangingPunct="0">
                  <a:spcBef>
                    <a:spcPct val="0"/>
                  </a:spcBef>
                  <a:spcAft>
                    <a:spcPct val="0"/>
                  </a:spcAft>
                </a:pPr>
                <a:r>
                  <a:rPr lang="de-DE" sz="1050">
                    <a:solidFill>
                      <a:srgbClr val="00589C"/>
                    </a:solidFill>
                    <a:latin typeface="Calibri" pitchFamily="34" charset="0"/>
                    <a:cs typeface="ＭＳ Ｐゴシック"/>
                  </a:rPr>
                  <a:t>Freiberg: </a:t>
                </a:r>
                <a:r>
                  <a:rPr lang="de-DE" sz="1050" b="1">
                    <a:solidFill>
                      <a:srgbClr val="00589C"/>
                    </a:solidFill>
                    <a:latin typeface="Calibri" pitchFamily="34" charset="0"/>
                    <a:cs typeface="ＭＳ Ｐゴシック"/>
                  </a:rPr>
                  <a:t>Untergrundlabor</a:t>
                </a:r>
              </a:p>
            </p:txBody>
          </p:sp>
          <p:sp>
            <p:nvSpPr>
              <p:cNvPr id="21" name="Rectangle 90"/>
              <p:cNvSpPr>
                <a:spLocks noChangeArrowheads="1"/>
              </p:cNvSpPr>
              <p:nvPr/>
            </p:nvSpPr>
            <p:spPr bwMode="auto">
              <a:xfrm flipV="1">
                <a:off x="7572375" y="3228975"/>
                <a:ext cx="85725" cy="84138"/>
              </a:xfrm>
              <a:prstGeom prst="rect">
                <a:avLst/>
              </a:prstGeom>
              <a:solidFill>
                <a:schemeClr val="accent6">
                  <a:lumMod val="75000"/>
                </a:schemeClr>
              </a:solidFill>
              <a:ln w="9525">
                <a:solidFill>
                  <a:schemeClr val="bg1"/>
                </a:solidFill>
                <a:miter lim="800000"/>
                <a:headEnd/>
                <a:tailEnd/>
              </a:ln>
            </p:spPr>
            <p:txBody>
              <a:bodyPr wrap="none" anchor="ctr"/>
              <a:lstStyle/>
              <a:p>
                <a:pPr fontAlgn="base">
                  <a:spcBef>
                    <a:spcPct val="0"/>
                  </a:spcBef>
                  <a:spcAft>
                    <a:spcPct val="0"/>
                  </a:spcAft>
                </a:pPr>
                <a:endParaRPr lang="de-DE" sz="1500">
                  <a:solidFill>
                    <a:srgbClr val="00589C"/>
                  </a:solidFill>
                  <a:latin typeface="Times New Roman" pitchFamily="18" charset="0"/>
                  <a:cs typeface="Arial" pitchFamily="34" charset="0"/>
                </a:endParaRPr>
              </a:p>
            </p:txBody>
          </p:sp>
        </p:grpSp>
        <p:sp>
          <p:nvSpPr>
            <p:cNvPr id="19" name="Text Box 38"/>
            <p:cNvSpPr txBox="1">
              <a:spLocks noChangeArrowheads="1"/>
            </p:cNvSpPr>
            <p:nvPr/>
          </p:nvSpPr>
          <p:spPr bwMode="auto">
            <a:xfrm>
              <a:off x="7661313" y="1452985"/>
              <a:ext cx="1184871" cy="219251"/>
            </a:xfrm>
            <a:prstGeom prst="rect">
              <a:avLst/>
            </a:prstGeom>
            <a:solidFill>
              <a:srgbClr val="FFFFFF">
                <a:alpha val="65882"/>
              </a:srgbClr>
            </a:solidFill>
            <a:ln>
              <a:solidFill>
                <a:schemeClr val="tx1"/>
              </a:solidFill>
            </a:ln>
            <a:extLst/>
          </p:spPr>
          <p:txBody>
            <a:bodyPr wrap="square" lIns="27000" tIns="0" rIns="2700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defRPr/>
              </a:pPr>
              <a:r>
                <a:rPr lang="de-DE" sz="1050" b="1">
                  <a:solidFill>
                    <a:srgbClr val="000000"/>
                  </a:solidFill>
                  <a:latin typeface="Verdana"/>
                  <a:cs typeface="Arial" pitchFamily="34" charset="0"/>
                </a:rPr>
                <a:t>Potsdam</a:t>
              </a:r>
            </a:p>
          </p:txBody>
        </p:sp>
      </p:grpSp>
    </p:spTree>
    <p:extLst>
      <p:ext uri="{BB962C8B-B14F-4D97-AF65-F5344CB8AC3E}">
        <p14:creationId xmlns:p14="http://schemas.microsoft.com/office/powerpoint/2010/main" val="2374509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a:xfrm>
            <a:off x="0" y="241300"/>
            <a:ext cx="4641850" cy="674688"/>
          </a:xfrm>
        </p:spPr>
        <p:txBody>
          <a:bodyPr/>
          <a:lstStyle/>
          <a:p>
            <a:pPr algn="l" eaLnBrk="1" hangingPunct="1"/>
            <a:r>
              <a:rPr lang="de-DE"/>
              <a:t>Helmholtz-Gemeinschaft</a:t>
            </a:r>
            <a:br>
              <a:rPr lang="de-DE"/>
            </a:br>
            <a:r>
              <a:rPr lang="de-DE"/>
              <a:t>Zahlen und Fakten</a:t>
            </a:r>
          </a:p>
        </p:txBody>
      </p:sp>
      <p:sp>
        <p:nvSpPr>
          <p:cNvPr id="245766" name="Rectangle 3"/>
          <p:cNvSpPr txBox="1">
            <a:spLocks noChangeArrowheads="1"/>
          </p:cNvSpPr>
          <p:nvPr/>
        </p:nvSpPr>
        <p:spPr bwMode="auto">
          <a:xfrm>
            <a:off x="449806" y="1235870"/>
            <a:ext cx="350639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048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75000"/>
              </a:spcBef>
              <a:spcAft>
                <a:spcPct val="0"/>
              </a:spcAft>
              <a:buClr>
                <a:srgbClr val="004D95"/>
              </a:buClr>
              <a:buFont typeface="Wingdings" pitchFamily="2" charset="2"/>
              <a:buChar char="§"/>
              <a:defRPr/>
            </a:pPr>
            <a:r>
              <a:rPr lang="de-DE" sz="1500" dirty="0">
                <a:solidFill>
                  <a:srgbClr val="004D95"/>
                </a:solidFill>
                <a:latin typeface="Verdana" pitchFamily="34" charset="0"/>
                <a:cs typeface="Arial" pitchFamily="34" charset="0"/>
              </a:rPr>
              <a:t>19 Forschungszentren mit </a:t>
            </a:r>
            <a:br>
              <a:rPr lang="de-DE" sz="1500" dirty="0">
                <a:solidFill>
                  <a:srgbClr val="004D95"/>
                </a:solidFill>
                <a:latin typeface="Verdana" pitchFamily="34" charset="0"/>
                <a:cs typeface="Arial" pitchFamily="34" charset="0"/>
              </a:rPr>
            </a:br>
            <a:r>
              <a:rPr lang="de-DE" sz="1500" dirty="0">
                <a:solidFill>
                  <a:srgbClr val="004D95"/>
                </a:solidFill>
                <a:latin typeface="Verdana" pitchFamily="34" charset="0"/>
                <a:cs typeface="Arial" pitchFamily="34" charset="0"/>
              </a:rPr>
              <a:t>rund 300 Instituten</a:t>
            </a:r>
          </a:p>
          <a:p>
            <a:pPr fontAlgn="base">
              <a:spcBef>
                <a:spcPct val="75000"/>
              </a:spcBef>
              <a:spcAft>
                <a:spcPct val="0"/>
              </a:spcAft>
              <a:buClr>
                <a:srgbClr val="004D95"/>
              </a:buClr>
              <a:buFont typeface="Wingdings" pitchFamily="2" charset="2"/>
              <a:buChar char="§"/>
              <a:defRPr/>
            </a:pPr>
            <a:r>
              <a:rPr lang="de-DE" sz="1500" dirty="0">
                <a:solidFill>
                  <a:srgbClr val="004D95"/>
                </a:solidFill>
                <a:latin typeface="Verdana" pitchFamily="34" charset="0"/>
                <a:cs typeface="Arial" pitchFamily="34" charset="0"/>
              </a:rPr>
              <a:t>~39 200 Mitarbeiterinnen und Mitarbeiter</a:t>
            </a:r>
          </a:p>
          <a:p>
            <a:pPr fontAlgn="base">
              <a:spcBef>
                <a:spcPct val="75000"/>
              </a:spcBef>
              <a:spcAft>
                <a:spcPct val="0"/>
              </a:spcAft>
              <a:buClr>
                <a:srgbClr val="004D95"/>
              </a:buClr>
              <a:buFont typeface="Wingdings" pitchFamily="2" charset="2"/>
              <a:buChar char="§"/>
              <a:defRPr/>
            </a:pPr>
            <a:r>
              <a:rPr lang="de-DE" sz="1500" dirty="0">
                <a:solidFill>
                  <a:srgbClr val="004D95"/>
                </a:solidFill>
                <a:latin typeface="Verdana" pitchFamily="34" charset="0"/>
                <a:cs typeface="Arial" pitchFamily="34" charset="0"/>
              </a:rPr>
              <a:t>~14 500 Wissenschaftlerinnen und Wissenschaftler  </a:t>
            </a:r>
          </a:p>
          <a:p>
            <a:pPr fontAlgn="base">
              <a:spcBef>
                <a:spcPct val="75000"/>
              </a:spcBef>
              <a:spcAft>
                <a:spcPct val="0"/>
              </a:spcAft>
              <a:buClr>
                <a:srgbClr val="004D95"/>
              </a:buClr>
              <a:buFont typeface="Wingdings" pitchFamily="2" charset="2"/>
              <a:buChar char="§"/>
              <a:defRPr/>
            </a:pPr>
            <a:r>
              <a:rPr lang="de-DE" sz="1500" dirty="0">
                <a:solidFill>
                  <a:srgbClr val="004D95"/>
                </a:solidFill>
                <a:latin typeface="Verdana" pitchFamily="34" charset="0"/>
                <a:cs typeface="Arial" pitchFamily="34" charset="0"/>
              </a:rPr>
              <a:t>~8000 Doktorandinnen und Doktoranden</a:t>
            </a:r>
          </a:p>
          <a:p>
            <a:pPr fontAlgn="base">
              <a:spcBef>
                <a:spcPct val="75000"/>
              </a:spcBef>
              <a:spcAft>
                <a:spcPct val="0"/>
              </a:spcAft>
              <a:buClr>
                <a:srgbClr val="004D95"/>
              </a:buClr>
              <a:buFont typeface="Wingdings" pitchFamily="2" charset="2"/>
              <a:buChar char="§"/>
              <a:defRPr/>
            </a:pPr>
            <a:r>
              <a:rPr lang="de-DE" sz="1500" dirty="0">
                <a:solidFill>
                  <a:srgbClr val="004D95"/>
                </a:solidFill>
                <a:latin typeface="Verdana" pitchFamily="34" charset="0"/>
                <a:cs typeface="Arial" pitchFamily="34" charset="0"/>
              </a:rPr>
              <a:t>Budget: 4,5 Milliarden Euro</a:t>
            </a:r>
            <a:endParaRPr lang="de-DE" sz="1800" dirty="0">
              <a:solidFill>
                <a:srgbClr val="00589C"/>
              </a:solidFill>
              <a:latin typeface="Verdana"/>
              <a:cs typeface="Arial" pitchFamily="34" charset="0"/>
            </a:endParaRPr>
          </a:p>
        </p:txBody>
      </p:sp>
      <p:grpSp>
        <p:nvGrpSpPr>
          <p:cNvPr id="29" name="Gruppieren 28"/>
          <p:cNvGrpSpPr/>
          <p:nvPr/>
        </p:nvGrpSpPr>
        <p:grpSpPr>
          <a:xfrm>
            <a:off x="4079059" y="357189"/>
            <a:ext cx="3113485" cy="4050506"/>
            <a:chOff x="5003800" y="476250"/>
            <a:chExt cx="4151313" cy="5400675"/>
          </a:xfrm>
        </p:grpSpPr>
        <p:sp>
          <p:nvSpPr>
            <p:cNvPr id="30" name="Rectangle 99"/>
            <p:cNvSpPr>
              <a:spLocks noChangeArrowheads="1"/>
            </p:cNvSpPr>
            <p:nvPr/>
          </p:nvSpPr>
          <p:spPr bwMode="auto">
            <a:xfrm>
              <a:off x="8393113" y="3182938"/>
              <a:ext cx="76200" cy="76200"/>
            </a:xfrm>
            <a:prstGeom prst="rect">
              <a:avLst/>
            </a:prstGeom>
            <a:solidFill>
              <a:srgbClr val="003E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pic>
          <p:nvPicPr>
            <p:cNvPr id="32" name="Picture 11" descr="H:\Präsident\Deutschland_Helmholtz_weiss_Zentren_N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03800" y="476250"/>
              <a:ext cx="39433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99"/>
            <p:cNvSpPr>
              <a:spLocks noChangeArrowheads="1"/>
            </p:cNvSpPr>
            <p:nvPr/>
          </p:nvSpPr>
          <p:spPr bwMode="auto">
            <a:xfrm>
              <a:off x="8491538" y="3162300"/>
              <a:ext cx="76200" cy="76200"/>
            </a:xfrm>
            <a:prstGeom prst="rect">
              <a:avLst/>
            </a:prstGeom>
            <a:solidFill>
              <a:srgbClr val="003E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34" name="Text Box 98"/>
            <p:cNvSpPr txBox="1">
              <a:spLocks noChangeArrowheads="1"/>
            </p:cNvSpPr>
            <p:nvPr/>
          </p:nvSpPr>
          <p:spPr bwMode="auto">
            <a:xfrm>
              <a:off x="8431213" y="2985051"/>
              <a:ext cx="7239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cs typeface="Arial" pitchFamily="34" charset="0"/>
                </a:rPr>
                <a:t>Dresden</a:t>
              </a:r>
              <a:endParaRPr lang="de-DE" sz="1050">
                <a:solidFill>
                  <a:srgbClr val="000000"/>
                </a:solidFill>
                <a:cs typeface="Arial" pitchFamily="34" charset="0"/>
              </a:endParaRPr>
            </a:p>
          </p:txBody>
        </p:sp>
        <p:sp>
          <p:nvSpPr>
            <p:cNvPr id="35" name="Rectangle 99"/>
            <p:cNvSpPr>
              <a:spLocks noChangeArrowheads="1"/>
            </p:cNvSpPr>
            <p:nvPr/>
          </p:nvSpPr>
          <p:spPr bwMode="auto">
            <a:xfrm>
              <a:off x="7418388" y="3333750"/>
              <a:ext cx="76200" cy="76200"/>
            </a:xfrm>
            <a:prstGeom prst="rect">
              <a:avLst/>
            </a:prstGeom>
            <a:solidFill>
              <a:schemeClr val="bg1"/>
            </a:solidFill>
            <a:ln w="9525">
              <a:solidFill>
                <a:srgbClr val="00589C"/>
              </a:solidFill>
              <a:miter lim="800000"/>
              <a:headEnd/>
              <a:tailEnd/>
            </a:ln>
          </p:spPr>
          <p:txBody>
            <a:bodyPr wrap="none" anchor="ctr"/>
            <a:lstStyle/>
            <a:p>
              <a:pPr fontAlgn="base">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36" name="Rectangle 99"/>
            <p:cNvSpPr>
              <a:spLocks noChangeArrowheads="1"/>
            </p:cNvSpPr>
            <p:nvPr/>
          </p:nvSpPr>
          <p:spPr bwMode="auto">
            <a:xfrm>
              <a:off x="5868988" y="3968750"/>
              <a:ext cx="76200" cy="76200"/>
            </a:xfrm>
            <a:prstGeom prst="rect">
              <a:avLst/>
            </a:prstGeom>
            <a:solidFill>
              <a:schemeClr val="bg1"/>
            </a:solidFill>
            <a:ln w="9525">
              <a:solidFill>
                <a:srgbClr val="00589C"/>
              </a:solidFill>
              <a:miter lim="800000"/>
              <a:headEnd/>
              <a:tailEnd/>
            </a:ln>
          </p:spPr>
          <p:txBody>
            <a:bodyPr wrap="none" anchor="ctr"/>
            <a:lstStyle/>
            <a:p>
              <a:pPr fontAlgn="base">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37" name="Rectangle 99"/>
            <p:cNvSpPr>
              <a:spLocks noChangeArrowheads="1"/>
            </p:cNvSpPr>
            <p:nvPr/>
          </p:nvSpPr>
          <p:spPr bwMode="auto">
            <a:xfrm>
              <a:off x="5341938" y="4387850"/>
              <a:ext cx="76200" cy="76200"/>
            </a:xfrm>
            <a:prstGeom prst="rect">
              <a:avLst/>
            </a:prstGeom>
            <a:solidFill>
              <a:srgbClr val="00589C"/>
            </a:solidFill>
            <a:ln w="9525">
              <a:noFill/>
              <a:miter lim="800000"/>
              <a:headEnd/>
              <a:tailEnd/>
            </a:ln>
          </p:spPr>
          <p:txBody>
            <a:bodyPr wrap="none" anchor="ctr"/>
            <a:lstStyle/>
            <a:p>
              <a:pPr fontAlgn="base">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38" name="Rectangle 99"/>
            <p:cNvSpPr>
              <a:spLocks noChangeArrowheads="1"/>
            </p:cNvSpPr>
            <p:nvPr/>
          </p:nvSpPr>
          <p:spPr bwMode="auto">
            <a:xfrm>
              <a:off x="6751638" y="4951413"/>
              <a:ext cx="76200" cy="76200"/>
            </a:xfrm>
            <a:prstGeom prst="rect">
              <a:avLst/>
            </a:prstGeom>
            <a:solidFill>
              <a:schemeClr val="bg1"/>
            </a:solidFill>
            <a:ln w="9525">
              <a:solidFill>
                <a:srgbClr val="00589C"/>
              </a:solidFill>
              <a:miter lim="800000"/>
              <a:headEnd/>
              <a:tailEnd/>
            </a:ln>
          </p:spPr>
          <p:txBody>
            <a:bodyPr wrap="none" anchor="ctr"/>
            <a:lstStyle/>
            <a:p>
              <a:pPr fontAlgn="base">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39" name="Text Box 98"/>
            <p:cNvSpPr txBox="1">
              <a:spLocks noChangeArrowheads="1"/>
            </p:cNvSpPr>
            <p:nvPr/>
          </p:nvSpPr>
          <p:spPr bwMode="auto">
            <a:xfrm>
              <a:off x="6872288" y="4913313"/>
              <a:ext cx="7239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cs typeface="Arial" pitchFamily="34" charset="0"/>
                </a:rPr>
                <a:t>Ulm</a:t>
              </a:r>
              <a:endParaRPr lang="de-DE" sz="1050">
                <a:solidFill>
                  <a:srgbClr val="000000"/>
                </a:solidFill>
                <a:cs typeface="Arial" pitchFamily="34" charset="0"/>
              </a:endParaRPr>
            </a:p>
          </p:txBody>
        </p:sp>
        <p:sp>
          <p:nvSpPr>
            <p:cNvPr id="40" name="Text Box 98"/>
            <p:cNvSpPr txBox="1">
              <a:spLocks noChangeArrowheads="1"/>
            </p:cNvSpPr>
            <p:nvPr/>
          </p:nvSpPr>
          <p:spPr bwMode="auto">
            <a:xfrm>
              <a:off x="7740352" y="3106738"/>
              <a:ext cx="57943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cs typeface="Arial" pitchFamily="34" charset="0"/>
                </a:rPr>
                <a:t>Freiberg</a:t>
              </a:r>
              <a:endParaRPr lang="de-DE" sz="1050">
                <a:solidFill>
                  <a:srgbClr val="000000"/>
                </a:solidFill>
                <a:cs typeface="Arial" pitchFamily="34" charset="0"/>
              </a:endParaRPr>
            </a:p>
          </p:txBody>
        </p:sp>
        <p:sp>
          <p:nvSpPr>
            <p:cNvPr id="41" name="Rectangle 99"/>
            <p:cNvSpPr>
              <a:spLocks noChangeArrowheads="1"/>
            </p:cNvSpPr>
            <p:nvPr/>
          </p:nvSpPr>
          <p:spPr bwMode="auto">
            <a:xfrm>
              <a:off x="8299450" y="3187700"/>
              <a:ext cx="76200" cy="76200"/>
            </a:xfrm>
            <a:prstGeom prst="rect">
              <a:avLst/>
            </a:prstGeom>
            <a:solidFill>
              <a:schemeClr val="bg1"/>
            </a:solidFill>
            <a:ln w="9525">
              <a:solidFill>
                <a:srgbClr val="00589C"/>
              </a:solidFill>
              <a:miter lim="800000"/>
              <a:headEnd/>
              <a:tailEnd/>
            </a:ln>
          </p:spPr>
          <p:txBody>
            <a:bodyPr wrap="none" anchor="ctr"/>
            <a:lstStyle/>
            <a:p>
              <a:pPr fontAlgn="base">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42" name="Rectangle 99"/>
            <p:cNvSpPr>
              <a:spLocks noChangeArrowheads="1"/>
            </p:cNvSpPr>
            <p:nvPr/>
          </p:nvSpPr>
          <p:spPr bwMode="auto">
            <a:xfrm>
              <a:off x="6777038" y="1030288"/>
              <a:ext cx="76200" cy="76200"/>
            </a:xfrm>
            <a:prstGeom prst="rect">
              <a:avLst/>
            </a:prstGeom>
            <a:solidFill>
              <a:srgbClr val="003E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43" name="Text Box 98"/>
            <p:cNvSpPr txBox="1">
              <a:spLocks noChangeArrowheads="1"/>
            </p:cNvSpPr>
            <p:nvPr/>
          </p:nvSpPr>
          <p:spPr bwMode="auto">
            <a:xfrm>
              <a:off x="6846888" y="877887"/>
              <a:ext cx="34766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cs typeface="Arial" pitchFamily="34" charset="0"/>
                </a:rPr>
                <a:t>Kiel</a:t>
              </a:r>
              <a:endParaRPr lang="de-DE" sz="1050">
                <a:solidFill>
                  <a:srgbClr val="000000"/>
                </a:solidFill>
                <a:cs typeface="Arial" pitchFamily="34" charset="0"/>
              </a:endParaRPr>
            </a:p>
          </p:txBody>
        </p:sp>
        <p:sp>
          <p:nvSpPr>
            <p:cNvPr id="44" name="Text Box 98"/>
            <p:cNvSpPr txBox="1">
              <a:spLocks noChangeArrowheads="1"/>
            </p:cNvSpPr>
            <p:nvPr/>
          </p:nvSpPr>
          <p:spPr bwMode="auto">
            <a:xfrm>
              <a:off x="5393979" y="2639789"/>
              <a:ext cx="57943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cs typeface="Arial" pitchFamily="34" charset="0"/>
                </a:rPr>
                <a:t>Münster</a:t>
              </a:r>
              <a:endParaRPr lang="de-DE" sz="1050">
                <a:solidFill>
                  <a:srgbClr val="000000"/>
                </a:solidFill>
                <a:cs typeface="Arial" pitchFamily="34" charset="0"/>
              </a:endParaRPr>
            </a:p>
          </p:txBody>
        </p:sp>
        <p:sp>
          <p:nvSpPr>
            <p:cNvPr id="45" name="Text Box 98"/>
            <p:cNvSpPr txBox="1">
              <a:spLocks noChangeArrowheads="1"/>
            </p:cNvSpPr>
            <p:nvPr/>
          </p:nvSpPr>
          <p:spPr bwMode="auto">
            <a:xfrm>
              <a:off x="7160493" y="4024160"/>
              <a:ext cx="122793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cs typeface="Arial" pitchFamily="34" charset="0"/>
                </a:rPr>
                <a:t>Erlangen-</a:t>
              </a:r>
              <a:br>
                <a:rPr lang="de-DE" sz="825">
                  <a:solidFill>
                    <a:srgbClr val="000000"/>
                  </a:solidFill>
                  <a:cs typeface="Arial" pitchFamily="34" charset="0"/>
                </a:rPr>
              </a:br>
              <a:r>
                <a:rPr lang="de-DE" sz="825">
                  <a:solidFill>
                    <a:srgbClr val="000000"/>
                  </a:solidFill>
                  <a:cs typeface="Arial" pitchFamily="34" charset="0"/>
                </a:rPr>
                <a:t>Nürnberg</a:t>
              </a:r>
              <a:endParaRPr lang="de-DE" sz="1050">
                <a:solidFill>
                  <a:srgbClr val="000000"/>
                </a:solidFill>
                <a:cs typeface="Arial" pitchFamily="34" charset="0"/>
              </a:endParaRPr>
            </a:p>
          </p:txBody>
        </p:sp>
        <p:sp>
          <p:nvSpPr>
            <p:cNvPr id="46" name="Rectangle 194"/>
            <p:cNvSpPr>
              <a:spLocks noChangeArrowheads="1"/>
            </p:cNvSpPr>
            <p:nvPr/>
          </p:nvSpPr>
          <p:spPr bwMode="auto">
            <a:xfrm>
              <a:off x="5715967" y="2564904"/>
              <a:ext cx="80169" cy="66675"/>
            </a:xfrm>
            <a:prstGeom prst="rect">
              <a:avLst/>
            </a:prstGeom>
            <a:solidFill>
              <a:schemeClr val="bg1"/>
            </a:solidFill>
            <a:ln w="9525">
              <a:solidFill>
                <a:srgbClr val="00589C"/>
              </a:solidFill>
              <a:miter lim="800000"/>
              <a:headEnd/>
              <a:tailEnd/>
            </a:ln>
          </p:spPr>
          <p:txBody>
            <a:bodyPr wrap="none" anchor="ctr"/>
            <a:lstStyle/>
            <a:p>
              <a:pPr eaLnBrk="0" fontAlgn="base" hangingPunct="0">
                <a:lnSpc>
                  <a:spcPts val="1500"/>
                </a:lnSpc>
                <a:spcBef>
                  <a:spcPct val="2000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47" name="Text Box 98"/>
            <p:cNvSpPr txBox="1">
              <a:spLocks noChangeArrowheads="1"/>
            </p:cNvSpPr>
            <p:nvPr/>
          </p:nvSpPr>
          <p:spPr bwMode="auto">
            <a:xfrm>
              <a:off x="6691313" y="3873976"/>
              <a:ext cx="122793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cs typeface="Arial" pitchFamily="34" charset="0"/>
                </a:rPr>
                <a:t>Würzburg</a:t>
              </a:r>
              <a:endParaRPr lang="de-DE" sz="1050">
                <a:solidFill>
                  <a:srgbClr val="000000"/>
                </a:solidFill>
                <a:cs typeface="Arial" pitchFamily="34" charset="0"/>
              </a:endParaRPr>
            </a:p>
          </p:txBody>
        </p:sp>
        <p:sp>
          <p:nvSpPr>
            <p:cNvPr id="48" name="Text Box 98"/>
            <p:cNvSpPr txBox="1">
              <a:spLocks noChangeArrowheads="1"/>
            </p:cNvSpPr>
            <p:nvPr/>
          </p:nvSpPr>
          <p:spPr bwMode="auto">
            <a:xfrm>
              <a:off x="5267896" y="1621241"/>
              <a:ext cx="8269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cs typeface="Arial" pitchFamily="34" charset="0"/>
                </a:rPr>
                <a:t>Oldenburg</a:t>
              </a:r>
            </a:p>
          </p:txBody>
        </p:sp>
        <p:sp>
          <p:nvSpPr>
            <p:cNvPr id="49" name="Rectangle 99"/>
            <p:cNvSpPr>
              <a:spLocks noChangeArrowheads="1"/>
            </p:cNvSpPr>
            <p:nvPr/>
          </p:nvSpPr>
          <p:spPr bwMode="auto">
            <a:xfrm>
              <a:off x="6018660" y="1699262"/>
              <a:ext cx="76200" cy="76200"/>
            </a:xfrm>
            <a:prstGeom prst="rect">
              <a:avLst/>
            </a:prstGeom>
            <a:solidFill>
              <a:schemeClr val="bg1"/>
            </a:solidFill>
            <a:ln w="9525">
              <a:solidFill>
                <a:srgbClr val="00589C"/>
              </a:solidFill>
              <a:miter lim="800000"/>
              <a:headEnd/>
              <a:tailEnd/>
            </a:ln>
          </p:spPr>
          <p:txBody>
            <a:bodyPr wrap="none" anchor="ctr"/>
            <a:lstStyle/>
            <a:p>
              <a:pPr fontAlgn="base">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50" name="Rectangle 99"/>
            <p:cNvSpPr>
              <a:spLocks noChangeArrowheads="1"/>
            </p:cNvSpPr>
            <p:nvPr/>
          </p:nvSpPr>
          <p:spPr bwMode="auto">
            <a:xfrm>
              <a:off x="6696173" y="4136950"/>
              <a:ext cx="76200" cy="76200"/>
            </a:xfrm>
            <a:prstGeom prst="rect">
              <a:avLst/>
            </a:prstGeom>
            <a:solidFill>
              <a:schemeClr val="bg1"/>
            </a:solidFill>
            <a:ln w="9525">
              <a:solidFill>
                <a:srgbClr val="00589C"/>
              </a:solidFill>
              <a:miter lim="800000"/>
              <a:headEnd/>
              <a:tailEnd/>
            </a:ln>
          </p:spPr>
          <p:txBody>
            <a:bodyPr wrap="none" anchor="ctr"/>
            <a:lstStyle/>
            <a:p>
              <a:pPr fontAlgn="base">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51" name="Rectangle 99"/>
            <p:cNvSpPr>
              <a:spLocks noChangeArrowheads="1"/>
            </p:cNvSpPr>
            <p:nvPr/>
          </p:nvSpPr>
          <p:spPr bwMode="auto">
            <a:xfrm>
              <a:off x="7030689" y="4164883"/>
              <a:ext cx="76200" cy="76200"/>
            </a:xfrm>
            <a:prstGeom prst="rect">
              <a:avLst/>
            </a:prstGeom>
            <a:solidFill>
              <a:schemeClr val="bg1"/>
            </a:solidFill>
            <a:ln w="9525">
              <a:solidFill>
                <a:srgbClr val="00589C"/>
              </a:solidFill>
              <a:miter lim="800000"/>
              <a:headEnd/>
              <a:tailEnd/>
            </a:ln>
          </p:spPr>
          <p:txBody>
            <a:bodyPr wrap="none" anchor="ctr"/>
            <a:lstStyle/>
            <a:p>
              <a:pPr fontAlgn="base">
                <a:spcBef>
                  <a:spcPct val="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grpSp>
      <p:sp>
        <p:nvSpPr>
          <p:cNvPr id="27" name="Text Box 98"/>
          <p:cNvSpPr txBox="1">
            <a:spLocks noChangeArrowheads="1"/>
          </p:cNvSpPr>
          <p:nvPr/>
        </p:nvSpPr>
        <p:spPr bwMode="auto">
          <a:xfrm>
            <a:off x="7440092" y="956366"/>
            <a:ext cx="1114425"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latin typeface="Verdana"/>
                <a:cs typeface="Arial" pitchFamily="34" charset="0"/>
              </a:rPr>
              <a:t>Helmholtz-Zentrum</a:t>
            </a:r>
          </a:p>
        </p:txBody>
      </p:sp>
      <p:sp>
        <p:nvSpPr>
          <p:cNvPr id="28" name="Rectangle 99"/>
          <p:cNvSpPr>
            <a:spLocks noChangeArrowheads="1"/>
          </p:cNvSpPr>
          <p:nvPr/>
        </p:nvSpPr>
        <p:spPr bwMode="auto">
          <a:xfrm>
            <a:off x="7312694" y="977444"/>
            <a:ext cx="99314" cy="100013"/>
          </a:xfrm>
          <a:prstGeom prst="rect">
            <a:avLst/>
          </a:prstGeom>
          <a:solidFill>
            <a:srgbClr val="003E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lnSpc>
                <a:spcPts val="1500"/>
              </a:lnSpc>
              <a:spcBef>
                <a:spcPct val="2000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31" name="Text Box 100"/>
          <p:cNvSpPr txBox="1">
            <a:spLocks noChangeArrowheads="1"/>
          </p:cNvSpPr>
          <p:nvPr/>
        </p:nvSpPr>
        <p:spPr bwMode="auto">
          <a:xfrm>
            <a:off x="7440092" y="1172390"/>
            <a:ext cx="1114425"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latin typeface="Verdana"/>
                <a:cs typeface="Arial" pitchFamily="34" charset="0"/>
              </a:rPr>
              <a:t>Zweigstelle</a:t>
            </a:r>
          </a:p>
        </p:txBody>
      </p:sp>
      <p:sp>
        <p:nvSpPr>
          <p:cNvPr id="52" name="Rectangle 101"/>
          <p:cNvSpPr>
            <a:spLocks noChangeArrowheads="1"/>
          </p:cNvSpPr>
          <p:nvPr/>
        </p:nvSpPr>
        <p:spPr bwMode="auto">
          <a:xfrm>
            <a:off x="7312694" y="1183423"/>
            <a:ext cx="99314" cy="100013"/>
          </a:xfrm>
          <a:prstGeom prst="rect">
            <a:avLst/>
          </a:prstGeom>
          <a:solidFill>
            <a:srgbClr val="4C90C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lnSpc>
                <a:spcPts val="1500"/>
              </a:lnSpc>
              <a:spcBef>
                <a:spcPct val="2000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53" name="Text Box 100"/>
          <p:cNvSpPr txBox="1">
            <a:spLocks noChangeArrowheads="1"/>
          </p:cNvSpPr>
          <p:nvPr/>
        </p:nvSpPr>
        <p:spPr bwMode="auto">
          <a:xfrm>
            <a:off x="7440092" y="1612606"/>
            <a:ext cx="1674019"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latin typeface="Verdana"/>
                <a:cs typeface="Arial" pitchFamily="34" charset="0"/>
              </a:rPr>
              <a:t>Helmholtz-Institut</a:t>
            </a:r>
          </a:p>
        </p:txBody>
      </p:sp>
      <p:sp>
        <p:nvSpPr>
          <p:cNvPr id="54" name="Text Box 102"/>
          <p:cNvSpPr txBox="1">
            <a:spLocks noChangeArrowheads="1"/>
          </p:cNvSpPr>
          <p:nvPr/>
        </p:nvSpPr>
        <p:spPr bwMode="auto">
          <a:xfrm>
            <a:off x="7440092" y="1396582"/>
            <a:ext cx="1599009"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700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de-DE" sz="825">
                <a:solidFill>
                  <a:srgbClr val="000000"/>
                </a:solidFill>
                <a:latin typeface="Verdana"/>
                <a:cs typeface="Arial" pitchFamily="34" charset="0"/>
              </a:rPr>
              <a:t>Helmholtz-Geschäftsstelle</a:t>
            </a:r>
          </a:p>
        </p:txBody>
      </p:sp>
      <p:sp>
        <p:nvSpPr>
          <p:cNvPr id="55" name="Rectangle 194"/>
          <p:cNvSpPr>
            <a:spLocks noChangeArrowheads="1"/>
          </p:cNvSpPr>
          <p:nvPr/>
        </p:nvSpPr>
        <p:spPr bwMode="auto">
          <a:xfrm>
            <a:off x="7310778" y="1417660"/>
            <a:ext cx="101928" cy="100013"/>
          </a:xfrm>
          <a:prstGeom prst="rect">
            <a:avLst/>
          </a:prstGeom>
          <a:solidFill>
            <a:schemeClr val="bg1"/>
          </a:solidFill>
          <a:ln w="9525">
            <a:solidFill>
              <a:schemeClr val="bg2"/>
            </a:solidFill>
            <a:miter lim="800000"/>
            <a:headEnd/>
            <a:tailEnd/>
          </a:ln>
        </p:spPr>
        <p:txBody>
          <a:bodyPr wrap="none" anchor="ctr"/>
          <a:lstStyle/>
          <a:p>
            <a:pPr eaLnBrk="0" fontAlgn="base" hangingPunct="0">
              <a:lnSpc>
                <a:spcPts val="1500"/>
              </a:lnSpc>
              <a:spcBef>
                <a:spcPct val="2000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
        <p:nvSpPr>
          <p:cNvPr id="56" name="Rectangle 194"/>
          <p:cNvSpPr>
            <a:spLocks noChangeArrowheads="1"/>
          </p:cNvSpPr>
          <p:nvPr/>
        </p:nvSpPr>
        <p:spPr bwMode="auto">
          <a:xfrm>
            <a:off x="7310778" y="1623639"/>
            <a:ext cx="101928" cy="100013"/>
          </a:xfrm>
          <a:prstGeom prst="rect">
            <a:avLst/>
          </a:prstGeom>
          <a:solidFill>
            <a:schemeClr val="bg1"/>
          </a:solidFill>
          <a:ln w="9525">
            <a:solidFill>
              <a:srgbClr val="0070C0"/>
            </a:solidFill>
            <a:miter lim="800000"/>
            <a:headEnd/>
            <a:tailEnd/>
          </a:ln>
        </p:spPr>
        <p:txBody>
          <a:bodyPr wrap="none" anchor="ctr"/>
          <a:lstStyle/>
          <a:p>
            <a:pPr eaLnBrk="0" fontAlgn="base" hangingPunct="0">
              <a:lnSpc>
                <a:spcPts val="1500"/>
              </a:lnSpc>
              <a:spcBef>
                <a:spcPct val="20000"/>
              </a:spcBef>
              <a:spcAft>
                <a:spcPct val="0"/>
              </a:spcAft>
              <a:defRPr/>
            </a:pPr>
            <a:endParaRPr lang="de-DE" sz="1800">
              <a:solidFill>
                <a:srgbClr val="000000"/>
              </a:solidFill>
              <a:latin typeface="Arial" charset="0"/>
              <a:ea typeface="ＭＳ Ｐゴシック" pitchFamily="34" charset="-128"/>
              <a:cs typeface="Arial" pitchFamily="34" charset="0"/>
            </a:endParaRPr>
          </a:p>
        </p:txBody>
      </p:sp>
    </p:spTree>
    <p:extLst>
      <p:ext uri="{BB962C8B-B14F-4D97-AF65-F5344CB8AC3E}">
        <p14:creationId xmlns:p14="http://schemas.microsoft.com/office/powerpoint/2010/main" val="1568512981"/>
      </p:ext>
    </p:extLst>
  </p:cSld>
  <p:clrMapOvr>
    <a:masterClrMapping/>
  </p:clrMapOvr>
  <p:transition/>
</p:sld>
</file>

<file path=ppt/theme/theme1.xml><?xml version="1.0" encoding="utf-8"?>
<a:theme xmlns:a="http://schemas.openxmlformats.org/drawingml/2006/main" name="1_GFZ_Vorlage_Begutachtung2011">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anymed">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haltsfolie_Erde und Umwelt">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Inhaltsfolie_Erde und Umwelt">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827</Words>
  <Application>Microsoft Office PowerPoint</Application>
  <PresentationFormat>Bildschirmpräsentation (16:9)</PresentationFormat>
  <Paragraphs>163</Paragraphs>
  <Slides>12</Slides>
  <Notes>12</Notes>
  <HiddenSlides>1</HiddenSlides>
  <MMClips>0</MMClips>
  <ScaleCrop>false</ScaleCrop>
  <HeadingPairs>
    <vt:vector size="6" baseType="variant">
      <vt:variant>
        <vt:lpstr>Verwendete Schriftarten</vt:lpstr>
      </vt:variant>
      <vt:variant>
        <vt:i4>8</vt:i4>
      </vt:variant>
      <vt:variant>
        <vt:lpstr>Design</vt:lpstr>
      </vt:variant>
      <vt:variant>
        <vt:i4>3</vt:i4>
      </vt:variant>
      <vt:variant>
        <vt:lpstr>Folientitel</vt:lpstr>
      </vt:variant>
      <vt:variant>
        <vt:i4>12</vt:i4>
      </vt:variant>
    </vt:vector>
  </HeadingPairs>
  <TitlesOfParts>
    <vt:vector size="23" baseType="lpstr">
      <vt:lpstr>ＭＳ Ｐゴシック</vt:lpstr>
      <vt:lpstr>PMingLiU</vt:lpstr>
      <vt:lpstr>Arial</vt:lpstr>
      <vt:lpstr>Calibri</vt:lpstr>
      <vt:lpstr>Symbol</vt:lpstr>
      <vt:lpstr>Times New Roman</vt:lpstr>
      <vt:lpstr>Verdana</vt:lpstr>
      <vt:lpstr>Wingdings</vt:lpstr>
      <vt:lpstr>1_GFZ_Vorlage_Begutachtung2011</vt:lpstr>
      <vt:lpstr>Inhaltsfolie_Erde und Umwelt</vt:lpstr>
      <vt:lpstr>11_Inhaltsfolie_Erde und Umwelt</vt:lpstr>
      <vt:lpstr>Deutsches GeoForschungsZentrum GFZ</vt:lpstr>
      <vt:lpstr>PowerPoint-Präsentation</vt:lpstr>
      <vt:lpstr>Weltweit erste Fernaufzeichnung eines Erdbebens 1889</vt:lpstr>
      <vt:lpstr>PowerPoint-Präsentation</vt:lpstr>
      <vt:lpstr>Geodätisches Institut Potsdam, Instrumentensaal</vt:lpstr>
      <vt:lpstr>Satellitenmissionen  mit GFZ-Beteiligung</vt:lpstr>
      <vt:lpstr>PowerPoint-Präsentation</vt:lpstr>
      <vt:lpstr>PowerPoint-Präsentation</vt:lpstr>
      <vt:lpstr>Helmholtz-Gemeinschaft Zahlen und Fakten</vt:lpstr>
      <vt:lpstr>PowerPoint-Präsentation</vt:lpstr>
      <vt:lpstr>PowerPoint-Präsentation</vt:lpstr>
      <vt:lpstr>Herzlichen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Integrierte Erdsystemforschung am Deutschen GeoForschungsZentrum GFZ</dc:title>
  <dc:creator>Dietlinde Friedrich</dc:creator>
  <cp:lastModifiedBy>Stefan Schwartze</cp:lastModifiedBy>
  <cp:revision>116</cp:revision>
  <cp:lastPrinted>2019-09-11T09:50:56Z</cp:lastPrinted>
  <dcterms:created xsi:type="dcterms:W3CDTF">2019-07-17T13:17:30Z</dcterms:created>
  <dcterms:modified xsi:type="dcterms:W3CDTF">2020-02-18T07:42:40Z</dcterms:modified>
</cp:coreProperties>
</file>