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9"/>
  </p:notesMasterIdLst>
  <p:sldIdLst>
    <p:sldId id="258" r:id="rId2"/>
    <p:sldId id="276" r:id="rId3"/>
    <p:sldId id="287" r:id="rId4"/>
    <p:sldId id="303" r:id="rId5"/>
    <p:sldId id="298" r:id="rId6"/>
    <p:sldId id="300" r:id="rId7"/>
    <p:sldId id="302" r:id="rId8"/>
    <p:sldId id="286" r:id="rId9"/>
    <p:sldId id="288" r:id="rId10"/>
    <p:sldId id="289" r:id="rId11"/>
    <p:sldId id="290" r:id="rId12"/>
    <p:sldId id="272" r:id="rId13"/>
    <p:sldId id="293" r:id="rId14"/>
    <p:sldId id="301" r:id="rId15"/>
    <p:sldId id="296" r:id="rId16"/>
    <p:sldId id="268" r:id="rId17"/>
    <p:sldId id="260" r:id="rId1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F0EFDA"/>
    <a:srgbClr val="E8CCFF"/>
    <a:srgbClr val="D5F7FF"/>
    <a:srgbClr val="FFEB8A"/>
    <a:srgbClr val="FFFF00"/>
    <a:srgbClr val="E073FF"/>
    <a:srgbClr val="C00000"/>
    <a:srgbClr val="3231FF"/>
    <a:srgbClr val="22FF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51"/>
    <p:restoredTop sz="89575"/>
  </p:normalViewPr>
  <p:slideViewPr>
    <p:cSldViewPr snapToGrid="0" snapToObjects="1" showGuides="1">
      <p:cViewPr>
        <p:scale>
          <a:sx n="99" d="100"/>
          <a:sy n="99" d="100"/>
        </p:scale>
        <p:origin x="1272" y="384"/>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93539F-1F2B-A247-830B-AD2438A917D9}" type="datetimeFigureOut">
              <a:rPr lang="en-GB" smtClean="0"/>
              <a:t>18/02/2020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F1356F-CF91-8B49-9169-CF17FDB7AC93}" type="slidenum">
              <a:rPr lang="en-GB" smtClean="0"/>
              <a:t>‹#›</a:t>
            </a:fld>
            <a:endParaRPr lang="en-GB"/>
          </a:p>
        </p:txBody>
      </p:sp>
    </p:spTree>
    <p:extLst>
      <p:ext uri="{BB962C8B-B14F-4D97-AF65-F5344CB8AC3E}">
        <p14:creationId xmlns:p14="http://schemas.microsoft.com/office/powerpoint/2010/main" val="1836762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been looking at the </a:t>
            </a:r>
            <a:r>
              <a:rPr lang="en-GB" b="1" dirty="0"/>
              <a:t>deeper structures </a:t>
            </a:r>
            <a:r>
              <a:rPr lang="en-GB" dirty="0"/>
              <a:t>of LH using ambient </a:t>
            </a:r>
            <a:r>
              <a:rPr lang="en-GB" b="1" dirty="0"/>
              <a:t>seismic noise </a:t>
            </a:r>
            <a:r>
              <a:rPr lang="en-GB" dirty="0"/>
              <a:t>and a method called </a:t>
            </a:r>
            <a:r>
              <a:rPr lang="en-GB" b="1" dirty="0"/>
              <a:t>3C beamforming</a:t>
            </a:r>
            <a:r>
              <a:rPr lang="en-GB" dirty="0"/>
              <a:t>.</a:t>
            </a:r>
          </a:p>
          <a:p>
            <a:r>
              <a:rPr lang="en-GB" dirty="0"/>
              <a:t>In this presentation I would like to show you what exactly we did, </a:t>
            </a:r>
            <a:r>
              <a:rPr lang="en-GB" b="1" dirty="0"/>
              <a:t>what we found and why this is important</a:t>
            </a:r>
            <a:r>
              <a:rPr lang="en-GB" dirty="0"/>
              <a:t>.</a:t>
            </a:r>
          </a:p>
        </p:txBody>
      </p:sp>
      <p:sp>
        <p:nvSpPr>
          <p:cNvPr id="4" name="Slide Number Placeholder 3"/>
          <p:cNvSpPr>
            <a:spLocks noGrp="1"/>
          </p:cNvSpPr>
          <p:nvPr>
            <p:ph type="sldNum" sz="quarter" idx="5"/>
          </p:nvPr>
        </p:nvSpPr>
        <p:spPr/>
        <p:txBody>
          <a:bodyPr/>
          <a:lstStyle/>
          <a:p>
            <a:fld id="{45F1356F-CF91-8B49-9169-CF17FDB7AC93}" type="slidenum">
              <a:rPr lang="en-GB" smtClean="0"/>
              <a:t>1</a:t>
            </a:fld>
            <a:endParaRPr lang="en-GB"/>
          </a:p>
        </p:txBody>
      </p:sp>
    </p:spTree>
    <p:extLst>
      <p:ext uri="{BB962C8B-B14F-4D97-AF65-F5344CB8AC3E}">
        <p14:creationId xmlns:p14="http://schemas.microsoft.com/office/powerpoint/2010/main" val="724432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Reference profile </a:t>
            </a:r>
            <a:r>
              <a:rPr lang="en-GB" sz="1200" b="1" dirty="0">
                <a:latin typeface="Arial" panose="020B0604020202020204" pitchFamily="34" charset="0"/>
                <a:cs typeface="Arial" panose="020B0604020202020204" pitchFamily="34" charset="0"/>
              </a:rPr>
              <a:t>sensitive to upper 4 km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(here: sensitivity of beamforming is poor)</a:t>
            </a:r>
            <a:endParaRPr lang="en-GB" dirty="0"/>
          </a:p>
        </p:txBody>
      </p:sp>
      <p:sp>
        <p:nvSpPr>
          <p:cNvPr id="4" name="Slide Number Placeholder 3"/>
          <p:cNvSpPr>
            <a:spLocks noGrp="1"/>
          </p:cNvSpPr>
          <p:nvPr>
            <p:ph type="sldNum" sz="quarter" idx="5"/>
          </p:nvPr>
        </p:nvSpPr>
        <p:spPr/>
        <p:txBody>
          <a:bodyPr/>
          <a:lstStyle/>
          <a:p>
            <a:fld id="{45F1356F-CF91-8B49-9169-CF17FDB7AC93}" type="slidenum">
              <a:rPr lang="en-GB" smtClean="0"/>
              <a:t>10</a:t>
            </a:fld>
            <a:endParaRPr lang="en-GB"/>
          </a:p>
        </p:txBody>
      </p:sp>
    </p:spTree>
    <p:extLst>
      <p:ext uri="{BB962C8B-B14F-4D97-AF65-F5344CB8AC3E}">
        <p14:creationId xmlns:p14="http://schemas.microsoft.com/office/powerpoint/2010/main" val="1909313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Construct </a:t>
            </a:r>
            <a:r>
              <a:rPr lang="en-GB" sz="1200" b="1" dirty="0">
                <a:latin typeface="Arial" panose="020B0604020202020204" pitchFamily="34" charset="0"/>
                <a:cs typeface="Arial" panose="020B0604020202020204" pitchFamily="34" charset="0"/>
              </a:rPr>
              <a:t>combined profile</a:t>
            </a:r>
            <a:r>
              <a:rPr lang="en-GB" sz="1200" dirty="0">
                <a:latin typeface="Arial" panose="020B0604020202020204" pitchFamily="34" charset="0"/>
                <a:cs typeface="Arial" panose="020B0604020202020204" pitchFamily="34" charset="0"/>
              </a:rPr>
              <a:t> that represent profile from </a:t>
            </a:r>
            <a:r>
              <a:rPr lang="en-GB" sz="1200" b="1" dirty="0">
                <a:latin typeface="Arial" panose="020B0604020202020204" pitchFamily="34" charset="0"/>
                <a:cs typeface="Arial" panose="020B0604020202020204" pitchFamily="34" charset="0"/>
              </a:rPr>
              <a:t>local seismicity in the upper 4 km</a:t>
            </a:r>
            <a:r>
              <a:rPr lang="en-GB" sz="1200" dirty="0">
                <a:latin typeface="Arial" panose="020B0604020202020204" pitchFamily="34" charset="0"/>
                <a:cs typeface="Arial" panose="020B0604020202020204" pitchFamily="34" charset="0"/>
              </a:rPr>
              <a:t>, and </a:t>
            </a:r>
            <a:r>
              <a:rPr lang="en-GB" sz="1200" b="1" dirty="0">
                <a:latin typeface="Arial" panose="020B0604020202020204" pitchFamily="34" charset="0"/>
                <a:cs typeface="Arial" panose="020B0604020202020204" pitchFamily="34" charset="0"/>
              </a:rPr>
              <a:t>from seismic noise below 4 km</a:t>
            </a:r>
            <a:endParaRPr lang="en-GB" b="1" dirty="0"/>
          </a:p>
        </p:txBody>
      </p:sp>
      <p:sp>
        <p:nvSpPr>
          <p:cNvPr id="4" name="Slide Number Placeholder 3"/>
          <p:cNvSpPr>
            <a:spLocks noGrp="1"/>
          </p:cNvSpPr>
          <p:nvPr>
            <p:ph type="sldNum" sz="quarter" idx="5"/>
          </p:nvPr>
        </p:nvSpPr>
        <p:spPr/>
        <p:txBody>
          <a:bodyPr/>
          <a:lstStyle/>
          <a:p>
            <a:fld id="{45F1356F-CF91-8B49-9169-CF17FDB7AC93}" type="slidenum">
              <a:rPr lang="en-GB" smtClean="0"/>
              <a:t>11</a:t>
            </a:fld>
            <a:endParaRPr lang="en-GB"/>
          </a:p>
        </p:txBody>
      </p:sp>
    </p:spTree>
    <p:extLst>
      <p:ext uri="{BB962C8B-B14F-4D97-AF65-F5344CB8AC3E}">
        <p14:creationId xmlns:p14="http://schemas.microsoft.com/office/powerpoint/2010/main" val="3968760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For this profile, we now attempt a geological interpretation</a:t>
            </a:r>
          </a:p>
        </p:txBody>
      </p:sp>
      <p:sp>
        <p:nvSpPr>
          <p:cNvPr id="4" name="Slide Number Placeholder 3"/>
          <p:cNvSpPr>
            <a:spLocks noGrp="1"/>
          </p:cNvSpPr>
          <p:nvPr>
            <p:ph type="sldNum" sz="quarter" idx="5"/>
          </p:nvPr>
        </p:nvSpPr>
        <p:spPr/>
        <p:txBody>
          <a:bodyPr/>
          <a:lstStyle/>
          <a:p>
            <a:fld id="{45F1356F-CF91-8B49-9169-CF17FDB7AC93}" type="slidenum">
              <a:rPr lang="en-GB" smtClean="0"/>
              <a:t>12</a:t>
            </a:fld>
            <a:endParaRPr lang="en-GB"/>
          </a:p>
        </p:txBody>
      </p:sp>
    </p:spTree>
    <p:extLst>
      <p:ext uri="{BB962C8B-B14F-4D97-AF65-F5344CB8AC3E}">
        <p14:creationId xmlns:p14="http://schemas.microsoft.com/office/powerpoint/2010/main" val="4078714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t>Take geological cross-section for comparison</a:t>
            </a:r>
          </a:p>
          <a:p>
            <a:r>
              <a:rPr lang="en-GB" b="0" i="0" dirty="0"/>
              <a:t>Remember: </a:t>
            </a:r>
            <a:r>
              <a:rPr lang="de-DE" sz="1200" b="0" i="0" u="none" strike="noStrike" kern="1200" dirty="0" err="1">
                <a:solidFill>
                  <a:schemeClr val="tx1"/>
                </a:solidFill>
                <a:effectLst/>
                <a:latin typeface="+mn-lt"/>
                <a:ea typeface="+mn-ea"/>
                <a:cs typeface="+mn-cs"/>
              </a:rPr>
              <a:t>profile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is</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average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over</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region</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covered</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by</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seismic</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stations</a:t>
            </a:r>
            <a:endParaRPr lang="de-DE" sz="1200" b="0" i="0" u="none" strike="noStrike" kern="1200" dirty="0">
              <a:solidFill>
                <a:schemeClr val="tx1"/>
              </a:solidFill>
              <a:effectLst/>
              <a:latin typeface="+mn-lt"/>
              <a:ea typeface="+mn-ea"/>
              <a:cs typeface="+mn-cs"/>
            </a:endParaRPr>
          </a:p>
          <a:p>
            <a:endParaRPr lang="en-GB" b="0" i="0" dirty="0"/>
          </a:p>
        </p:txBody>
      </p:sp>
      <p:sp>
        <p:nvSpPr>
          <p:cNvPr id="4" name="Slide Number Placeholder 3"/>
          <p:cNvSpPr>
            <a:spLocks noGrp="1"/>
          </p:cNvSpPr>
          <p:nvPr>
            <p:ph type="sldNum" sz="quarter" idx="5"/>
          </p:nvPr>
        </p:nvSpPr>
        <p:spPr/>
        <p:txBody>
          <a:bodyPr/>
          <a:lstStyle/>
          <a:p>
            <a:fld id="{45F1356F-CF91-8B49-9169-CF17FDB7AC93}" type="slidenum">
              <a:rPr lang="en-GB" smtClean="0"/>
              <a:t>13</a:t>
            </a:fld>
            <a:endParaRPr lang="en-GB"/>
          </a:p>
        </p:txBody>
      </p:sp>
    </p:spTree>
    <p:extLst>
      <p:ext uri="{BB962C8B-B14F-4D97-AF65-F5344CB8AC3E}">
        <p14:creationId xmlns:p14="http://schemas.microsoft.com/office/powerpoint/2010/main" val="1311478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0" dirty="0" err="1"/>
              <a:t>We</a:t>
            </a:r>
            <a:r>
              <a:rPr lang="de-DE" b="0" dirty="0"/>
              <a:t> </a:t>
            </a:r>
            <a:r>
              <a:rPr lang="de-DE" b="0" dirty="0" err="1"/>
              <a:t>now</a:t>
            </a:r>
            <a:r>
              <a:rPr lang="de-DE" b="0" dirty="0"/>
              <a:t> </a:t>
            </a:r>
            <a:r>
              <a:rPr lang="de-DE" b="0" dirty="0" err="1"/>
              <a:t>display</a:t>
            </a:r>
            <a:r>
              <a:rPr lang="de-DE" b="0" dirty="0"/>
              <a:t> </a:t>
            </a:r>
            <a:r>
              <a:rPr lang="de-DE" b="0" dirty="0" err="1"/>
              <a:t>average</a:t>
            </a:r>
            <a:r>
              <a:rPr lang="de-DE" b="0" dirty="0"/>
              <a:t> </a:t>
            </a:r>
            <a:r>
              <a:rPr lang="de-DE" b="0" dirty="0" err="1"/>
              <a:t>transition</a:t>
            </a:r>
            <a:r>
              <a:rPr lang="de-DE" b="0" dirty="0"/>
              <a:t> </a:t>
            </a:r>
            <a:r>
              <a:rPr lang="de-DE" b="0" dirty="0" err="1"/>
              <a:t>depths</a:t>
            </a:r>
            <a:r>
              <a:rPr lang="de-DE" b="0" dirty="0"/>
              <a:t> </a:t>
            </a:r>
            <a:r>
              <a:rPr lang="de-DE" b="0" dirty="0" err="1"/>
              <a:t>from</a:t>
            </a:r>
            <a:r>
              <a:rPr lang="de-DE" b="0" dirty="0"/>
              <a:t> </a:t>
            </a:r>
            <a:r>
              <a:rPr lang="de-DE" b="0" dirty="0" err="1"/>
              <a:t>well</a:t>
            </a:r>
            <a:r>
              <a:rPr lang="de-DE" b="0" dirty="0"/>
              <a:t> </a:t>
            </a:r>
            <a:r>
              <a:rPr lang="de-DE" b="0" dirty="0" err="1"/>
              <a:t>logs</a:t>
            </a:r>
            <a:r>
              <a:rPr lang="de-DE" b="0" dirty="0"/>
              <a:t>.</a:t>
            </a:r>
          </a:p>
          <a:p>
            <a:r>
              <a:rPr lang="de-DE" b="0" dirty="0" err="1"/>
              <a:t>They</a:t>
            </a:r>
            <a:r>
              <a:rPr lang="de-DE" b="0" dirty="0"/>
              <a:t> </a:t>
            </a:r>
            <a:r>
              <a:rPr lang="de-DE" b="0" dirty="0" err="1"/>
              <a:t>coincide</a:t>
            </a:r>
            <a:r>
              <a:rPr lang="de-DE" b="0" dirty="0"/>
              <a:t> </a:t>
            </a:r>
            <a:r>
              <a:rPr lang="de-DE" b="0" dirty="0" err="1"/>
              <a:t>nicely</a:t>
            </a:r>
            <a:r>
              <a:rPr lang="de-DE" b="0" dirty="0"/>
              <a:t> </a:t>
            </a:r>
            <a:r>
              <a:rPr lang="de-DE" b="0" dirty="0" err="1"/>
              <a:t>with</a:t>
            </a:r>
            <a:r>
              <a:rPr lang="de-DE" b="0" dirty="0"/>
              <a:t> </a:t>
            </a:r>
            <a:r>
              <a:rPr lang="de-DE" b="0" dirty="0" err="1"/>
              <a:t>discontinuities</a:t>
            </a:r>
            <a:r>
              <a:rPr lang="de-DE" b="0" dirty="0"/>
              <a:t> in </a:t>
            </a:r>
            <a:r>
              <a:rPr lang="de-DE" b="0" dirty="0" err="1"/>
              <a:t>the</a:t>
            </a:r>
            <a:r>
              <a:rPr lang="de-DE" b="0" dirty="0"/>
              <a:t> </a:t>
            </a:r>
            <a:r>
              <a:rPr lang="de-DE" b="0" dirty="0" err="1"/>
              <a:t>seismic</a:t>
            </a:r>
            <a:r>
              <a:rPr lang="de-DE" b="0" dirty="0"/>
              <a:t> </a:t>
            </a:r>
            <a:r>
              <a:rPr lang="de-DE" b="0" dirty="0" err="1"/>
              <a:t>profile</a:t>
            </a:r>
            <a:r>
              <a:rPr lang="de-DE" b="0" dirty="0"/>
              <a:t>.</a:t>
            </a:r>
          </a:p>
          <a:p>
            <a:endParaRPr lang="de-DE" b="0" dirty="0"/>
          </a:p>
          <a:p>
            <a:endParaRPr lang="en-GB" b="0" dirty="0"/>
          </a:p>
        </p:txBody>
      </p:sp>
      <p:sp>
        <p:nvSpPr>
          <p:cNvPr id="4" name="Slide Number Placeholder 3"/>
          <p:cNvSpPr>
            <a:spLocks noGrp="1"/>
          </p:cNvSpPr>
          <p:nvPr>
            <p:ph type="sldNum" sz="quarter" idx="5"/>
          </p:nvPr>
        </p:nvSpPr>
        <p:spPr/>
        <p:txBody>
          <a:bodyPr/>
          <a:lstStyle/>
          <a:p>
            <a:fld id="{45F1356F-CF91-8B49-9169-CF17FDB7AC93}" type="slidenum">
              <a:rPr lang="en-GB" smtClean="0"/>
              <a:t>14</a:t>
            </a:fld>
            <a:endParaRPr lang="en-GB"/>
          </a:p>
        </p:txBody>
      </p:sp>
    </p:spTree>
    <p:extLst>
      <p:ext uri="{BB962C8B-B14F-4D97-AF65-F5344CB8AC3E}">
        <p14:creationId xmlns:p14="http://schemas.microsoft.com/office/powerpoint/2010/main" val="123417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0" i="0" dirty="0" err="1"/>
              <a:t>We</a:t>
            </a:r>
            <a:r>
              <a:rPr lang="de-DE" b="0" i="0" dirty="0"/>
              <a:t> </a:t>
            </a:r>
            <a:r>
              <a:rPr lang="de-DE" b="0" i="0" dirty="0" err="1"/>
              <a:t>then</a:t>
            </a:r>
            <a:r>
              <a:rPr lang="de-DE" b="0" i="0" dirty="0"/>
              <a:t> </a:t>
            </a:r>
            <a:r>
              <a:rPr lang="de-DE" b="1" i="0" dirty="0" err="1"/>
              <a:t>interpret</a:t>
            </a:r>
            <a:r>
              <a:rPr lang="de-DE" b="1" i="0" dirty="0"/>
              <a:t> </a:t>
            </a:r>
            <a:r>
              <a:rPr lang="de-DE" b="1" i="0" dirty="0" err="1"/>
              <a:t>deeper</a:t>
            </a:r>
            <a:r>
              <a:rPr lang="de-DE" b="1" i="0" dirty="0"/>
              <a:t> </a:t>
            </a:r>
            <a:r>
              <a:rPr lang="de-DE" b="1" i="0" dirty="0" err="1"/>
              <a:t>discontinuities</a:t>
            </a:r>
            <a:r>
              <a:rPr lang="de-DE" b="1" i="0" dirty="0"/>
              <a:t> </a:t>
            </a:r>
            <a:r>
              <a:rPr lang="de-DE" b="0" i="0" dirty="0"/>
              <a:t>in </a:t>
            </a:r>
            <a:r>
              <a:rPr lang="de-DE" b="0" i="0" dirty="0" err="1"/>
              <a:t>the</a:t>
            </a:r>
            <a:r>
              <a:rPr lang="de-DE" b="0" i="0" dirty="0"/>
              <a:t> </a:t>
            </a:r>
            <a:r>
              <a:rPr lang="de-DE" b="0" i="0" dirty="0" err="1"/>
              <a:t>seismic</a:t>
            </a:r>
            <a:r>
              <a:rPr lang="de-DE" b="0" i="0" dirty="0"/>
              <a:t> </a:t>
            </a:r>
            <a:r>
              <a:rPr lang="de-DE" b="0" i="0" dirty="0" err="1"/>
              <a:t>profile</a:t>
            </a:r>
            <a:r>
              <a:rPr lang="de-DE" b="0" i="0" dirty="0"/>
              <a:t>:</a:t>
            </a:r>
          </a:p>
          <a:p>
            <a:endParaRPr lang="de-DE" b="0" i="0" dirty="0"/>
          </a:p>
          <a:p>
            <a:r>
              <a:rPr lang="de-DE" b="0" i="0" dirty="0"/>
              <a:t>1) </a:t>
            </a:r>
            <a:r>
              <a:rPr lang="de-DE" b="0" i="0" dirty="0" err="1"/>
              <a:t>Using</a:t>
            </a:r>
            <a:r>
              <a:rPr lang="de-DE" b="0" i="0" dirty="0"/>
              <a:t> </a:t>
            </a:r>
            <a:r>
              <a:rPr lang="de-DE" b="1" i="0" dirty="0" err="1"/>
              <a:t>geological</a:t>
            </a:r>
            <a:r>
              <a:rPr lang="de-DE" b="1" i="0" dirty="0"/>
              <a:t> </a:t>
            </a:r>
            <a:r>
              <a:rPr lang="de-DE" b="1" i="0" dirty="0" err="1"/>
              <a:t>information</a:t>
            </a:r>
            <a:r>
              <a:rPr lang="de-DE" b="0" i="0" dirty="0"/>
              <a:t>, e.g., </a:t>
            </a:r>
            <a:r>
              <a:rPr lang="de-DE" b="0" i="0" dirty="0" err="1"/>
              <a:t>from</a:t>
            </a:r>
            <a:r>
              <a:rPr lang="de-DE" b="0" i="0" dirty="0"/>
              <a:t> </a:t>
            </a:r>
            <a:r>
              <a:rPr lang="de-DE" b="1" i="0" dirty="0" err="1"/>
              <a:t>outcrops</a:t>
            </a:r>
            <a:r>
              <a:rPr lang="de-DE" b="0" i="0" dirty="0"/>
              <a:t>, </a:t>
            </a:r>
            <a:r>
              <a:rPr lang="de-DE" b="0" i="0" dirty="0" err="1"/>
              <a:t>we</a:t>
            </a:r>
            <a:r>
              <a:rPr lang="de-DE" b="0" i="0" dirty="0"/>
              <a:t> </a:t>
            </a:r>
            <a:r>
              <a:rPr lang="de-DE" b="0" i="0" dirty="0" err="1"/>
              <a:t>conclude</a:t>
            </a:r>
            <a:r>
              <a:rPr lang="de-DE" b="0" i="0" dirty="0"/>
              <a:t> </a:t>
            </a:r>
            <a:r>
              <a:rPr lang="de-DE" b="0" i="0" dirty="0" err="1"/>
              <a:t>that</a:t>
            </a:r>
            <a:r>
              <a:rPr lang="de-DE" b="0" i="0" dirty="0"/>
              <a:t> </a:t>
            </a:r>
            <a:r>
              <a:rPr lang="de-DE" b="0" i="0" dirty="0" err="1"/>
              <a:t>the</a:t>
            </a:r>
            <a:r>
              <a:rPr lang="de-DE" b="0" i="0" dirty="0"/>
              <a:t> </a:t>
            </a:r>
            <a:r>
              <a:rPr lang="de-DE" b="1" i="0" dirty="0" err="1"/>
              <a:t>velocity</a:t>
            </a:r>
            <a:r>
              <a:rPr lang="de-DE" b="1" i="0" dirty="0"/>
              <a:t> jump at 5 </a:t>
            </a:r>
            <a:r>
              <a:rPr lang="de-DE" b="0" i="0" dirty="0"/>
              <a:t>km </a:t>
            </a:r>
            <a:r>
              <a:rPr lang="de-DE" b="0" i="0" dirty="0" err="1"/>
              <a:t>corresponds</a:t>
            </a:r>
            <a:r>
              <a:rPr lang="de-DE" b="0" i="0" dirty="0"/>
              <a:t> </a:t>
            </a:r>
            <a:r>
              <a:rPr lang="de-DE" b="0" i="0" dirty="0" err="1"/>
              <a:t>to</a:t>
            </a:r>
            <a:r>
              <a:rPr lang="de-DE" b="0" i="0" dirty="0"/>
              <a:t> </a:t>
            </a:r>
            <a:r>
              <a:rPr lang="de-DE" b="0" i="0" dirty="0" err="1"/>
              <a:t>the</a:t>
            </a:r>
            <a:r>
              <a:rPr lang="de-DE" b="0" i="0" dirty="0"/>
              <a:t> </a:t>
            </a:r>
            <a:r>
              <a:rPr lang="de-DE" b="1" i="0" dirty="0" err="1"/>
              <a:t>transition</a:t>
            </a:r>
            <a:r>
              <a:rPr lang="de-DE" b="1" i="0" dirty="0"/>
              <a:t> </a:t>
            </a:r>
            <a:r>
              <a:rPr lang="de-DE" b="1" i="0" dirty="0" err="1"/>
              <a:t>from</a:t>
            </a:r>
            <a:r>
              <a:rPr lang="de-DE" b="1" i="0" dirty="0"/>
              <a:t> </a:t>
            </a:r>
            <a:r>
              <a:rPr lang="de-DE" b="1" i="0" dirty="0" err="1"/>
              <a:t>the</a:t>
            </a:r>
            <a:r>
              <a:rPr lang="de-DE" b="1" i="0" dirty="0"/>
              <a:t> </a:t>
            </a:r>
            <a:r>
              <a:rPr lang="de-DE" b="1" i="0" dirty="0" err="1"/>
              <a:t>sedimental</a:t>
            </a:r>
            <a:r>
              <a:rPr lang="de-DE" b="1" i="0" dirty="0"/>
              <a:t> </a:t>
            </a:r>
            <a:r>
              <a:rPr lang="de-DE" b="1" i="0" dirty="0" err="1"/>
              <a:t>to</a:t>
            </a:r>
            <a:r>
              <a:rPr lang="de-DE" b="1" i="0" dirty="0"/>
              <a:t> </a:t>
            </a:r>
            <a:r>
              <a:rPr lang="de-DE" b="1" i="0" dirty="0" err="1"/>
              <a:t>the</a:t>
            </a:r>
            <a:r>
              <a:rPr lang="de-DE" b="1" i="0" dirty="0"/>
              <a:t> </a:t>
            </a:r>
            <a:r>
              <a:rPr lang="de-DE" b="1" i="0" dirty="0" err="1"/>
              <a:t>crystalline</a:t>
            </a:r>
            <a:r>
              <a:rPr lang="de-DE" b="1" i="0" dirty="0"/>
              <a:t> </a:t>
            </a:r>
            <a:r>
              <a:rPr lang="de-DE" b="1" i="0" dirty="0" err="1"/>
              <a:t>basement</a:t>
            </a:r>
            <a:r>
              <a:rPr lang="de-DE" b="0" i="0" dirty="0"/>
              <a:t>.</a:t>
            </a:r>
          </a:p>
          <a:p>
            <a:endParaRPr lang="de-DE" b="1" dirty="0"/>
          </a:p>
          <a:p>
            <a:r>
              <a:rPr lang="de-DE" b="0" dirty="0"/>
              <a:t>2) </a:t>
            </a:r>
            <a:r>
              <a:rPr lang="de-DE" b="0" dirty="0" err="1"/>
              <a:t>Secondly</a:t>
            </a:r>
            <a:r>
              <a:rPr lang="de-DE" b="0" dirty="0"/>
              <a:t>, </a:t>
            </a:r>
            <a:r>
              <a:rPr lang="de-DE" b="0" dirty="0" err="1"/>
              <a:t>we</a:t>
            </a:r>
            <a:r>
              <a:rPr lang="de-DE" b="0" dirty="0"/>
              <a:t> </a:t>
            </a:r>
            <a:r>
              <a:rPr lang="de-DE" b="0" dirty="0" err="1"/>
              <a:t>infer</a:t>
            </a:r>
            <a:r>
              <a:rPr lang="de-DE" b="0" dirty="0"/>
              <a:t> </a:t>
            </a:r>
            <a:r>
              <a:rPr lang="de-DE" b="0" dirty="0" err="1"/>
              <a:t>that</a:t>
            </a:r>
            <a:r>
              <a:rPr lang="de-DE" b="0" dirty="0"/>
              <a:t> </a:t>
            </a:r>
            <a:r>
              <a:rPr lang="de-DE" b="0" dirty="0" err="1"/>
              <a:t>the</a:t>
            </a:r>
            <a:r>
              <a:rPr lang="de-DE" b="0" dirty="0"/>
              <a:t> </a:t>
            </a:r>
            <a:r>
              <a:rPr lang="de-DE" b="1" dirty="0" err="1"/>
              <a:t>decrease</a:t>
            </a:r>
            <a:r>
              <a:rPr lang="de-DE" b="1" dirty="0"/>
              <a:t> </a:t>
            </a:r>
            <a:r>
              <a:rPr lang="de-DE" b="1" dirty="0" err="1"/>
              <a:t>of</a:t>
            </a:r>
            <a:r>
              <a:rPr lang="de-DE" b="1" dirty="0"/>
              <a:t> </a:t>
            </a:r>
            <a:r>
              <a:rPr lang="de-DE" b="1" dirty="0" err="1"/>
              <a:t>shear</a:t>
            </a:r>
            <a:r>
              <a:rPr lang="de-DE" b="1" dirty="0"/>
              <a:t> </a:t>
            </a:r>
            <a:r>
              <a:rPr lang="de-DE" b="1" dirty="0" err="1"/>
              <a:t>velocity</a:t>
            </a:r>
            <a:r>
              <a:rPr lang="de-DE" b="1" dirty="0"/>
              <a:t> </a:t>
            </a:r>
            <a:r>
              <a:rPr lang="de-DE" b="0" dirty="0" err="1"/>
              <a:t>marks</a:t>
            </a:r>
            <a:r>
              <a:rPr lang="de-DE" b="0" dirty="0"/>
              <a:t> </a:t>
            </a:r>
            <a:r>
              <a:rPr lang="de-DE" b="0" dirty="0" err="1"/>
              <a:t>the</a:t>
            </a:r>
            <a:r>
              <a:rPr lang="de-DE" b="0" dirty="0"/>
              <a:t> </a:t>
            </a:r>
            <a:r>
              <a:rPr lang="de-DE" b="1" dirty="0" err="1"/>
              <a:t>onset</a:t>
            </a:r>
            <a:r>
              <a:rPr lang="de-DE" b="1" dirty="0"/>
              <a:t> </a:t>
            </a:r>
            <a:r>
              <a:rPr lang="de-DE" b="1" dirty="0" err="1"/>
              <a:t>of</a:t>
            </a:r>
            <a:r>
              <a:rPr lang="de-DE" b="1" dirty="0"/>
              <a:t> </a:t>
            </a:r>
            <a:r>
              <a:rPr lang="de-DE" b="1" dirty="0" err="1"/>
              <a:t>the</a:t>
            </a:r>
            <a:r>
              <a:rPr lang="de-DE" b="1" dirty="0"/>
              <a:t> BD </a:t>
            </a:r>
            <a:r>
              <a:rPr lang="de-DE" b="1" dirty="0" err="1"/>
              <a:t>transition</a:t>
            </a:r>
            <a:endParaRPr lang="de-DE" b="1" dirty="0"/>
          </a:p>
          <a:p>
            <a:r>
              <a:rPr lang="de-DE" b="1" dirty="0"/>
              <a:t>BD </a:t>
            </a:r>
            <a:r>
              <a:rPr lang="de-DE" b="1" dirty="0" err="1"/>
              <a:t>transition</a:t>
            </a:r>
            <a:r>
              <a:rPr lang="de-DE" b="1" dirty="0"/>
              <a:t> </a:t>
            </a:r>
            <a:r>
              <a:rPr lang="de-DE" b="1" dirty="0" err="1"/>
              <a:t>zone</a:t>
            </a:r>
            <a:r>
              <a:rPr lang="de-DE" b="0" dirty="0"/>
              <a:t>: </a:t>
            </a:r>
            <a:r>
              <a:rPr lang="de-DE" b="0" dirty="0" err="1"/>
              <a:t>decrease</a:t>
            </a:r>
            <a:r>
              <a:rPr lang="de-DE" b="0" dirty="0"/>
              <a:t> </a:t>
            </a:r>
            <a:r>
              <a:rPr lang="de-DE" b="0" dirty="0" err="1"/>
              <a:t>of</a:t>
            </a:r>
            <a:r>
              <a:rPr lang="de-DE" b="0" dirty="0"/>
              <a:t> </a:t>
            </a:r>
            <a:r>
              <a:rPr lang="de-DE" b="0" dirty="0" err="1"/>
              <a:t>shear</a:t>
            </a:r>
            <a:r>
              <a:rPr lang="de-DE" b="0" dirty="0"/>
              <a:t> </a:t>
            </a:r>
            <a:r>
              <a:rPr lang="de-DE" b="0" dirty="0" err="1"/>
              <a:t>strength</a:t>
            </a:r>
            <a:r>
              <a:rPr lang="de-DE" b="0" dirty="0"/>
              <a:t> </a:t>
            </a:r>
            <a:r>
              <a:rPr lang="de-DE" b="0" dirty="0">
                <a:sym typeface="Wingdings" pitchFamily="2" charset="2"/>
              </a:rPr>
              <a:t> </a:t>
            </a:r>
            <a:r>
              <a:rPr lang="de-DE" b="0" dirty="0" err="1">
                <a:sym typeface="Wingdings" pitchFamily="2" charset="2"/>
              </a:rPr>
              <a:t>decrease</a:t>
            </a:r>
            <a:r>
              <a:rPr lang="de-DE" b="0" dirty="0">
                <a:sym typeface="Wingdings" pitchFamily="2" charset="2"/>
              </a:rPr>
              <a:t> </a:t>
            </a:r>
            <a:r>
              <a:rPr lang="de-DE" b="0" dirty="0" err="1">
                <a:sym typeface="Wingdings" pitchFamily="2" charset="2"/>
              </a:rPr>
              <a:t>of</a:t>
            </a:r>
            <a:r>
              <a:rPr lang="de-DE" b="0" dirty="0">
                <a:sym typeface="Wingdings" pitchFamily="2" charset="2"/>
              </a:rPr>
              <a:t> </a:t>
            </a:r>
            <a:r>
              <a:rPr lang="de-DE" b="0" dirty="0" err="1">
                <a:sym typeface="Wingdings" pitchFamily="2" charset="2"/>
              </a:rPr>
              <a:t>shear</a:t>
            </a:r>
            <a:r>
              <a:rPr lang="de-DE" b="0" dirty="0">
                <a:sym typeface="Wingdings" pitchFamily="2" charset="2"/>
              </a:rPr>
              <a:t> </a:t>
            </a:r>
            <a:r>
              <a:rPr lang="de-DE" b="0" dirty="0" err="1">
                <a:sym typeface="Wingdings" pitchFamily="2" charset="2"/>
              </a:rPr>
              <a:t>velocity</a:t>
            </a:r>
            <a:endParaRPr lang="de-DE" b="0" dirty="0">
              <a:sym typeface="Wingdings" pitchFamily="2" charset="2"/>
            </a:endParaRPr>
          </a:p>
          <a:p>
            <a:endParaRPr lang="en-GB" b="0" dirty="0"/>
          </a:p>
        </p:txBody>
      </p:sp>
      <p:sp>
        <p:nvSpPr>
          <p:cNvPr id="4" name="Slide Number Placeholder 3"/>
          <p:cNvSpPr>
            <a:spLocks noGrp="1"/>
          </p:cNvSpPr>
          <p:nvPr>
            <p:ph type="sldNum" sz="quarter" idx="5"/>
          </p:nvPr>
        </p:nvSpPr>
        <p:spPr/>
        <p:txBody>
          <a:bodyPr/>
          <a:lstStyle/>
          <a:p>
            <a:fld id="{45F1356F-CF91-8B49-9169-CF17FDB7AC93}" type="slidenum">
              <a:rPr lang="en-GB" smtClean="0"/>
              <a:t>15</a:t>
            </a:fld>
            <a:endParaRPr lang="en-GB"/>
          </a:p>
        </p:txBody>
      </p:sp>
    </p:spTree>
    <p:extLst>
      <p:ext uri="{BB962C8B-B14F-4D97-AF65-F5344CB8AC3E}">
        <p14:creationId xmlns:p14="http://schemas.microsoft.com/office/powerpoint/2010/main" val="578823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summary, we have shown the following, namely that</a:t>
            </a:r>
          </a:p>
          <a:p>
            <a:pPr marL="228600" indent="-228600">
              <a:buAutoNum type="arabicParenR"/>
            </a:pPr>
            <a:r>
              <a:rPr lang="en-GB" dirty="0"/>
              <a:t>we get a </a:t>
            </a:r>
            <a:r>
              <a:rPr lang="en-GB" b="1" dirty="0"/>
              <a:t>good agreement </a:t>
            </a:r>
            <a:r>
              <a:rPr lang="en-GB" dirty="0"/>
              <a:t>between the structures inferred from well logs, local seismicity and noise analysis in the </a:t>
            </a:r>
            <a:r>
              <a:rPr lang="en-GB" b="1" dirty="0"/>
              <a:t>upper 4 km</a:t>
            </a:r>
          </a:p>
          <a:p>
            <a:pPr marL="0" indent="0">
              <a:buFontTx/>
              <a:buNone/>
            </a:pPr>
            <a:r>
              <a:rPr lang="en-GB" dirty="0">
                <a:sym typeface="Wingdings" pitchFamily="2" charset="2"/>
              </a:rPr>
              <a:t> </a:t>
            </a:r>
            <a:r>
              <a:rPr lang="en-GB" b="1" dirty="0">
                <a:sym typeface="Wingdings" pitchFamily="2" charset="2"/>
              </a:rPr>
              <a:t>validation</a:t>
            </a:r>
            <a:r>
              <a:rPr lang="en-GB" dirty="0">
                <a:sym typeface="Wingdings" pitchFamily="2" charset="2"/>
              </a:rPr>
              <a:t> of our method</a:t>
            </a:r>
          </a:p>
          <a:p>
            <a:pPr marL="228600" indent="-228600">
              <a:buFont typeface="+mj-lt"/>
              <a:buAutoNum type="arabicParenR" startAt="2"/>
            </a:pPr>
            <a:r>
              <a:rPr lang="en-GB" dirty="0">
                <a:sym typeface="Wingdings" pitchFamily="2" charset="2"/>
              </a:rPr>
              <a:t>we can derive </a:t>
            </a:r>
            <a:r>
              <a:rPr lang="en-GB" b="1" dirty="0">
                <a:sym typeface="Wingdings" pitchFamily="2" charset="2"/>
              </a:rPr>
              <a:t>new geological information </a:t>
            </a:r>
            <a:r>
              <a:rPr lang="en-GB" dirty="0">
                <a:sym typeface="Wingdings" pitchFamily="2" charset="2"/>
              </a:rPr>
              <a:t>by estimating the </a:t>
            </a:r>
            <a:r>
              <a:rPr lang="en-GB" b="1" dirty="0">
                <a:sym typeface="Wingdings" pitchFamily="2" charset="2"/>
              </a:rPr>
              <a:t>average depth of the crystalline basement below the caldera</a:t>
            </a:r>
          </a:p>
          <a:p>
            <a:pPr marL="228600" indent="-228600">
              <a:buAutoNum type="arabicParenR" startAt="2"/>
            </a:pPr>
            <a:r>
              <a:rPr lang="en-GB" dirty="0">
                <a:sym typeface="Wingdings" pitchFamily="2" charset="2"/>
              </a:rPr>
              <a:t>we can restrict the </a:t>
            </a:r>
            <a:r>
              <a:rPr lang="en-GB" b="1" dirty="0">
                <a:sym typeface="Wingdings" pitchFamily="2" charset="2"/>
              </a:rPr>
              <a:t>maximum depth of brittle structures </a:t>
            </a:r>
            <a:r>
              <a:rPr lang="en-GB" dirty="0">
                <a:sym typeface="Wingdings" pitchFamily="2" charset="2"/>
              </a:rPr>
              <a:t>by identifying the BD transition zone</a:t>
            </a:r>
          </a:p>
          <a:p>
            <a:pPr marL="0" indent="0">
              <a:buFontTx/>
              <a:buNone/>
            </a:pPr>
            <a:r>
              <a:rPr lang="en-GB" dirty="0">
                <a:sym typeface="Wingdings" pitchFamily="2" charset="2"/>
              </a:rPr>
              <a:t>This is the </a:t>
            </a:r>
            <a:r>
              <a:rPr lang="en-GB" b="1" dirty="0">
                <a:sym typeface="Wingdings" pitchFamily="2" charset="2"/>
              </a:rPr>
              <a:t>maximum depth </a:t>
            </a:r>
            <a:r>
              <a:rPr lang="en-GB" dirty="0">
                <a:sym typeface="Wingdings" pitchFamily="2" charset="2"/>
              </a:rPr>
              <a:t>to which fractures can occur and </a:t>
            </a:r>
            <a:r>
              <a:rPr lang="en-GB" b="1" dirty="0">
                <a:sym typeface="Wingdings" pitchFamily="2" charset="2"/>
              </a:rPr>
              <a:t>secondary permeability </a:t>
            </a:r>
            <a:r>
              <a:rPr lang="en-GB" dirty="0">
                <a:sym typeface="Wingdings" pitchFamily="2" charset="2"/>
              </a:rPr>
              <a:t>is possible.</a:t>
            </a:r>
          </a:p>
          <a:p>
            <a:pPr marL="0" indent="0">
              <a:buFontTx/>
              <a:buNone/>
            </a:pPr>
            <a:r>
              <a:rPr lang="en-GB" dirty="0">
                <a:sym typeface="Wingdings" pitchFamily="2" charset="2"/>
              </a:rPr>
              <a:t>Given that we are in a </a:t>
            </a:r>
            <a:r>
              <a:rPr lang="en-GB" b="1" dirty="0">
                <a:sym typeface="Wingdings" pitchFamily="2" charset="2"/>
              </a:rPr>
              <a:t>volcanic area </a:t>
            </a:r>
            <a:r>
              <a:rPr lang="en-GB" dirty="0">
                <a:sym typeface="Wingdings" pitchFamily="2" charset="2"/>
              </a:rPr>
              <a:t>exhibiting a </a:t>
            </a:r>
            <a:r>
              <a:rPr lang="en-GB" b="1" dirty="0">
                <a:sym typeface="Wingdings" pitchFamily="2" charset="2"/>
              </a:rPr>
              <a:t>positive thermal anomaly</a:t>
            </a:r>
            <a:r>
              <a:rPr lang="en-GB" dirty="0">
                <a:sym typeface="Wingdings" pitchFamily="2" charset="2"/>
              </a:rPr>
              <a:t>, the transition occurs </a:t>
            </a:r>
            <a:r>
              <a:rPr lang="en-GB" b="1" dirty="0">
                <a:sym typeface="Wingdings" pitchFamily="2" charset="2"/>
              </a:rPr>
              <a:t>deeper than expected</a:t>
            </a:r>
            <a:r>
              <a:rPr lang="en-GB" dirty="0">
                <a:sym typeface="Wingdings" pitchFamily="2" charset="2"/>
              </a:rPr>
              <a:t>!</a:t>
            </a:r>
          </a:p>
          <a:p>
            <a:pPr marL="0" indent="0">
              <a:buFontTx/>
              <a:buNone/>
            </a:pPr>
            <a:r>
              <a:rPr lang="en-GB" dirty="0">
                <a:sym typeface="Wingdings" pitchFamily="2" charset="2"/>
              </a:rPr>
              <a:t>In theory, this increases the </a:t>
            </a:r>
            <a:r>
              <a:rPr lang="en-GB" b="1" dirty="0">
                <a:sym typeface="Wingdings" pitchFamily="2" charset="2"/>
              </a:rPr>
              <a:t>potential rock volume available for geothermal exploitation</a:t>
            </a:r>
            <a:r>
              <a:rPr lang="en-GB" dirty="0">
                <a:sym typeface="Wingdings" pitchFamily="2" charset="2"/>
              </a:rPr>
              <a:t>.</a:t>
            </a:r>
          </a:p>
          <a:p>
            <a:pPr marL="0" indent="0">
              <a:buFontTx/>
              <a:buNone/>
            </a:pPr>
            <a:endParaRPr lang="en-GB" dirty="0">
              <a:sym typeface="Wingdings" pitchFamily="2" charset="2"/>
            </a:endParaRPr>
          </a:p>
          <a:p>
            <a:pPr marL="0" indent="0">
              <a:buFontTx/>
              <a:buNone/>
            </a:pPr>
            <a:r>
              <a:rPr lang="en-GB" dirty="0">
                <a:sym typeface="Wingdings" pitchFamily="2" charset="2"/>
              </a:rPr>
              <a:t>IMPORTANT: Profile gives </a:t>
            </a:r>
            <a:r>
              <a:rPr lang="en-GB" b="1" dirty="0">
                <a:sym typeface="Wingdings" pitchFamily="2" charset="2"/>
              </a:rPr>
              <a:t>lateral average</a:t>
            </a:r>
            <a:r>
              <a:rPr lang="en-GB" dirty="0">
                <a:sym typeface="Wingdings" pitchFamily="2" charset="2"/>
              </a:rPr>
              <a:t>! That is, local </a:t>
            </a:r>
            <a:r>
              <a:rPr lang="en-GB" b="1" dirty="0">
                <a:sym typeface="Wingdings" pitchFamily="2" charset="2"/>
              </a:rPr>
              <a:t>low velocity zones may well exist</a:t>
            </a:r>
            <a:r>
              <a:rPr lang="en-GB" dirty="0">
                <a:sym typeface="Wingdings" pitchFamily="2" charset="2"/>
              </a:rPr>
              <a:t>, however, </a:t>
            </a:r>
            <a:r>
              <a:rPr lang="en-GB" i="1" dirty="0">
                <a:sym typeface="Wingdings" pitchFamily="2" charset="2"/>
              </a:rPr>
              <a:t>on average </a:t>
            </a:r>
            <a:r>
              <a:rPr lang="en-GB" dirty="0">
                <a:sym typeface="Wingdings" pitchFamily="2" charset="2"/>
              </a:rPr>
              <a:t>velocities begin to decline around 10 km depth</a:t>
            </a:r>
            <a:endParaRPr lang="en-GB" dirty="0"/>
          </a:p>
        </p:txBody>
      </p:sp>
      <p:sp>
        <p:nvSpPr>
          <p:cNvPr id="4" name="Slide Number Placeholder 3"/>
          <p:cNvSpPr>
            <a:spLocks noGrp="1"/>
          </p:cNvSpPr>
          <p:nvPr>
            <p:ph type="sldNum" sz="quarter" idx="5"/>
          </p:nvPr>
        </p:nvSpPr>
        <p:spPr/>
        <p:txBody>
          <a:bodyPr/>
          <a:lstStyle/>
          <a:p>
            <a:fld id="{45F1356F-CF91-8B49-9169-CF17FDB7AC93}" type="slidenum">
              <a:rPr lang="en-GB" smtClean="0"/>
              <a:t>16</a:t>
            </a:fld>
            <a:endParaRPr lang="en-GB"/>
          </a:p>
        </p:txBody>
      </p:sp>
    </p:spTree>
    <p:extLst>
      <p:ext uri="{BB962C8B-B14F-4D97-AF65-F5344CB8AC3E}">
        <p14:creationId xmlns:p14="http://schemas.microsoft.com/office/powerpoint/2010/main" val="39919560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5F1356F-CF91-8B49-9169-CF17FDB7AC93}" type="slidenum">
              <a:rPr lang="en-GB" smtClean="0"/>
              <a:t>17</a:t>
            </a:fld>
            <a:endParaRPr lang="en-GB"/>
          </a:p>
        </p:txBody>
      </p:sp>
    </p:spTree>
    <p:extLst>
      <p:ext uri="{BB962C8B-B14F-4D97-AF65-F5344CB8AC3E}">
        <p14:creationId xmlns:p14="http://schemas.microsoft.com/office/powerpoint/2010/main" val="3001652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study area: </a:t>
            </a:r>
          </a:p>
          <a:p>
            <a:pPr marL="171450" indent="-171450">
              <a:buFontTx/>
              <a:buChar char="-"/>
            </a:pPr>
            <a:r>
              <a:rPr lang="en-GB" dirty="0"/>
              <a:t>top view of </a:t>
            </a:r>
            <a:r>
              <a:rPr lang="en-GB" b="1" dirty="0"/>
              <a:t>LH caldera </a:t>
            </a:r>
            <a:r>
              <a:rPr lang="en-GB" dirty="0"/>
              <a:t>showing geothermal </a:t>
            </a:r>
            <a:r>
              <a:rPr lang="en-GB" b="1" dirty="0"/>
              <a:t>wells</a:t>
            </a:r>
            <a:r>
              <a:rPr lang="en-GB" dirty="0"/>
              <a:t> and central </a:t>
            </a:r>
            <a:r>
              <a:rPr lang="en-GB" b="1" dirty="0"/>
              <a:t>broadband seismic stations</a:t>
            </a:r>
          </a:p>
          <a:p>
            <a:pPr marL="171450" indent="-171450">
              <a:buFontTx/>
              <a:buChar char="-"/>
            </a:pPr>
            <a:r>
              <a:rPr lang="en-GB" dirty="0"/>
              <a:t>below, </a:t>
            </a:r>
            <a:r>
              <a:rPr lang="en-GB" b="1" dirty="0"/>
              <a:t>cross section </a:t>
            </a:r>
            <a:r>
              <a:rPr lang="en-GB" dirty="0"/>
              <a:t>along the line A-A’ and main geological sections</a:t>
            </a:r>
          </a:p>
          <a:p>
            <a:r>
              <a:rPr lang="en-GB" dirty="0"/>
              <a:t>From well log analysis and outcrops we have a fairly good idea about what the subsurface for </a:t>
            </a:r>
            <a:r>
              <a:rPr lang="en-GB" b="1" dirty="0"/>
              <a:t>the upper 2 km</a:t>
            </a:r>
            <a:r>
              <a:rPr lang="en-GB" b="0" dirty="0"/>
              <a:t> looks like.</a:t>
            </a:r>
          </a:p>
          <a:p>
            <a:r>
              <a:rPr lang="en-GB" dirty="0"/>
              <a:t>However, we </a:t>
            </a:r>
            <a:r>
              <a:rPr lang="en-GB" b="1" dirty="0"/>
              <a:t>do not know, what is below</a:t>
            </a:r>
            <a:r>
              <a:rPr lang="en-GB" dirty="0"/>
              <a:t>.</a:t>
            </a:r>
          </a:p>
          <a:p>
            <a:endParaRPr lang="en-GB" dirty="0"/>
          </a:p>
          <a:p>
            <a:r>
              <a:rPr lang="en-GB" b="1" dirty="0"/>
              <a:t>WHY IS THIS IMPORTANT?</a:t>
            </a:r>
          </a:p>
          <a:p>
            <a:pPr marL="0" indent="0">
              <a:buFontTx/>
              <a:buNone/>
            </a:pPr>
            <a:endParaRPr lang="en-GB" b="0" dirty="0">
              <a:sym typeface="Wingdings" pitchFamily="2" charset="2"/>
            </a:endParaRPr>
          </a:p>
          <a:p>
            <a:pPr marL="0" indent="0">
              <a:buFontTx/>
              <a:buNone/>
            </a:pPr>
            <a:r>
              <a:rPr lang="en-GB" b="0" dirty="0">
                <a:sym typeface="Wingdings" pitchFamily="2" charset="2"/>
              </a:rPr>
              <a:t>Problem</a:t>
            </a:r>
          </a:p>
          <a:p>
            <a:pPr marL="171450" indent="-171450">
              <a:buFont typeface="Wingdings" pitchFamily="2" charset="2"/>
              <a:buChar char="à"/>
            </a:pPr>
            <a:r>
              <a:rPr lang="en-GB" b="0" dirty="0">
                <a:sym typeface="Wingdings" pitchFamily="2" charset="2"/>
              </a:rPr>
              <a:t>very </a:t>
            </a:r>
            <a:r>
              <a:rPr lang="en-GB" b="1" dirty="0">
                <a:sym typeface="Wingdings" pitchFamily="2" charset="2"/>
              </a:rPr>
              <a:t>hot</a:t>
            </a:r>
            <a:r>
              <a:rPr lang="en-GB" b="0" dirty="0">
                <a:sym typeface="Wingdings" pitchFamily="2" charset="2"/>
              </a:rPr>
              <a:t> area  rocks become </a:t>
            </a:r>
            <a:r>
              <a:rPr lang="en-GB" b="1" dirty="0">
                <a:sym typeface="Wingdings" pitchFamily="2" charset="2"/>
              </a:rPr>
              <a:t>ductile</a:t>
            </a:r>
            <a:r>
              <a:rPr lang="en-GB" b="0" dirty="0">
                <a:sym typeface="Wingdings" pitchFamily="2" charset="2"/>
              </a:rPr>
              <a:t> and </a:t>
            </a:r>
            <a:r>
              <a:rPr lang="en-GB" b="1" dirty="0">
                <a:sym typeface="Wingdings" pitchFamily="2" charset="2"/>
              </a:rPr>
              <a:t>fractures cannot exist </a:t>
            </a:r>
            <a:r>
              <a:rPr lang="en-GB" b="0" dirty="0">
                <a:sym typeface="Wingdings" pitchFamily="2" charset="2"/>
              </a:rPr>
              <a:t> </a:t>
            </a:r>
            <a:r>
              <a:rPr lang="en-GB" b="1" dirty="0">
                <a:sym typeface="Wingdings" pitchFamily="2" charset="2"/>
              </a:rPr>
              <a:t>fluids cannot circulate </a:t>
            </a:r>
            <a:r>
              <a:rPr lang="en-GB" b="0" dirty="0">
                <a:sym typeface="Wingdings" pitchFamily="2" charset="2"/>
              </a:rPr>
              <a:t>(secondary permeability)  geothermal </a:t>
            </a:r>
            <a:r>
              <a:rPr lang="en-GB" b="1" dirty="0">
                <a:sym typeface="Wingdings" pitchFamily="2" charset="2"/>
              </a:rPr>
              <a:t>potential not usable</a:t>
            </a:r>
          </a:p>
          <a:p>
            <a:pPr marL="0" indent="0">
              <a:buFontTx/>
              <a:buNone/>
            </a:pPr>
            <a:r>
              <a:rPr lang="en-GB" b="0" dirty="0">
                <a:sym typeface="Wingdings" pitchFamily="2" charset="2"/>
              </a:rPr>
              <a:t>Idea:</a:t>
            </a:r>
            <a:endParaRPr lang="en-GB" b="0" dirty="0"/>
          </a:p>
          <a:p>
            <a:pPr marL="171450" indent="-171450">
              <a:buFont typeface="Wingdings" pitchFamily="2" charset="2"/>
              <a:buChar char="à"/>
            </a:pPr>
            <a:r>
              <a:rPr lang="en-GB" dirty="0"/>
              <a:t>identify onset of </a:t>
            </a:r>
            <a:r>
              <a:rPr lang="en-GB" b="1" dirty="0"/>
              <a:t>brittle/ductile transition</a:t>
            </a:r>
            <a:r>
              <a:rPr lang="en-GB" b="0" dirty="0"/>
              <a:t>, which</a:t>
            </a:r>
            <a:r>
              <a:rPr lang="en-GB" b="1" dirty="0"/>
              <a:t> </a:t>
            </a:r>
            <a:r>
              <a:rPr lang="en-GB" dirty="0"/>
              <a:t>limits the maximum depth of </a:t>
            </a:r>
            <a:r>
              <a:rPr lang="en-GB" b="1" dirty="0"/>
              <a:t>secondary permeability </a:t>
            </a:r>
            <a:r>
              <a:rPr lang="en-GB" dirty="0"/>
              <a:t>related to faults</a:t>
            </a:r>
          </a:p>
          <a:p>
            <a:pPr marL="171450" indent="-171450">
              <a:buFont typeface="Wingdings" pitchFamily="2" charset="2"/>
              <a:buChar char="à"/>
            </a:pPr>
            <a:r>
              <a:rPr lang="en-GB" dirty="0"/>
              <a:t>asses </a:t>
            </a:r>
            <a:r>
              <a:rPr lang="en-GB" b="1" dirty="0"/>
              <a:t>rock volume available for geothermal exploitation</a:t>
            </a:r>
          </a:p>
        </p:txBody>
      </p:sp>
      <p:sp>
        <p:nvSpPr>
          <p:cNvPr id="4" name="Slide Number Placeholder 3"/>
          <p:cNvSpPr>
            <a:spLocks noGrp="1"/>
          </p:cNvSpPr>
          <p:nvPr>
            <p:ph type="sldNum" sz="quarter" idx="5"/>
          </p:nvPr>
        </p:nvSpPr>
        <p:spPr/>
        <p:txBody>
          <a:bodyPr/>
          <a:lstStyle/>
          <a:p>
            <a:fld id="{45F1356F-CF91-8B49-9169-CF17FDB7AC93}" type="slidenum">
              <a:rPr lang="en-GB" smtClean="0"/>
              <a:t>2</a:t>
            </a:fld>
            <a:endParaRPr lang="en-GB"/>
          </a:p>
        </p:txBody>
      </p:sp>
    </p:spTree>
    <p:extLst>
      <p:ext uri="{BB962C8B-B14F-4D97-AF65-F5344CB8AC3E}">
        <p14:creationId xmlns:p14="http://schemas.microsoft.com/office/powerpoint/2010/main" val="2783800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our study we have combined results from </a:t>
            </a:r>
            <a:r>
              <a:rPr lang="en-GB" b="1" dirty="0"/>
              <a:t>three different methods</a:t>
            </a:r>
            <a:r>
              <a:rPr lang="en-GB" dirty="0"/>
              <a:t>, each of which is sensitive to a </a:t>
            </a:r>
            <a:r>
              <a:rPr lang="en-GB" b="1" dirty="0"/>
              <a:t>different depth</a:t>
            </a:r>
            <a:r>
              <a:rPr lang="en-GB" dirty="0"/>
              <a:t>.</a:t>
            </a:r>
          </a:p>
          <a:p>
            <a:endParaRPr lang="en-GB" dirty="0"/>
          </a:p>
          <a:p>
            <a:r>
              <a:rPr lang="en-GB" dirty="0"/>
              <a:t>As we have seen, </a:t>
            </a:r>
            <a:r>
              <a:rPr lang="en-GB" b="1" dirty="0"/>
              <a:t>well logs </a:t>
            </a:r>
            <a:r>
              <a:rPr lang="en-GB" dirty="0"/>
              <a:t>sample the </a:t>
            </a:r>
            <a:r>
              <a:rPr lang="en-GB" b="1" dirty="0"/>
              <a:t>upper 2 km</a:t>
            </a:r>
            <a:r>
              <a:rPr lang="en-GB" dirty="0"/>
              <a:t>.</a:t>
            </a:r>
          </a:p>
          <a:p>
            <a:endParaRPr lang="en-GB" dirty="0"/>
          </a:p>
          <a:p>
            <a:r>
              <a:rPr lang="en-GB" dirty="0"/>
              <a:t>Local seismicity analysis jointly estimates </a:t>
            </a:r>
            <a:r>
              <a:rPr lang="en-GB" b="1" dirty="0"/>
              <a:t>locations of micro-earthquakes and subsurface structure</a:t>
            </a:r>
            <a:r>
              <a:rPr lang="en-GB" dirty="0"/>
              <a:t>.</a:t>
            </a:r>
          </a:p>
          <a:p>
            <a:r>
              <a:rPr lang="en-GB" dirty="0"/>
              <a:t>Most earthquakes occur </a:t>
            </a:r>
            <a:r>
              <a:rPr lang="en-GB" b="1" dirty="0"/>
              <a:t>above 4 km depth</a:t>
            </a:r>
            <a:r>
              <a:rPr lang="en-GB" dirty="0"/>
              <a:t>, hence, this method provides structural information to a maximum of 4 km depth.</a:t>
            </a:r>
          </a:p>
          <a:p>
            <a:endParaRPr lang="en-GB" dirty="0"/>
          </a:p>
          <a:p>
            <a:r>
              <a:rPr lang="en-GB" dirty="0"/>
              <a:t>The third method is </a:t>
            </a:r>
            <a:r>
              <a:rPr lang="en-GB" b="1" dirty="0"/>
              <a:t>three-component beamforming </a:t>
            </a:r>
            <a:r>
              <a:rPr lang="en-GB" dirty="0"/>
              <a:t>of ambient noise combined with an inversion scheme, and with this we can </a:t>
            </a:r>
            <a:r>
              <a:rPr lang="en-GB" b="1" dirty="0"/>
              <a:t>“look” 15 km deep</a:t>
            </a:r>
            <a:r>
              <a:rPr lang="en-GB" dirty="0"/>
              <a:t>.</a:t>
            </a:r>
          </a:p>
          <a:p>
            <a:r>
              <a:rPr lang="en-GB" b="1" dirty="0"/>
              <a:t>Beamforming</a:t>
            </a:r>
            <a:r>
              <a:rPr lang="en-GB" dirty="0"/>
              <a:t> is an </a:t>
            </a:r>
            <a:r>
              <a:rPr lang="en-GB" b="1" dirty="0"/>
              <a:t>ARRAY TECHNIQUE </a:t>
            </a:r>
            <a:r>
              <a:rPr lang="en-GB" dirty="0"/>
              <a:t>and makes use of the data recorded at all the seismic stations you can see here on the </a:t>
            </a:r>
            <a:r>
              <a:rPr lang="en-GB" b="1" dirty="0"/>
              <a:t>map</a:t>
            </a:r>
            <a:r>
              <a:rPr lang="en-GB" dirty="0"/>
              <a:t>.</a:t>
            </a:r>
          </a:p>
          <a:p>
            <a:r>
              <a:rPr lang="en-GB" dirty="0"/>
              <a:t>In fact, the data we use are </a:t>
            </a:r>
            <a:r>
              <a:rPr lang="en-GB" b="1" dirty="0"/>
              <a:t>ambient seismic noise data</a:t>
            </a:r>
            <a:r>
              <a:rPr lang="en-GB" dirty="0"/>
              <a:t> recorded continuously.</a:t>
            </a:r>
          </a:p>
          <a:p>
            <a:r>
              <a:rPr lang="en-GB" b="1" dirty="0"/>
              <a:t>Noise consists of</a:t>
            </a:r>
            <a:r>
              <a:rPr lang="en-GB" dirty="0"/>
              <a:t> both surface and body waves, here </a:t>
            </a:r>
            <a:r>
              <a:rPr lang="en-GB" b="1" dirty="0"/>
              <a:t>focus on surface waves</a:t>
            </a:r>
            <a:r>
              <a:rPr lang="en-GB" dirty="0"/>
              <a:t>, Rayleigh waves in particular.</a:t>
            </a:r>
          </a:p>
          <a:p>
            <a:endParaRPr lang="en-GB" dirty="0"/>
          </a:p>
          <a:p>
            <a:r>
              <a:rPr lang="en-GB" dirty="0"/>
              <a:t>In the following I will give a quick </a:t>
            </a:r>
            <a:r>
              <a:rPr lang="en-GB" b="1" dirty="0"/>
              <a:t>overview</a:t>
            </a:r>
            <a:r>
              <a:rPr lang="en-GB" dirty="0"/>
              <a:t> of the seismic array, its implication for the depth sensitivity, and the beamforming method itself</a:t>
            </a:r>
          </a:p>
        </p:txBody>
      </p:sp>
      <p:sp>
        <p:nvSpPr>
          <p:cNvPr id="4" name="Slide Number Placeholder 3"/>
          <p:cNvSpPr>
            <a:spLocks noGrp="1"/>
          </p:cNvSpPr>
          <p:nvPr>
            <p:ph type="sldNum" sz="quarter" idx="5"/>
          </p:nvPr>
        </p:nvSpPr>
        <p:spPr/>
        <p:txBody>
          <a:bodyPr/>
          <a:lstStyle/>
          <a:p>
            <a:fld id="{45F1356F-CF91-8B49-9169-CF17FDB7AC93}" type="slidenum">
              <a:rPr lang="en-GB" smtClean="0"/>
              <a:t>3</a:t>
            </a:fld>
            <a:endParaRPr lang="en-GB"/>
          </a:p>
        </p:txBody>
      </p:sp>
    </p:spTree>
    <p:extLst>
      <p:ext uri="{BB962C8B-B14F-4D97-AF65-F5344CB8AC3E}">
        <p14:creationId xmlns:p14="http://schemas.microsoft.com/office/powerpoint/2010/main" val="2647904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Close up of broadband seismic stations in LH</a:t>
            </a:r>
          </a:p>
          <a:p>
            <a:r>
              <a:rPr lang="en-GB" dirty="0"/>
              <a:t>Note that the depth sensitivity of beamforming depends on the </a:t>
            </a:r>
            <a:r>
              <a:rPr lang="en-GB" b="1" dirty="0"/>
              <a:t>station geometry</a:t>
            </a:r>
            <a:r>
              <a:rPr lang="en-GB" b="0" dirty="0"/>
              <a:t> of the array (in particular </a:t>
            </a:r>
            <a:r>
              <a:rPr lang="en-GB" b="1" dirty="0"/>
              <a:t>min and max station spacing</a:t>
            </a:r>
            <a:r>
              <a:rPr lang="en-GB" b="0" dirty="0"/>
              <a:t>):</a:t>
            </a:r>
          </a:p>
          <a:p>
            <a:pPr marL="171450" indent="-171450">
              <a:buFontTx/>
              <a:buChar char="-"/>
            </a:pPr>
            <a:r>
              <a:rPr lang="en-GB" b="0" dirty="0"/>
              <a:t>Starting from a </a:t>
            </a:r>
            <a:r>
              <a:rPr lang="en-GB" b="1" dirty="0"/>
              <a:t>rule of thumb</a:t>
            </a:r>
            <a:r>
              <a:rPr lang="en-GB" b="0" dirty="0"/>
              <a:t> by </a:t>
            </a:r>
            <a:r>
              <a:rPr lang="en-GB" b="0" dirty="0" err="1"/>
              <a:t>Tokimatsu</a:t>
            </a:r>
            <a:r>
              <a:rPr lang="en-GB" b="0" dirty="0"/>
              <a:t> (1997), we first estimate the </a:t>
            </a:r>
            <a:r>
              <a:rPr lang="en-GB" b="1" dirty="0"/>
              <a:t>minimum and maximum wavelength </a:t>
            </a:r>
            <a:r>
              <a:rPr lang="en-GB" b="0" dirty="0"/>
              <a:t>the array can resolve (for LH these are around </a:t>
            </a:r>
            <a:r>
              <a:rPr lang="en-GB" b="1" dirty="0"/>
              <a:t>3 km and 40 km</a:t>
            </a:r>
            <a:r>
              <a:rPr lang="en-GB" b="0" dirty="0"/>
              <a:t>, respectively).</a:t>
            </a:r>
          </a:p>
          <a:p>
            <a:pPr marL="171450" indent="-171450">
              <a:buFontTx/>
              <a:buChar char="-"/>
            </a:pPr>
            <a:r>
              <a:rPr lang="en-GB" b="0" dirty="0"/>
              <a:t>Considering that </a:t>
            </a:r>
            <a:r>
              <a:rPr lang="en-GB" b="1" dirty="0"/>
              <a:t>Rayleigh waves oscillate at different depths </a:t>
            </a:r>
            <a:r>
              <a:rPr lang="en-GB" b="0" dirty="0"/>
              <a:t>depending on their wavelength, we can then derive the </a:t>
            </a:r>
            <a:r>
              <a:rPr lang="en-GB" b="1" dirty="0"/>
              <a:t>depth range </a:t>
            </a:r>
            <a:r>
              <a:rPr lang="en-GB" b="0" dirty="0"/>
              <a:t>these waves are sensitive to</a:t>
            </a:r>
          </a:p>
          <a:p>
            <a:endParaRPr lang="en-GB" dirty="0"/>
          </a:p>
          <a:p>
            <a:r>
              <a:rPr lang="en-GB" dirty="0"/>
              <a:t>On the other hand, by converting wavelength to </a:t>
            </a:r>
            <a:r>
              <a:rPr lang="en-GB" b="1" dirty="0"/>
              <a:t>wavenumber</a:t>
            </a:r>
            <a:r>
              <a:rPr lang="en-GB" dirty="0"/>
              <a:t> and estimating local minimum and maximum </a:t>
            </a:r>
            <a:r>
              <a:rPr lang="en-GB" b="1" dirty="0"/>
              <a:t>velocities</a:t>
            </a:r>
            <a:r>
              <a:rPr lang="en-GB" dirty="0"/>
              <a:t>, we also obtain the </a:t>
            </a:r>
            <a:r>
              <a:rPr lang="en-GB" b="1" dirty="0"/>
              <a:t>frequency range the array can resolve</a:t>
            </a:r>
            <a:r>
              <a:rPr lang="en-GB" dirty="0"/>
              <a:t>.</a:t>
            </a:r>
          </a:p>
          <a:p>
            <a:endParaRPr lang="en-GB" dirty="0"/>
          </a:p>
        </p:txBody>
      </p:sp>
      <p:sp>
        <p:nvSpPr>
          <p:cNvPr id="4" name="Slide Number Placeholder 3"/>
          <p:cNvSpPr>
            <a:spLocks noGrp="1"/>
          </p:cNvSpPr>
          <p:nvPr>
            <p:ph type="sldNum" sz="quarter" idx="5"/>
          </p:nvPr>
        </p:nvSpPr>
        <p:spPr/>
        <p:txBody>
          <a:bodyPr/>
          <a:lstStyle/>
          <a:p>
            <a:fld id="{45F1356F-CF91-8B49-9169-CF17FDB7AC93}" type="slidenum">
              <a:rPr lang="en-GB" smtClean="0"/>
              <a:t>4</a:t>
            </a:fld>
            <a:endParaRPr lang="en-GB"/>
          </a:p>
        </p:txBody>
      </p:sp>
    </p:spTree>
    <p:extLst>
      <p:ext uri="{BB962C8B-B14F-4D97-AF65-F5344CB8AC3E}">
        <p14:creationId xmlns:p14="http://schemas.microsoft.com/office/powerpoint/2010/main" val="3814945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principle, ambient noise comes from everywhere.</a:t>
            </a:r>
          </a:p>
          <a:p>
            <a:r>
              <a:rPr lang="en-GB" dirty="0"/>
              <a:t>In the frequency range of interest, however, it predominantly arrives from the Pacific ocean and the Gulf of Mexico</a:t>
            </a:r>
          </a:p>
        </p:txBody>
      </p:sp>
      <p:sp>
        <p:nvSpPr>
          <p:cNvPr id="4" name="Slide Number Placeholder 3"/>
          <p:cNvSpPr>
            <a:spLocks noGrp="1"/>
          </p:cNvSpPr>
          <p:nvPr>
            <p:ph type="sldNum" sz="quarter" idx="5"/>
          </p:nvPr>
        </p:nvSpPr>
        <p:spPr/>
        <p:txBody>
          <a:bodyPr/>
          <a:lstStyle/>
          <a:p>
            <a:fld id="{45F1356F-CF91-8B49-9169-CF17FDB7AC93}" type="slidenum">
              <a:rPr lang="en-GB" smtClean="0"/>
              <a:t>5</a:t>
            </a:fld>
            <a:endParaRPr lang="en-GB"/>
          </a:p>
        </p:txBody>
      </p:sp>
    </p:spTree>
    <p:extLst>
      <p:ext uri="{BB962C8B-B14F-4D97-AF65-F5344CB8AC3E}">
        <p14:creationId xmlns:p14="http://schemas.microsoft.com/office/powerpoint/2010/main" val="3389655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principle idea of the method is to </a:t>
            </a:r>
            <a:r>
              <a:rPr lang="en-GB" b="1" dirty="0"/>
              <a:t>compare phase shifts </a:t>
            </a:r>
            <a:r>
              <a:rPr lang="en-GB" dirty="0"/>
              <a:t>of the noise wavefield at different </a:t>
            </a:r>
            <a:r>
              <a:rPr lang="en-GB" b="1" dirty="0"/>
              <a:t>stations</a:t>
            </a:r>
            <a:r>
              <a:rPr lang="en-GB" dirty="0"/>
              <a:t> and on the three different </a:t>
            </a:r>
            <a:r>
              <a:rPr lang="en-GB" b="1" dirty="0"/>
              <a:t>components</a:t>
            </a:r>
            <a:r>
              <a:rPr lang="en-GB" dirty="0"/>
              <a:t> of each sensor.</a:t>
            </a:r>
          </a:p>
          <a:p>
            <a:r>
              <a:rPr lang="en-GB" dirty="0"/>
              <a:t>Here is an </a:t>
            </a:r>
            <a:r>
              <a:rPr lang="en-GB" b="1" dirty="0"/>
              <a:t>example</a:t>
            </a:r>
            <a:r>
              <a:rPr lang="en-GB" dirty="0"/>
              <a:t> for a (synthetic) wavefield coming from the South. </a:t>
            </a:r>
          </a:p>
          <a:p>
            <a:r>
              <a:rPr lang="en-GB" dirty="0"/>
              <a:t>The two plots show the recordings of the y-components at stations </a:t>
            </a:r>
            <a:r>
              <a:rPr lang="en-GB" b="1" dirty="0"/>
              <a:t>DB01 and DB02</a:t>
            </a:r>
            <a:r>
              <a:rPr lang="en-GB" dirty="0"/>
              <a:t>.</a:t>
            </a:r>
          </a:p>
          <a:p>
            <a:r>
              <a:rPr lang="en-GB" dirty="0"/>
              <a:t>Since the wave arrives earlier at stations 1 than at station 2, a </a:t>
            </a:r>
            <a:r>
              <a:rPr lang="en-GB" b="1" dirty="0"/>
              <a:t>phase shift </a:t>
            </a:r>
            <a:r>
              <a:rPr lang="en-GB" dirty="0"/>
              <a:t>can be observed between the two stations.</a:t>
            </a:r>
          </a:p>
          <a:p>
            <a:r>
              <a:rPr lang="en-GB" dirty="0"/>
              <a:t>This shift depends on the </a:t>
            </a:r>
            <a:r>
              <a:rPr lang="en-GB" b="1" dirty="0"/>
              <a:t>direction of the incoming wavefield</a:t>
            </a:r>
            <a:r>
              <a:rPr lang="en-GB" dirty="0"/>
              <a:t>, the wave </a:t>
            </a:r>
            <a:r>
              <a:rPr lang="en-GB" b="1" dirty="0"/>
              <a:t>velocity</a:t>
            </a:r>
            <a:r>
              <a:rPr lang="en-GB" dirty="0"/>
              <a:t> and the </a:t>
            </a:r>
            <a:r>
              <a:rPr lang="en-GB" b="1" dirty="0"/>
              <a:t>location</a:t>
            </a:r>
            <a:r>
              <a:rPr lang="en-GB" dirty="0"/>
              <a:t> of the stations.</a:t>
            </a:r>
          </a:p>
          <a:p>
            <a:r>
              <a:rPr lang="en-GB" dirty="0"/>
              <a:t>Beamforming analyses the phase shifts between </a:t>
            </a:r>
            <a:r>
              <a:rPr lang="en-GB" b="1" dirty="0"/>
              <a:t>all stations </a:t>
            </a:r>
            <a:r>
              <a:rPr lang="en-GB" dirty="0"/>
              <a:t>simultaneously.</a:t>
            </a:r>
          </a:p>
          <a:p>
            <a:endParaRPr lang="en-GB" dirty="0"/>
          </a:p>
          <a:p>
            <a:r>
              <a:rPr lang="en-GB" dirty="0"/>
              <a:t>Additionally, the phase shifts between the three </a:t>
            </a:r>
            <a:r>
              <a:rPr lang="en-GB" b="1" dirty="0"/>
              <a:t>different components (E, N, Z) </a:t>
            </a:r>
            <a:r>
              <a:rPr lang="en-GB" dirty="0"/>
              <a:t>are analysed.</a:t>
            </a:r>
          </a:p>
          <a:p>
            <a:r>
              <a:rPr lang="en-GB" dirty="0"/>
              <a:t>These are controlled by the </a:t>
            </a:r>
            <a:r>
              <a:rPr lang="en-GB" b="1" dirty="0"/>
              <a:t>wave type </a:t>
            </a:r>
            <a:r>
              <a:rPr lang="en-GB" dirty="0"/>
              <a:t>and describe </a:t>
            </a:r>
            <a:r>
              <a:rPr lang="en-GB" b="1" dirty="0"/>
              <a:t>particle motion</a:t>
            </a:r>
            <a:r>
              <a:rPr lang="en-GB" dirty="0"/>
              <a:t>.</a:t>
            </a:r>
          </a:p>
        </p:txBody>
      </p:sp>
      <p:sp>
        <p:nvSpPr>
          <p:cNvPr id="4" name="Slide Number Placeholder 3"/>
          <p:cNvSpPr>
            <a:spLocks noGrp="1"/>
          </p:cNvSpPr>
          <p:nvPr>
            <p:ph type="sldNum" sz="quarter" idx="5"/>
          </p:nvPr>
        </p:nvSpPr>
        <p:spPr/>
        <p:txBody>
          <a:bodyPr/>
          <a:lstStyle/>
          <a:p>
            <a:fld id="{45F1356F-CF91-8B49-9169-CF17FDB7AC93}" type="slidenum">
              <a:rPr lang="en-GB" smtClean="0"/>
              <a:t>6</a:t>
            </a:fld>
            <a:endParaRPr lang="en-GB"/>
          </a:p>
        </p:txBody>
      </p:sp>
    </p:spTree>
    <p:extLst>
      <p:ext uri="{BB962C8B-B14F-4D97-AF65-F5344CB8AC3E}">
        <p14:creationId xmlns:p14="http://schemas.microsoft.com/office/powerpoint/2010/main" val="1679878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allows us to derive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1" dirty="0"/>
              <a:t>velocity</a:t>
            </a:r>
          </a:p>
          <a:p>
            <a:pPr marL="171450" indent="-171450">
              <a:buFontTx/>
              <a:buChar char="-"/>
            </a:pPr>
            <a:r>
              <a:rPr lang="en-GB" b="1" dirty="0"/>
              <a:t>propagation direction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1" dirty="0"/>
              <a:t>wave type (surface or body…)</a:t>
            </a:r>
          </a:p>
          <a:p>
            <a:pPr marL="0" indent="0">
              <a:buFontTx/>
              <a:buNone/>
            </a:pPr>
            <a:r>
              <a:rPr lang="en-GB" dirty="0"/>
              <a:t>of the dominant wave within a given time and frequency window.</a:t>
            </a:r>
          </a:p>
          <a:p>
            <a:pPr marL="0" indent="0">
              <a:buFontTx/>
              <a:buNone/>
            </a:pPr>
            <a:endParaRPr lang="en-GB" dirty="0"/>
          </a:p>
          <a:p>
            <a:pPr marL="0" indent="0">
              <a:buFontTx/>
              <a:buNone/>
            </a:pPr>
            <a:r>
              <a:rPr lang="en-GB" dirty="0"/>
              <a:t>We sort this information by wave type, concentrate on </a:t>
            </a:r>
            <a:r>
              <a:rPr lang="en-GB" b="1" dirty="0"/>
              <a:t>Rayleigh waves only</a:t>
            </a:r>
            <a:r>
              <a:rPr lang="en-GB" dirty="0"/>
              <a:t>, and perform a statistical </a:t>
            </a:r>
            <a:r>
              <a:rPr lang="en-GB" b="1" dirty="0"/>
              <a:t>analysis of all time windows</a:t>
            </a:r>
            <a:r>
              <a:rPr lang="en-GB" b="0" dirty="0"/>
              <a:t> (here: 10 days)</a:t>
            </a:r>
            <a:r>
              <a:rPr lang="en-GB" dirty="0"/>
              <a:t>.</a:t>
            </a:r>
          </a:p>
          <a:p>
            <a:pPr marL="0" indent="0">
              <a:buFontTx/>
              <a:buNone/>
            </a:pPr>
            <a:r>
              <a:rPr lang="en-GB" dirty="0"/>
              <a:t>In particular, we extract the measured </a:t>
            </a:r>
            <a:r>
              <a:rPr lang="en-GB" b="1" dirty="0"/>
              <a:t>phase velocities at different frequencies</a:t>
            </a:r>
            <a:r>
              <a:rPr lang="en-GB" b="0" dirty="0"/>
              <a:t> = </a:t>
            </a:r>
            <a:r>
              <a:rPr lang="en-GB" b="1" dirty="0"/>
              <a:t>DISPERSION CURVE</a:t>
            </a:r>
          </a:p>
          <a:p>
            <a:pPr marL="0" indent="0">
              <a:buFontTx/>
              <a:buNone/>
            </a:pPr>
            <a:endParaRPr lang="en-GB" b="1" dirty="0"/>
          </a:p>
          <a:p>
            <a:pPr marL="0" indent="0">
              <a:buFontTx/>
              <a:buNone/>
            </a:pPr>
            <a:r>
              <a:rPr lang="en-GB" b="0" dirty="0"/>
              <a:t>In the next step you will see how we </a:t>
            </a:r>
            <a:r>
              <a:rPr lang="en-GB" b="1" dirty="0"/>
              <a:t>convert the dispersion curve into a seismic profile</a:t>
            </a:r>
          </a:p>
          <a:p>
            <a:pPr marL="0" indent="0">
              <a:buFontTx/>
              <a:buNone/>
            </a:pPr>
            <a:r>
              <a:rPr lang="en-GB" b="0" dirty="0"/>
              <a:t>that gives us </a:t>
            </a:r>
            <a:r>
              <a:rPr lang="en-GB" b="1" dirty="0"/>
              <a:t>shear velocity as a function of depth</a:t>
            </a:r>
          </a:p>
        </p:txBody>
      </p:sp>
      <p:sp>
        <p:nvSpPr>
          <p:cNvPr id="4" name="Slide Number Placeholder 3"/>
          <p:cNvSpPr>
            <a:spLocks noGrp="1"/>
          </p:cNvSpPr>
          <p:nvPr>
            <p:ph type="sldNum" sz="quarter" idx="5"/>
          </p:nvPr>
        </p:nvSpPr>
        <p:spPr/>
        <p:txBody>
          <a:bodyPr/>
          <a:lstStyle/>
          <a:p>
            <a:fld id="{45F1356F-CF91-8B49-9169-CF17FDB7AC93}" type="slidenum">
              <a:rPr lang="en-GB" smtClean="0"/>
              <a:t>7</a:t>
            </a:fld>
            <a:endParaRPr lang="en-GB"/>
          </a:p>
        </p:txBody>
      </p:sp>
    </p:spTree>
    <p:extLst>
      <p:ext uri="{BB962C8B-B14F-4D97-AF65-F5344CB8AC3E}">
        <p14:creationId xmlns:p14="http://schemas.microsoft.com/office/powerpoint/2010/main" val="3370144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Dispersion curve is </a:t>
            </a:r>
            <a:r>
              <a:rPr lang="en-GB" sz="1200" b="1" dirty="0">
                <a:latin typeface="Arial" panose="020B0604020202020204" pitchFamily="34" charset="0"/>
                <a:cs typeface="Arial" panose="020B0604020202020204" pitchFamily="34" charset="0"/>
              </a:rPr>
              <a:t>input</a:t>
            </a:r>
            <a:r>
              <a:rPr lang="en-GB" sz="1200" dirty="0">
                <a:latin typeface="Arial" panose="020B0604020202020204" pitchFamily="34" charset="0"/>
                <a:cs typeface="Arial" panose="020B0604020202020204" pitchFamily="34" charset="0"/>
              </a:rPr>
              <a:t> to inversion scheme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We use a Markov-chain Monte-Carlo algorithm, details of which can be found in </a:t>
            </a:r>
            <a:r>
              <a:rPr lang="en-GB" sz="1200" dirty="0" err="1">
                <a:latin typeface="Arial" panose="020B0604020202020204" pitchFamily="34" charset="0"/>
                <a:cs typeface="Arial" panose="020B0604020202020204" pitchFamily="34" charset="0"/>
              </a:rPr>
              <a:t>Bodin</a:t>
            </a:r>
            <a:r>
              <a:rPr lang="en-GB" sz="1200" dirty="0">
                <a:latin typeface="Arial" panose="020B0604020202020204" pitchFamily="34" charset="0"/>
                <a:cs typeface="Arial" panose="020B0604020202020204" pitchFamily="34" charset="0"/>
              </a:rPr>
              <a:t> &amp; </a:t>
            </a:r>
            <a:r>
              <a:rPr lang="en-GB" sz="1200" dirty="0" err="1">
                <a:latin typeface="Arial" panose="020B0604020202020204" pitchFamily="34" charset="0"/>
                <a:cs typeface="Arial" panose="020B0604020202020204" pitchFamily="34" charset="0"/>
              </a:rPr>
              <a:t>Sambridge</a:t>
            </a: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Result: PDF = distribution of </a:t>
            </a:r>
            <a:r>
              <a:rPr lang="en-GB" sz="1200" b="1" dirty="0">
                <a:latin typeface="Arial" panose="020B0604020202020204" pitchFamily="34" charset="0"/>
                <a:cs typeface="Arial" panose="020B0604020202020204" pitchFamily="34" charset="0"/>
              </a:rPr>
              <a:t>models</a:t>
            </a:r>
            <a:r>
              <a:rPr lang="en-GB" sz="1200" dirty="0">
                <a:latin typeface="Arial" panose="020B0604020202020204" pitchFamily="34" charset="0"/>
                <a:cs typeface="Arial" panose="020B0604020202020204" pitchFamily="34" charset="0"/>
              </a:rPr>
              <a:t> (velocity vs. depth) consistent with the </a:t>
            </a:r>
            <a:r>
              <a:rPr lang="en-GB" sz="1200" b="1" dirty="0">
                <a:latin typeface="Arial" panose="020B0604020202020204" pitchFamily="34" charset="0"/>
                <a:cs typeface="Arial" panose="020B0604020202020204" pitchFamily="34" charset="0"/>
              </a:rPr>
              <a:t>data</a:t>
            </a:r>
            <a:r>
              <a:rPr lang="en-GB" sz="1200" dirty="0">
                <a:latin typeface="Arial" panose="020B0604020202020204" pitchFamily="34" charset="0"/>
                <a:cs typeface="Arial" panose="020B0604020202020204" pitchFamily="34" charset="0"/>
              </a:rPr>
              <a:t> (dispersion curve)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Yellow: 	velocity with </a:t>
            </a:r>
            <a:r>
              <a:rPr lang="en-GB" sz="1200" b="1" dirty="0">
                <a:latin typeface="Arial" panose="020B0604020202020204" pitchFamily="34" charset="0"/>
                <a:cs typeface="Arial" panose="020B0604020202020204" pitchFamily="34" charset="0"/>
              </a:rPr>
              <a:t>high</a:t>
            </a:r>
            <a:r>
              <a:rPr lang="en-GB" sz="1200" dirty="0">
                <a:latin typeface="Arial" panose="020B0604020202020204" pitchFamily="34" charset="0"/>
                <a:cs typeface="Arial" panose="020B0604020202020204" pitchFamily="34" charset="0"/>
              </a:rPr>
              <a:t> probability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Blue: 	velocity with </a:t>
            </a:r>
            <a:r>
              <a:rPr lang="en-GB" sz="1200" b="1" dirty="0">
                <a:latin typeface="Arial" panose="020B0604020202020204" pitchFamily="34" charset="0"/>
                <a:cs typeface="Arial" panose="020B0604020202020204" pitchFamily="34" charset="0"/>
              </a:rPr>
              <a:t>low</a:t>
            </a:r>
            <a:r>
              <a:rPr lang="en-GB" sz="1200" dirty="0">
                <a:latin typeface="Arial" panose="020B0604020202020204" pitchFamily="34" charset="0"/>
                <a:cs typeface="Arial" panose="020B0604020202020204" pitchFamily="34" charset="0"/>
              </a:rPr>
              <a:t> probability</a:t>
            </a:r>
          </a:p>
          <a:p>
            <a:r>
              <a:rPr lang="en-GB" dirty="0"/>
              <a:t>Idea: </a:t>
            </a:r>
            <a:r>
              <a:rPr lang="en-GB" b="1" dirty="0"/>
              <a:t>different models </a:t>
            </a:r>
            <a:r>
              <a:rPr lang="en-GB" dirty="0"/>
              <a:t>(subsurface structures) produce </a:t>
            </a:r>
            <a:r>
              <a:rPr lang="en-GB" b="1" dirty="0"/>
              <a:t>similar dispersion curves</a:t>
            </a:r>
            <a:r>
              <a:rPr lang="en-GB" dirty="0"/>
              <a:t>; </a:t>
            </a:r>
          </a:p>
          <a:p>
            <a:r>
              <a:rPr lang="en-GB" dirty="0"/>
              <a:t>we do not choose one, but </a:t>
            </a:r>
            <a:r>
              <a:rPr lang="en-GB" b="1" dirty="0"/>
              <a:t>consider all simultaneously</a:t>
            </a:r>
            <a:r>
              <a:rPr lang="en-GB" dirty="0"/>
              <a:t> </a:t>
            </a:r>
            <a:r>
              <a:rPr lang="en-GB" dirty="0">
                <a:sym typeface="Wingdings" pitchFamily="2" charset="2"/>
              </a:rPr>
              <a:t></a:t>
            </a:r>
            <a:r>
              <a:rPr lang="en-GB" b="0" dirty="0">
                <a:sym typeface="Wingdings" pitchFamily="2" charset="2"/>
              </a:rPr>
              <a:t> </a:t>
            </a:r>
            <a:r>
              <a:rPr lang="en-GB" b="1" dirty="0"/>
              <a:t>likelihood</a:t>
            </a:r>
            <a:r>
              <a:rPr lang="en-GB" dirty="0"/>
              <a:t> for how the subsurface actually looks like</a:t>
            </a:r>
          </a:p>
        </p:txBody>
      </p:sp>
      <p:sp>
        <p:nvSpPr>
          <p:cNvPr id="4" name="Slide Number Placeholder 3"/>
          <p:cNvSpPr>
            <a:spLocks noGrp="1"/>
          </p:cNvSpPr>
          <p:nvPr>
            <p:ph type="sldNum" sz="quarter" idx="5"/>
          </p:nvPr>
        </p:nvSpPr>
        <p:spPr/>
        <p:txBody>
          <a:bodyPr/>
          <a:lstStyle/>
          <a:p>
            <a:fld id="{45F1356F-CF91-8B49-9169-CF17FDB7AC93}" type="slidenum">
              <a:rPr lang="en-GB" smtClean="0"/>
              <a:t>8</a:t>
            </a:fld>
            <a:endParaRPr lang="en-GB"/>
          </a:p>
        </p:txBody>
      </p:sp>
    </p:spTree>
    <p:extLst>
      <p:ext uri="{BB962C8B-B14F-4D97-AF65-F5344CB8AC3E}">
        <p14:creationId xmlns:p14="http://schemas.microsoft.com/office/powerpoint/2010/main" val="3490362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maximum likelihood </a:t>
            </a:r>
            <a:r>
              <a:rPr lang="en-GB" b="1" dirty="0">
                <a:sym typeface="Wingdings" pitchFamily="2" charset="2"/>
              </a:rPr>
              <a:t> seismic profile</a:t>
            </a:r>
            <a:endParaRPr lang="en-GB" b="1" dirty="0"/>
          </a:p>
          <a:p>
            <a:endParaRPr lang="en-GB" dirty="0"/>
          </a:p>
        </p:txBody>
      </p:sp>
      <p:sp>
        <p:nvSpPr>
          <p:cNvPr id="4" name="Slide Number Placeholder 3"/>
          <p:cNvSpPr>
            <a:spLocks noGrp="1"/>
          </p:cNvSpPr>
          <p:nvPr>
            <p:ph type="sldNum" sz="quarter" idx="5"/>
          </p:nvPr>
        </p:nvSpPr>
        <p:spPr/>
        <p:txBody>
          <a:bodyPr/>
          <a:lstStyle/>
          <a:p>
            <a:fld id="{45F1356F-CF91-8B49-9169-CF17FDB7AC93}" type="slidenum">
              <a:rPr lang="en-GB" smtClean="0"/>
              <a:t>9</a:t>
            </a:fld>
            <a:endParaRPr lang="en-GB"/>
          </a:p>
        </p:txBody>
      </p:sp>
    </p:spTree>
    <p:extLst>
      <p:ext uri="{BB962C8B-B14F-4D97-AF65-F5344CB8AC3E}">
        <p14:creationId xmlns:p14="http://schemas.microsoft.com/office/powerpoint/2010/main" val="2546387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BDBA4-4096-C343-BDE6-600697F58D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9AD00DE-F029-EA4F-ACBB-326AADAB1D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1E08CFD-EE2C-3D49-93B4-DB11FABE092C}"/>
              </a:ext>
            </a:extLst>
          </p:cNvPr>
          <p:cNvSpPr>
            <a:spLocks noGrp="1"/>
          </p:cNvSpPr>
          <p:nvPr>
            <p:ph type="dt" sz="half" idx="10"/>
          </p:nvPr>
        </p:nvSpPr>
        <p:spPr/>
        <p:txBody>
          <a:bodyPr/>
          <a:lstStyle/>
          <a:p>
            <a:fld id="{6377EBC6-2253-344D-91FC-0D8D3CB60606}" type="datetime1">
              <a:rPr lang="de-DE" smtClean="0"/>
              <a:t>18.02.20</a:t>
            </a:fld>
            <a:endParaRPr lang="en-GB"/>
          </a:p>
        </p:txBody>
      </p:sp>
      <p:sp>
        <p:nvSpPr>
          <p:cNvPr id="5" name="Footer Placeholder 4">
            <a:extLst>
              <a:ext uri="{FF2B5EF4-FFF2-40B4-BE49-F238E27FC236}">
                <a16:creationId xmlns:a16="http://schemas.microsoft.com/office/drawing/2014/main" id="{77E0E4EC-EF5C-3F4A-B26A-D01C6573B7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34F894-B9D3-1143-895C-756CF9E1093D}"/>
              </a:ext>
            </a:extLst>
          </p:cNvPr>
          <p:cNvSpPr>
            <a:spLocks noGrp="1"/>
          </p:cNvSpPr>
          <p:nvPr>
            <p:ph type="sldNum" sz="quarter" idx="12"/>
          </p:nvPr>
        </p:nvSpPr>
        <p:spPr/>
        <p:txBody>
          <a:bodyPr/>
          <a:lstStyle/>
          <a:p>
            <a:fld id="{4781B024-3AAC-C148-AB6D-BE3904456A2F}" type="slidenum">
              <a:rPr lang="en-GB" smtClean="0"/>
              <a:t>‹#›</a:t>
            </a:fld>
            <a:endParaRPr lang="en-GB"/>
          </a:p>
        </p:txBody>
      </p:sp>
    </p:spTree>
    <p:extLst>
      <p:ext uri="{BB962C8B-B14F-4D97-AF65-F5344CB8AC3E}">
        <p14:creationId xmlns:p14="http://schemas.microsoft.com/office/powerpoint/2010/main" val="3485430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68155-D47E-C14B-9624-B2CA578CA66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8CC07FF-C907-AB43-88AC-D43158F258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CC5483-72BA-C645-8821-293FD7F45E2D}"/>
              </a:ext>
            </a:extLst>
          </p:cNvPr>
          <p:cNvSpPr>
            <a:spLocks noGrp="1"/>
          </p:cNvSpPr>
          <p:nvPr>
            <p:ph type="dt" sz="half" idx="10"/>
          </p:nvPr>
        </p:nvSpPr>
        <p:spPr/>
        <p:txBody>
          <a:bodyPr/>
          <a:lstStyle/>
          <a:p>
            <a:fld id="{C3791315-005F-D542-BB00-3C58226FFF8A}" type="datetime1">
              <a:rPr lang="de-DE" smtClean="0"/>
              <a:t>18.02.20</a:t>
            </a:fld>
            <a:endParaRPr lang="en-GB"/>
          </a:p>
        </p:txBody>
      </p:sp>
      <p:sp>
        <p:nvSpPr>
          <p:cNvPr id="5" name="Footer Placeholder 4">
            <a:extLst>
              <a:ext uri="{FF2B5EF4-FFF2-40B4-BE49-F238E27FC236}">
                <a16:creationId xmlns:a16="http://schemas.microsoft.com/office/drawing/2014/main" id="{291A784E-92C0-E044-A118-484C8DA7AA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DBEB3A-618D-364A-B659-4588E01F2586}"/>
              </a:ext>
            </a:extLst>
          </p:cNvPr>
          <p:cNvSpPr>
            <a:spLocks noGrp="1"/>
          </p:cNvSpPr>
          <p:nvPr>
            <p:ph type="sldNum" sz="quarter" idx="12"/>
          </p:nvPr>
        </p:nvSpPr>
        <p:spPr/>
        <p:txBody>
          <a:bodyPr/>
          <a:lstStyle/>
          <a:p>
            <a:fld id="{4781B024-3AAC-C148-AB6D-BE3904456A2F}" type="slidenum">
              <a:rPr lang="en-GB" smtClean="0"/>
              <a:t>‹#›</a:t>
            </a:fld>
            <a:endParaRPr lang="en-GB"/>
          </a:p>
        </p:txBody>
      </p:sp>
    </p:spTree>
    <p:extLst>
      <p:ext uri="{BB962C8B-B14F-4D97-AF65-F5344CB8AC3E}">
        <p14:creationId xmlns:p14="http://schemas.microsoft.com/office/powerpoint/2010/main" val="3303808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75B85D-5673-844B-9784-F229E73A937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D8E4454-C41F-CB40-B558-82A20CBF3D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1E2AF7-B137-2F41-A27B-1530F205E9BF}"/>
              </a:ext>
            </a:extLst>
          </p:cNvPr>
          <p:cNvSpPr>
            <a:spLocks noGrp="1"/>
          </p:cNvSpPr>
          <p:nvPr>
            <p:ph type="dt" sz="half" idx="10"/>
          </p:nvPr>
        </p:nvSpPr>
        <p:spPr/>
        <p:txBody>
          <a:bodyPr/>
          <a:lstStyle/>
          <a:p>
            <a:fld id="{1981A1ED-E72A-2347-AC06-70AC82C46D6E}" type="datetime1">
              <a:rPr lang="de-DE" smtClean="0"/>
              <a:t>18.02.20</a:t>
            </a:fld>
            <a:endParaRPr lang="en-GB"/>
          </a:p>
        </p:txBody>
      </p:sp>
      <p:sp>
        <p:nvSpPr>
          <p:cNvPr id="5" name="Footer Placeholder 4">
            <a:extLst>
              <a:ext uri="{FF2B5EF4-FFF2-40B4-BE49-F238E27FC236}">
                <a16:creationId xmlns:a16="http://schemas.microsoft.com/office/drawing/2014/main" id="{CC2C45C2-0FDE-CE45-93C1-925221D1C8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5A28BC-B5A7-1F4D-AFF5-27BEC758E349}"/>
              </a:ext>
            </a:extLst>
          </p:cNvPr>
          <p:cNvSpPr>
            <a:spLocks noGrp="1"/>
          </p:cNvSpPr>
          <p:nvPr>
            <p:ph type="sldNum" sz="quarter" idx="12"/>
          </p:nvPr>
        </p:nvSpPr>
        <p:spPr/>
        <p:txBody>
          <a:bodyPr/>
          <a:lstStyle/>
          <a:p>
            <a:fld id="{4781B024-3AAC-C148-AB6D-BE3904456A2F}" type="slidenum">
              <a:rPr lang="en-GB" smtClean="0"/>
              <a:t>‹#›</a:t>
            </a:fld>
            <a:endParaRPr lang="en-GB"/>
          </a:p>
        </p:txBody>
      </p:sp>
    </p:spTree>
    <p:extLst>
      <p:ext uri="{BB962C8B-B14F-4D97-AF65-F5344CB8AC3E}">
        <p14:creationId xmlns:p14="http://schemas.microsoft.com/office/powerpoint/2010/main" val="4239963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6B190-F174-2F41-833A-95FFD87ADEB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391BC37-C431-1F4B-8577-B7E4073FEE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576B01A-C3A9-6240-BA93-0E918E3F55D4}"/>
              </a:ext>
            </a:extLst>
          </p:cNvPr>
          <p:cNvSpPr>
            <a:spLocks noGrp="1"/>
          </p:cNvSpPr>
          <p:nvPr>
            <p:ph type="dt" sz="half" idx="10"/>
          </p:nvPr>
        </p:nvSpPr>
        <p:spPr/>
        <p:txBody>
          <a:bodyPr/>
          <a:lstStyle/>
          <a:p>
            <a:fld id="{351EDD60-34CB-074A-B986-A8A370A13B43}" type="datetime1">
              <a:rPr lang="de-DE" smtClean="0"/>
              <a:t>18.02.20</a:t>
            </a:fld>
            <a:endParaRPr lang="en-GB"/>
          </a:p>
        </p:txBody>
      </p:sp>
      <p:sp>
        <p:nvSpPr>
          <p:cNvPr id="5" name="Footer Placeholder 4">
            <a:extLst>
              <a:ext uri="{FF2B5EF4-FFF2-40B4-BE49-F238E27FC236}">
                <a16:creationId xmlns:a16="http://schemas.microsoft.com/office/drawing/2014/main" id="{C8E8E101-84BE-144C-920F-D8232EFD25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C986B7-39F3-1947-A3DC-553CC38A6175}"/>
              </a:ext>
            </a:extLst>
          </p:cNvPr>
          <p:cNvSpPr>
            <a:spLocks noGrp="1"/>
          </p:cNvSpPr>
          <p:nvPr>
            <p:ph type="sldNum" sz="quarter" idx="12"/>
          </p:nvPr>
        </p:nvSpPr>
        <p:spPr/>
        <p:txBody>
          <a:bodyPr/>
          <a:lstStyle/>
          <a:p>
            <a:fld id="{4781B024-3AAC-C148-AB6D-BE3904456A2F}" type="slidenum">
              <a:rPr lang="en-GB" smtClean="0"/>
              <a:t>‹#›</a:t>
            </a:fld>
            <a:endParaRPr lang="en-GB"/>
          </a:p>
        </p:txBody>
      </p:sp>
    </p:spTree>
    <p:extLst>
      <p:ext uri="{BB962C8B-B14F-4D97-AF65-F5344CB8AC3E}">
        <p14:creationId xmlns:p14="http://schemas.microsoft.com/office/powerpoint/2010/main" val="639255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43762-EA08-2E4D-98A5-5329E33673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E292B8B-096C-7248-886E-E829BAA222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EE9359-200C-C141-A669-5FDCAF1B0E5D}"/>
              </a:ext>
            </a:extLst>
          </p:cNvPr>
          <p:cNvSpPr>
            <a:spLocks noGrp="1"/>
          </p:cNvSpPr>
          <p:nvPr>
            <p:ph type="dt" sz="half" idx="10"/>
          </p:nvPr>
        </p:nvSpPr>
        <p:spPr/>
        <p:txBody>
          <a:bodyPr/>
          <a:lstStyle/>
          <a:p>
            <a:fld id="{3FCA21EC-3954-484F-97DA-89107270F006}" type="datetime1">
              <a:rPr lang="de-DE" smtClean="0"/>
              <a:t>18.02.20</a:t>
            </a:fld>
            <a:endParaRPr lang="en-GB"/>
          </a:p>
        </p:txBody>
      </p:sp>
      <p:sp>
        <p:nvSpPr>
          <p:cNvPr id="5" name="Footer Placeholder 4">
            <a:extLst>
              <a:ext uri="{FF2B5EF4-FFF2-40B4-BE49-F238E27FC236}">
                <a16:creationId xmlns:a16="http://schemas.microsoft.com/office/drawing/2014/main" id="{0FE5B0E2-9717-A14E-9A72-28A1673DA8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A4C01A-CA3E-6F45-B40D-4F3C084E814E}"/>
              </a:ext>
            </a:extLst>
          </p:cNvPr>
          <p:cNvSpPr>
            <a:spLocks noGrp="1"/>
          </p:cNvSpPr>
          <p:nvPr>
            <p:ph type="sldNum" sz="quarter" idx="12"/>
          </p:nvPr>
        </p:nvSpPr>
        <p:spPr/>
        <p:txBody>
          <a:bodyPr/>
          <a:lstStyle/>
          <a:p>
            <a:fld id="{4781B024-3AAC-C148-AB6D-BE3904456A2F}" type="slidenum">
              <a:rPr lang="en-GB" smtClean="0"/>
              <a:t>‹#›</a:t>
            </a:fld>
            <a:endParaRPr lang="en-GB"/>
          </a:p>
        </p:txBody>
      </p:sp>
    </p:spTree>
    <p:extLst>
      <p:ext uri="{BB962C8B-B14F-4D97-AF65-F5344CB8AC3E}">
        <p14:creationId xmlns:p14="http://schemas.microsoft.com/office/powerpoint/2010/main" val="2632585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67540-7C81-1346-873C-9A96B042BF6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DE9FE9-EBAA-0240-9BBB-DE4EC22A42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385EB11-E2BF-6B49-BBA3-8376163228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6411C57-BDF2-B143-85D2-47BD82CD1B6E}"/>
              </a:ext>
            </a:extLst>
          </p:cNvPr>
          <p:cNvSpPr>
            <a:spLocks noGrp="1"/>
          </p:cNvSpPr>
          <p:nvPr>
            <p:ph type="dt" sz="half" idx="10"/>
          </p:nvPr>
        </p:nvSpPr>
        <p:spPr/>
        <p:txBody>
          <a:bodyPr/>
          <a:lstStyle/>
          <a:p>
            <a:fld id="{048C0CE1-C011-384E-99B7-2019963E5120}" type="datetime1">
              <a:rPr lang="de-DE" smtClean="0"/>
              <a:t>18.02.20</a:t>
            </a:fld>
            <a:endParaRPr lang="en-GB"/>
          </a:p>
        </p:txBody>
      </p:sp>
      <p:sp>
        <p:nvSpPr>
          <p:cNvPr id="6" name="Footer Placeholder 5">
            <a:extLst>
              <a:ext uri="{FF2B5EF4-FFF2-40B4-BE49-F238E27FC236}">
                <a16:creationId xmlns:a16="http://schemas.microsoft.com/office/drawing/2014/main" id="{870E9F59-F239-5D44-A333-82FA0891DFE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E185F3F-2630-0A43-98B5-2DB9CC475D38}"/>
              </a:ext>
            </a:extLst>
          </p:cNvPr>
          <p:cNvSpPr>
            <a:spLocks noGrp="1"/>
          </p:cNvSpPr>
          <p:nvPr>
            <p:ph type="sldNum" sz="quarter" idx="12"/>
          </p:nvPr>
        </p:nvSpPr>
        <p:spPr/>
        <p:txBody>
          <a:bodyPr/>
          <a:lstStyle/>
          <a:p>
            <a:fld id="{4781B024-3AAC-C148-AB6D-BE3904456A2F}" type="slidenum">
              <a:rPr lang="en-GB" smtClean="0"/>
              <a:t>‹#›</a:t>
            </a:fld>
            <a:endParaRPr lang="en-GB"/>
          </a:p>
        </p:txBody>
      </p:sp>
    </p:spTree>
    <p:extLst>
      <p:ext uri="{BB962C8B-B14F-4D97-AF65-F5344CB8AC3E}">
        <p14:creationId xmlns:p14="http://schemas.microsoft.com/office/powerpoint/2010/main" val="182355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DBD69-22E8-0849-A0BA-EF1F63E438E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5F928E4-431A-2340-9B91-238511F408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B6D8D0-E742-144B-A94C-525020936F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9ED5E6B-74BA-4B41-AA61-0DF4D9AFB7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D13B02-D074-0944-B040-16F805CCCF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4AF9A2B-8229-5647-871A-F1785CE5185F}"/>
              </a:ext>
            </a:extLst>
          </p:cNvPr>
          <p:cNvSpPr>
            <a:spLocks noGrp="1"/>
          </p:cNvSpPr>
          <p:nvPr>
            <p:ph type="dt" sz="half" idx="10"/>
          </p:nvPr>
        </p:nvSpPr>
        <p:spPr/>
        <p:txBody>
          <a:bodyPr/>
          <a:lstStyle/>
          <a:p>
            <a:fld id="{E2E5660D-43F2-BB43-945C-75A407EFA996}" type="datetime1">
              <a:rPr lang="de-DE" smtClean="0"/>
              <a:t>18.02.20</a:t>
            </a:fld>
            <a:endParaRPr lang="en-GB"/>
          </a:p>
        </p:txBody>
      </p:sp>
      <p:sp>
        <p:nvSpPr>
          <p:cNvPr id="8" name="Footer Placeholder 7">
            <a:extLst>
              <a:ext uri="{FF2B5EF4-FFF2-40B4-BE49-F238E27FC236}">
                <a16:creationId xmlns:a16="http://schemas.microsoft.com/office/drawing/2014/main" id="{88CD16F1-7CB7-6C43-804A-D34FEBDF41F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225546B-5037-0A43-9D08-176A6E8CC5C7}"/>
              </a:ext>
            </a:extLst>
          </p:cNvPr>
          <p:cNvSpPr>
            <a:spLocks noGrp="1"/>
          </p:cNvSpPr>
          <p:nvPr>
            <p:ph type="sldNum" sz="quarter" idx="12"/>
          </p:nvPr>
        </p:nvSpPr>
        <p:spPr/>
        <p:txBody>
          <a:bodyPr/>
          <a:lstStyle/>
          <a:p>
            <a:fld id="{4781B024-3AAC-C148-AB6D-BE3904456A2F}" type="slidenum">
              <a:rPr lang="en-GB" smtClean="0"/>
              <a:t>‹#›</a:t>
            </a:fld>
            <a:endParaRPr lang="en-GB"/>
          </a:p>
        </p:txBody>
      </p:sp>
    </p:spTree>
    <p:extLst>
      <p:ext uri="{BB962C8B-B14F-4D97-AF65-F5344CB8AC3E}">
        <p14:creationId xmlns:p14="http://schemas.microsoft.com/office/powerpoint/2010/main" val="3648708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3F5C2-A7E5-9A48-B89F-24800A034D8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4697CD5-B94C-EB42-8D7E-CABCC48C3347}"/>
              </a:ext>
            </a:extLst>
          </p:cNvPr>
          <p:cNvSpPr>
            <a:spLocks noGrp="1"/>
          </p:cNvSpPr>
          <p:nvPr>
            <p:ph type="dt" sz="half" idx="10"/>
          </p:nvPr>
        </p:nvSpPr>
        <p:spPr/>
        <p:txBody>
          <a:bodyPr/>
          <a:lstStyle/>
          <a:p>
            <a:fld id="{34FCDB78-DE6F-564E-B8A4-0B2FF7A1318B}" type="datetime1">
              <a:rPr lang="de-DE" smtClean="0"/>
              <a:t>18.02.20</a:t>
            </a:fld>
            <a:endParaRPr lang="en-GB"/>
          </a:p>
        </p:txBody>
      </p:sp>
      <p:sp>
        <p:nvSpPr>
          <p:cNvPr id="4" name="Footer Placeholder 3">
            <a:extLst>
              <a:ext uri="{FF2B5EF4-FFF2-40B4-BE49-F238E27FC236}">
                <a16:creationId xmlns:a16="http://schemas.microsoft.com/office/drawing/2014/main" id="{F8DDFE75-F612-6F43-B76B-F497995E1A5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E066903-6930-264B-930D-D5784322D82F}"/>
              </a:ext>
            </a:extLst>
          </p:cNvPr>
          <p:cNvSpPr>
            <a:spLocks noGrp="1"/>
          </p:cNvSpPr>
          <p:nvPr>
            <p:ph type="sldNum" sz="quarter" idx="12"/>
          </p:nvPr>
        </p:nvSpPr>
        <p:spPr/>
        <p:txBody>
          <a:bodyPr/>
          <a:lstStyle/>
          <a:p>
            <a:fld id="{4781B024-3AAC-C148-AB6D-BE3904456A2F}" type="slidenum">
              <a:rPr lang="en-GB" smtClean="0"/>
              <a:t>‹#›</a:t>
            </a:fld>
            <a:endParaRPr lang="en-GB"/>
          </a:p>
        </p:txBody>
      </p:sp>
    </p:spTree>
    <p:extLst>
      <p:ext uri="{BB962C8B-B14F-4D97-AF65-F5344CB8AC3E}">
        <p14:creationId xmlns:p14="http://schemas.microsoft.com/office/powerpoint/2010/main" val="1274012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8FC744-76ED-B245-9930-5982EAA4B3CD}"/>
              </a:ext>
            </a:extLst>
          </p:cNvPr>
          <p:cNvSpPr>
            <a:spLocks noGrp="1"/>
          </p:cNvSpPr>
          <p:nvPr>
            <p:ph type="dt" sz="half" idx="10"/>
          </p:nvPr>
        </p:nvSpPr>
        <p:spPr/>
        <p:txBody>
          <a:bodyPr/>
          <a:lstStyle/>
          <a:p>
            <a:fld id="{9772CBB6-4DA9-EB4C-A37B-15051EBF4876}" type="datetime1">
              <a:rPr lang="de-DE" smtClean="0"/>
              <a:t>18.02.20</a:t>
            </a:fld>
            <a:endParaRPr lang="en-GB"/>
          </a:p>
        </p:txBody>
      </p:sp>
      <p:sp>
        <p:nvSpPr>
          <p:cNvPr id="3" name="Footer Placeholder 2">
            <a:extLst>
              <a:ext uri="{FF2B5EF4-FFF2-40B4-BE49-F238E27FC236}">
                <a16:creationId xmlns:a16="http://schemas.microsoft.com/office/drawing/2014/main" id="{ACD77FCC-6241-2E48-B8C2-FAC1B95D16E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FCD2F14-A223-644B-B08E-C91629585178}"/>
              </a:ext>
            </a:extLst>
          </p:cNvPr>
          <p:cNvSpPr>
            <a:spLocks noGrp="1"/>
          </p:cNvSpPr>
          <p:nvPr>
            <p:ph type="sldNum" sz="quarter" idx="12"/>
          </p:nvPr>
        </p:nvSpPr>
        <p:spPr/>
        <p:txBody>
          <a:bodyPr/>
          <a:lstStyle/>
          <a:p>
            <a:fld id="{4781B024-3AAC-C148-AB6D-BE3904456A2F}" type="slidenum">
              <a:rPr lang="en-GB" smtClean="0"/>
              <a:t>‹#›</a:t>
            </a:fld>
            <a:endParaRPr lang="en-GB"/>
          </a:p>
        </p:txBody>
      </p:sp>
    </p:spTree>
    <p:extLst>
      <p:ext uri="{BB962C8B-B14F-4D97-AF65-F5344CB8AC3E}">
        <p14:creationId xmlns:p14="http://schemas.microsoft.com/office/powerpoint/2010/main" val="2382238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958B9-5548-854E-8127-7A95146D66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1D3CE29-900B-0C40-A0F4-E6CE8918E3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373BB7D-B542-DF4F-99F0-97D8C9CC01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4F6AD7-2A1E-7042-834C-9CD43B602545}"/>
              </a:ext>
            </a:extLst>
          </p:cNvPr>
          <p:cNvSpPr>
            <a:spLocks noGrp="1"/>
          </p:cNvSpPr>
          <p:nvPr>
            <p:ph type="dt" sz="half" idx="10"/>
          </p:nvPr>
        </p:nvSpPr>
        <p:spPr/>
        <p:txBody>
          <a:bodyPr/>
          <a:lstStyle/>
          <a:p>
            <a:fld id="{332FCD92-E0B7-FD41-BDCC-B47166A10111}" type="datetime1">
              <a:rPr lang="de-DE" smtClean="0"/>
              <a:t>18.02.20</a:t>
            </a:fld>
            <a:endParaRPr lang="en-GB"/>
          </a:p>
        </p:txBody>
      </p:sp>
      <p:sp>
        <p:nvSpPr>
          <p:cNvPr id="6" name="Footer Placeholder 5">
            <a:extLst>
              <a:ext uri="{FF2B5EF4-FFF2-40B4-BE49-F238E27FC236}">
                <a16:creationId xmlns:a16="http://schemas.microsoft.com/office/drawing/2014/main" id="{A495A009-F8FB-D442-8257-FD68716F43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F18D43-16BE-3C48-A2B3-B51733B4FF4F}"/>
              </a:ext>
            </a:extLst>
          </p:cNvPr>
          <p:cNvSpPr>
            <a:spLocks noGrp="1"/>
          </p:cNvSpPr>
          <p:nvPr>
            <p:ph type="sldNum" sz="quarter" idx="12"/>
          </p:nvPr>
        </p:nvSpPr>
        <p:spPr/>
        <p:txBody>
          <a:bodyPr/>
          <a:lstStyle/>
          <a:p>
            <a:fld id="{4781B024-3AAC-C148-AB6D-BE3904456A2F}" type="slidenum">
              <a:rPr lang="en-GB" smtClean="0"/>
              <a:t>‹#›</a:t>
            </a:fld>
            <a:endParaRPr lang="en-GB"/>
          </a:p>
        </p:txBody>
      </p:sp>
    </p:spTree>
    <p:extLst>
      <p:ext uri="{BB962C8B-B14F-4D97-AF65-F5344CB8AC3E}">
        <p14:creationId xmlns:p14="http://schemas.microsoft.com/office/powerpoint/2010/main" val="4173538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2ECD8-3C19-084C-8E41-D1D969810E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211D4C9-15FA-0C43-BD7D-6F2E15DC73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751EEF5-147A-6444-B8A4-893E8F750C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0A63A9-C693-364F-B48F-972EC9D69E95}"/>
              </a:ext>
            </a:extLst>
          </p:cNvPr>
          <p:cNvSpPr>
            <a:spLocks noGrp="1"/>
          </p:cNvSpPr>
          <p:nvPr>
            <p:ph type="dt" sz="half" idx="10"/>
          </p:nvPr>
        </p:nvSpPr>
        <p:spPr/>
        <p:txBody>
          <a:bodyPr/>
          <a:lstStyle/>
          <a:p>
            <a:fld id="{768F7E0A-868B-B647-B148-2515F270278D}" type="datetime1">
              <a:rPr lang="de-DE" smtClean="0"/>
              <a:t>18.02.20</a:t>
            </a:fld>
            <a:endParaRPr lang="en-GB"/>
          </a:p>
        </p:txBody>
      </p:sp>
      <p:sp>
        <p:nvSpPr>
          <p:cNvPr id="6" name="Footer Placeholder 5">
            <a:extLst>
              <a:ext uri="{FF2B5EF4-FFF2-40B4-BE49-F238E27FC236}">
                <a16:creationId xmlns:a16="http://schemas.microsoft.com/office/drawing/2014/main" id="{745F8485-94D1-D64E-B5CF-F350C8D506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74C59D-150A-A64C-82E4-344F4974B8F7}"/>
              </a:ext>
            </a:extLst>
          </p:cNvPr>
          <p:cNvSpPr>
            <a:spLocks noGrp="1"/>
          </p:cNvSpPr>
          <p:nvPr>
            <p:ph type="sldNum" sz="quarter" idx="12"/>
          </p:nvPr>
        </p:nvSpPr>
        <p:spPr/>
        <p:txBody>
          <a:bodyPr/>
          <a:lstStyle/>
          <a:p>
            <a:fld id="{4781B024-3AAC-C148-AB6D-BE3904456A2F}" type="slidenum">
              <a:rPr lang="en-GB" smtClean="0"/>
              <a:t>‹#›</a:t>
            </a:fld>
            <a:endParaRPr lang="en-GB"/>
          </a:p>
        </p:txBody>
      </p:sp>
    </p:spTree>
    <p:extLst>
      <p:ext uri="{BB962C8B-B14F-4D97-AF65-F5344CB8AC3E}">
        <p14:creationId xmlns:p14="http://schemas.microsoft.com/office/powerpoint/2010/main" val="336771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034B4A-EA87-A847-B38F-D841B8536F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07AA4A-ECC1-DF48-B376-63EA8AB284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463475-937E-124B-96BE-4FE85310A0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552BE2-C574-4540-9815-6317ED781DA6}" type="datetime1">
              <a:rPr lang="de-DE" smtClean="0"/>
              <a:t>18.02.20</a:t>
            </a:fld>
            <a:endParaRPr lang="en-GB"/>
          </a:p>
        </p:txBody>
      </p:sp>
      <p:sp>
        <p:nvSpPr>
          <p:cNvPr id="5" name="Footer Placeholder 4">
            <a:extLst>
              <a:ext uri="{FF2B5EF4-FFF2-40B4-BE49-F238E27FC236}">
                <a16:creationId xmlns:a16="http://schemas.microsoft.com/office/drawing/2014/main" id="{F6889F71-63BA-4646-999F-4DF1579BB9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8810B6A-9FEA-1E44-84F2-937EB40A17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81B024-3AAC-C148-AB6D-BE3904456A2F}" type="slidenum">
              <a:rPr lang="en-GB" smtClean="0"/>
              <a:t>‹#›</a:t>
            </a:fld>
            <a:endParaRPr lang="en-GB"/>
          </a:p>
        </p:txBody>
      </p:sp>
    </p:spTree>
    <p:extLst>
      <p:ext uri="{BB962C8B-B14F-4D97-AF65-F5344CB8AC3E}">
        <p14:creationId xmlns:p14="http://schemas.microsoft.com/office/powerpoint/2010/main" val="3181533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1.jp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wmf"/><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0.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image" Target="../media/image5.jpeg"/><Relationship Id="rId4" Type="http://schemas.openxmlformats.org/officeDocument/2006/relationships/image" Target="../media/image4.wmf"/></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0.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image" Target="../media/image5.jpeg"/><Relationship Id="rId4" Type="http://schemas.openxmlformats.org/officeDocument/2006/relationships/image" Target="../media/image4.wmf"/><Relationship Id="rId9"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6.wmf"/><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4.wmf"/><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6.wmf"/><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4.wmf"/><Relationship Id="rId7"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6.wmf"/><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4.wmf"/><Relationship Id="rId7"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6.wmf"/><Relationship Id="rId4" Type="http://schemas.openxmlformats.org/officeDocument/2006/relationships/image" Target="../media/image5.jpeg"/><Relationship Id="rId9" Type="http://schemas.openxmlformats.org/officeDocument/2006/relationships/image" Target="../media/image24.emf"/></Relationships>
</file>

<file path=ppt/slides/_rels/slide16.x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6.wmf"/><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6.wmf"/><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wmf"/><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6.wmf"/><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3" Type="http://schemas.openxmlformats.org/officeDocument/2006/relationships/image" Target="NULL"/><Relationship Id="rId18" Type="http://schemas.openxmlformats.org/officeDocument/2006/relationships/image" Target="../media/image16.png"/><Relationship Id="rId3" Type="http://schemas.openxmlformats.org/officeDocument/2006/relationships/image" Target="../media/image4.wmf"/><Relationship Id="rId7" Type="http://schemas.openxmlformats.org/officeDocument/2006/relationships/image" Target="../media/image10.png"/><Relationship Id="rId12" Type="http://schemas.openxmlformats.org/officeDocument/2006/relationships/image" Target="../media/image12.png"/><Relationship Id="rId2" Type="http://schemas.openxmlformats.org/officeDocument/2006/relationships/notesSlide" Target="../notesSlides/notesSlide4.xml"/><Relationship Id="rId20"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1.png"/><Relationship Id="rId5" Type="http://schemas.openxmlformats.org/officeDocument/2006/relationships/image" Target="../media/image6.wmf"/><Relationship Id="rId15" Type="http://schemas.openxmlformats.org/officeDocument/2006/relationships/image" Target="../media/image13.png"/><Relationship Id="rId10" Type="http://schemas.openxmlformats.org/officeDocument/2006/relationships/image" Target="NULL"/><Relationship Id="rId19" Type="http://schemas.openxmlformats.org/officeDocument/2006/relationships/image" Target="../media/image17.png"/><Relationship Id="rId4" Type="http://schemas.openxmlformats.org/officeDocument/2006/relationships/image" Target="../media/image5.jpeg"/><Relationship Id="rId9" Type="http://schemas.openxmlformats.org/officeDocument/2006/relationships/image" Target="NULL"/><Relationship Id="rId14" Type="http://schemas.openxmlformats.org/officeDocument/2006/relationships/image" Target="NUL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wmf"/><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wmf"/><Relationship Id="rId7"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wmf"/><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wmf"/><Relationship Id="rId7"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wmf"/><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4.wmf"/><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6.wmf"/><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19.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image" Target="../media/image5.jpeg"/><Relationship Id="rId4" Type="http://schemas.openxmlformats.org/officeDocument/2006/relationships/image" Target="../media/image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1B7DDD3-B888-9041-8105-15418D40E1B1}"/>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66083"/>
          <a:stretch/>
        </p:blipFill>
        <p:spPr>
          <a:xfrm>
            <a:off x="2742210" y="54236"/>
            <a:ext cx="1678744" cy="632160"/>
          </a:xfrm>
          <a:prstGeom prst="rect">
            <a:avLst/>
          </a:prstGeom>
        </p:spPr>
      </p:pic>
      <p:pic>
        <p:nvPicPr>
          <p:cNvPr id="13" name="Picture 12">
            <a:extLst>
              <a:ext uri="{FF2B5EF4-FFF2-40B4-BE49-F238E27FC236}">
                <a16:creationId xmlns:a16="http://schemas.microsoft.com/office/drawing/2014/main" id="{BF7E82A4-B56B-1C44-A950-A4EAC20E6994}"/>
              </a:ext>
            </a:extLst>
          </p:cNvPr>
          <p:cNvPicPr>
            <a:picLocks noChangeAspect="1"/>
          </p:cNvPicPr>
          <p:nvPr/>
        </p:nvPicPr>
        <p:blipFill>
          <a:blip r:embed="rId4">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104950" y="106357"/>
            <a:ext cx="2534311" cy="575102"/>
          </a:xfrm>
          <a:prstGeom prst="rect">
            <a:avLst/>
          </a:prstGeom>
        </p:spPr>
      </p:pic>
      <p:sp>
        <p:nvSpPr>
          <p:cNvPr id="14" name="TextBox 13">
            <a:extLst>
              <a:ext uri="{FF2B5EF4-FFF2-40B4-BE49-F238E27FC236}">
                <a16:creationId xmlns:a16="http://schemas.microsoft.com/office/drawing/2014/main" id="{6DE7081A-6A8E-5147-8601-6919D64CAF64}"/>
              </a:ext>
            </a:extLst>
          </p:cNvPr>
          <p:cNvSpPr txBox="1"/>
          <p:nvPr/>
        </p:nvSpPr>
        <p:spPr>
          <a:xfrm>
            <a:off x="400522" y="2115967"/>
            <a:ext cx="11411107" cy="830997"/>
          </a:xfrm>
          <a:prstGeom prst="rect">
            <a:avLst/>
          </a:prstGeom>
          <a:noFill/>
        </p:spPr>
        <p:txBody>
          <a:bodyPr wrap="square" rtlCol="0">
            <a:spAutoFit/>
          </a:bodyPr>
          <a:lstStyle/>
          <a:p>
            <a:pPr algn="ctr"/>
            <a:r>
              <a:rPr lang="en-GB" sz="2400">
                <a:latin typeface="Arial" panose="020B0604020202020204" pitchFamily="34" charset="0"/>
                <a:cs typeface="Arial" panose="020B0604020202020204" pitchFamily="34" charset="0"/>
              </a:rPr>
              <a:t>Imaging the brittle/ductile transition zone at the Los Humeros geothermal field using seismic noise beamforming</a:t>
            </a:r>
          </a:p>
        </p:txBody>
      </p:sp>
      <p:sp>
        <p:nvSpPr>
          <p:cNvPr id="15" name="TextBox 14">
            <a:extLst>
              <a:ext uri="{FF2B5EF4-FFF2-40B4-BE49-F238E27FC236}">
                <a16:creationId xmlns:a16="http://schemas.microsoft.com/office/drawing/2014/main" id="{E5BDDD7D-54D2-7840-B04A-A5AE003D37BD}"/>
              </a:ext>
            </a:extLst>
          </p:cNvPr>
          <p:cNvSpPr txBox="1"/>
          <p:nvPr/>
        </p:nvSpPr>
        <p:spPr>
          <a:xfrm>
            <a:off x="1147525" y="3438447"/>
            <a:ext cx="9912073" cy="646331"/>
          </a:xfrm>
          <a:prstGeom prst="rect">
            <a:avLst/>
          </a:prstGeom>
          <a:noFill/>
        </p:spPr>
        <p:txBody>
          <a:bodyPr wrap="none" rtlCol="0">
            <a:spAutoFit/>
          </a:bodyPr>
          <a:lstStyle/>
          <a:p>
            <a:pPr algn="ctr"/>
            <a:r>
              <a:rPr lang="de-DE" b="1" i="1" dirty="0">
                <a:latin typeface="Arial" charset="0"/>
                <a:ea typeface="Arial" charset="0"/>
                <a:cs typeface="Arial" charset="0"/>
              </a:rPr>
              <a:t>Katrin Löer</a:t>
            </a:r>
            <a:r>
              <a:rPr lang="de-DE" b="1" i="1" baseline="30000" dirty="0">
                <a:latin typeface="Arial" charset="0"/>
                <a:ea typeface="Arial" charset="0"/>
                <a:cs typeface="Arial" charset="0"/>
              </a:rPr>
              <a:t>1</a:t>
            </a:r>
            <a:r>
              <a:rPr lang="de-DE" b="1" i="1" dirty="0">
                <a:latin typeface="Arial" charset="0"/>
                <a:ea typeface="Arial" charset="0"/>
                <a:cs typeface="Arial" charset="0"/>
              </a:rPr>
              <a:t>, </a:t>
            </a:r>
            <a:r>
              <a:rPr lang="de-DE" i="1" dirty="0">
                <a:latin typeface="Arial" charset="0"/>
                <a:ea typeface="Arial" charset="0"/>
                <a:cs typeface="Arial" charset="0"/>
              </a:rPr>
              <a:t>Tania Toledo</a:t>
            </a:r>
            <a:r>
              <a:rPr lang="de-DE" i="1" baseline="30000" dirty="0">
                <a:latin typeface="Arial" charset="0"/>
                <a:ea typeface="Arial" charset="0"/>
                <a:cs typeface="Arial" charset="0"/>
              </a:rPr>
              <a:t>2</a:t>
            </a:r>
            <a:r>
              <a:rPr lang="de-DE" i="1" dirty="0">
                <a:latin typeface="Arial" charset="0"/>
                <a:ea typeface="Arial" charset="0"/>
                <a:cs typeface="Arial" charset="0"/>
              </a:rPr>
              <a:t>, Gianluca Norini</a:t>
            </a:r>
            <a:r>
              <a:rPr lang="de-DE" i="1" baseline="30000" dirty="0">
                <a:latin typeface="Arial" charset="0"/>
                <a:ea typeface="Arial" charset="0"/>
                <a:cs typeface="Arial" charset="0"/>
              </a:rPr>
              <a:t>3</a:t>
            </a:r>
            <a:r>
              <a:rPr lang="de-DE" i="1" dirty="0">
                <a:latin typeface="Arial" charset="0"/>
                <a:ea typeface="Arial" charset="0"/>
                <a:cs typeface="Arial" charset="0"/>
              </a:rPr>
              <a:t>, </a:t>
            </a:r>
            <a:r>
              <a:rPr lang="de-DE" i="1" dirty="0" err="1">
                <a:latin typeface="Arial" charset="0"/>
                <a:ea typeface="Arial" charset="0"/>
                <a:cs typeface="Arial" charset="0"/>
              </a:rPr>
              <a:t>Xin</a:t>
            </a:r>
            <a:r>
              <a:rPr lang="de-DE" i="1" dirty="0">
                <a:latin typeface="Arial" charset="0"/>
                <a:ea typeface="Arial" charset="0"/>
                <a:cs typeface="Arial" charset="0"/>
              </a:rPr>
              <a:t> Zhang</a:t>
            </a:r>
            <a:r>
              <a:rPr lang="de-DE" i="1" baseline="30000" dirty="0">
                <a:latin typeface="Arial" charset="0"/>
                <a:ea typeface="Arial" charset="0"/>
                <a:cs typeface="Arial" charset="0"/>
              </a:rPr>
              <a:t>4</a:t>
            </a:r>
            <a:r>
              <a:rPr lang="de-DE" i="1" dirty="0">
                <a:latin typeface="Arial" charset="0"/>
                <a:ea typeface="Arial" charset="0"/>
                <a:cs typeface="Arial" charset="0"/>
              </a:rPr>
              <a:t>, Andrew Curtis</a:t>
            </a:r>
            <a:r>
              <a:rPr lang="de-DE" i="1" baseline="30000" dirty="0">
                <a:latin typeface="Arial" charset="0"/>
                <a:ea typeface="Arial" charset="0"/>
                <a:cs typeface="Arial" charset="0"/>
              </a:rPr>
              <a:t>4,5</a:t>
            </a:r>
            <a:r>
              <a:rPr lang="de-DE" i="1" dirty="0">
                <a:latin typeface="Arial" charset="0"/>
                <a:ea typeface="Arial" charset="0"/>
                <a:cs typeface="Arial" charset="0"/>
              </a:rPr>
              <a:t>, Erik H. Saenger</a:t>
            </a:r>
            <a:r>
              <a:rPr lang="de-DE" i="1" baseline="30000" dirty="0">
                <a:latin typeface="Arial" charset="0"/>
                <a:ea typeface="Arial" charset="0"/>
                <a:cs typeface="Arial" charset="0"/>
              </a:rPr>
              <a:t>1,6,7</a:t>
            </a:r>
          </a:p>
          <a:p>
            <a:pPr algn="ctr"/>
            <a:endParaRPr lang="en-GB" dirty="0"/>
          </a:p>
        </p:txBody>
      </p:sp>
      <p:pic>
        <p:nvPicPr>
          <p:cNvPr id="17" name="Immagine 5">
            <a:extLst>
              <a:ext uri="{FF2B5EF4-FFF2-40B4-BE49-F238E27FC236}">
                <a16:creationId xmlns:a16="http://schemas.microsoft.com/office/drawing/2014/main" id="{D7A762A6-5535-C140-96AA-C7F2DBC3BB48}"/>
              </a:ext>
            </a:extLst>
          </p:cNvPr>
          <p:cNvPicPr/>
          <p:nvPr/>
        </p:nvPicPr>
        <p:blipFill>
          <a:blip r:embed="rId5"/>
          <a:stretch/>
        </p:blipFill>
        <p:spPr>
          <a:xfrm>
            <a:off x="11486909" y="6211874"/>
            <a:ext cx="649440" cy="648720"/>
          </a:xfrm>
          <a:prstGeom prst="rect">
            <a:avLst/>
          </a:prstGeom>
          <a:ln>
            <a:noFill/>
          </a:ln>
        </p:spPr>
      </p:pic>
      <p:sp>
        <p:nvSpPr>
          <p:cNvPr id="18" name="CustomShape 5">
            <a:extLst>
              <a:ext uri="{FF2B5EF4-FFF2-40B4-BE49-F238E27FC236}">
                <a16:creationId xmlns:a16="http://schemas.microsoft.com/office/drawing/2014/main" id="{018C21BC-349A-BE46-B05F-02B2FFBACBB3}"/>
              </a:ext>
            </a:extLst>
          </p:cNvPr>
          <p:cNvSpPr/>
          <p:nvPr/>
        </p:nvSpPr>
        <p:spPr>
          <a:xfrm>
            <a:off x="9300989" y="6451994"/>
            <a:ext cx="2275200" cy="315360"/>
          </a:xfrm>
          <a:prstGeom prst="rect">
            <a:avLst/>
          </a:prstGeom>
          <a:noFill/>
          <a:ln>
            <a:noFill/>
          </a:ln>
        </p:spPr>
        <p:style>
          <a:lnRef idx="0">
            <a:scrgbClr r="0" g="0" b="0"/>
          </a:lnRef>
          <a:fillRef idx="0">
            <a:scrgbClr r="0" g="0" b="0"/>
          </a:fillRef>
          <a:effectRef idx="0">
            <a:scrgbClr r="0" g="0" b="0"/>
          </a:effectRef>
          <a:fontRef idx="minor"/>
        </p:style>
        <p:txBody>
          <a:bodyPr lIns="108000" tIns="36000" rIns="144000" bIns="36000"/>
          <a:lstStyle/>
          <a:p>
            <a:pPr algn="ctr">
              <a:lnSpc>
                <a:spcPct val="100000"/>
              </a:lnSpc>
            </a:pPr>
            <a:r>
              <a:rPr lang="en-GB" sz="1600" b="0" strike="noStrike" spc="-1">
                <a:solidFill>
                  <a:srgbClr val="4C4949"/>
                </a:solidFill>
                <a:uFill>
                  <a:solidFill>
                    <a:srgbClr val="FFFFFF"/>
                  </a:solidFill>
                </a:uFill>
                <a:latin typeface="Arial"/>
                <a:ea typeface="DejaVu Sans"/>
              </a:rPr>
              <a:t>www.gemex-h2020.eu</a:t>
            </a:r>
            <a:endParaRPr lang="en-GB" sz="1800" b="0" strike="noStrike" spc="-1">
              <a:solidFill>
                <a:srgbClr val="000000"/>
              </a:solidFill>
              <a:uFill>
                <a:solidFill>
                  <a:srgbClr val="FFFFFF"/>
                </a:solidFill>
              </a:uFill>
              <a:latin typeface="Arial"/>
            </a:endParaRPr>
          </a:p>
        </p:txBody>
      </p:sp>
      <p:pic>
        <p:nvPicPr>
          <p:cNvPr id="19" name="Grafik 27">
            <a:extLst>
              <a:ext uri="{FF2B5EF4-FFF2-40B4-BE49-F238E27FC236}">
                <a16:creationId xmlns:a16="http://schemas.microsoft.com/office/drawing/2014/main" id="{FEE58AF2-9F0F-A540-9851-84947E453283}"/>
              </a:ext>
            </a:extLst>
          </p:cNvPr>
          <p:cNvPicPr/>
          <p:nvPr/>
        </p:nvPicPr>
        <p:blipFill>
          <a:blip r:embed="rId6"/>
          <a:stretch/>
        </p:blipFill>
        <p:spPr>
          <a:xfrm>
            <a:off x="104950" y="6299843"/>
            <a:ext cx="695880" cy="461880"/>
          </a:xfrm>
          <a:prstGeom prst="rect">
            <a:avLst/>
          </a:prstGeom>
          <a:ln>
            <a:noFill/>
          </a:ln>
        </p:spPr>
      </p:pic>
      <p:sp>
        <p:nvSpPr>
          <p:cNvPr id="20" name="CustomShape 6">
            <a:extLst>
              <a:ext uri="{FF2B5EF4-FFF2-40B4-BE49-F238E27FC236}">
                <a16:creationId xmlns:a16="http://schemas.microsoft.com/office/drawing/2014/main" id="{FE373A11-5E81-5D49-B104-6875932160B0}"/>
              </a:ext>
            </a:extLst>
          </p:cNvPr>
          <p:cNvSpPr/>
          <p:nvPr/>
        </p:nvSpPr>
        <p:spPr>
          <a:xfrm>
            <a:off x="886150" y="6299843"/>
            <a:ext cx="3842280" cy="45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800" b="0" strike="noStrike" spc="-1">
                <a:solidFill>
                  <a:srgbClr val="000000"/>
                </a:solidFill>
                <a:uFill>
                  <a:solidFill>
                    <a:srgbClr val="FFFFFF"/>
                  </a:solidFill>
                </a:uFill>
                <a:latin typeface="Arial"/>
                <a:ea typeface="DejaVu Sans"/>
              </a:rPr>
              <a:t>This project has received funding from the European Union’s Horizon 2020 research and innovation programme under grant agreement No. 727550 and the Mexican Energy Sustainability Fund CONACYT-SENER, project 2015-04-68074.</a:t>
            </a:r>
            <a:endParaRPr lang="en-GB" sz="1800" b="0" strike="noStrike" spc="-1">
              <a:solidFill>
                <a:srgbClr val="000000"/>
              </a:solidFill>
              <a:uFill>
                <a:solidFill>
                  <a:srgbClr val="FFFFFF"/>
                </a:solidFill>
              </a:uFill>
              <a:latin typeface="Arial"/>
            </a:endParaRPr>
          </a:p>
        </p:txBody>
      </p:sp>
      <p:pic>
        <p:nvPicPr>
          <p:cNvPr id="21" name="Grafik 1">
            <a:extLst>
              <a:ext uri="{FF2B5EF4-FFF2-40B4-BE49-F238E27FC236}">
                <a16:creationId xmlns:a16="http://schemas.microsoft.com/office/drawing/2014/main" id="{14705BC7-8247-8E41-A961-EF0E4DFD5BCC}"/>
              </a:ext>
            </a:extLst>
          </p:cNvPr>
          <p:cNvPicPr/>
          <p:nvPr/>
        </p:nvPicPr>
        <p:blipFill>
          <a:blip r:embed="rId7"/>
          <a:stretch/>
        </p:blipFill>
        <p:spPr>
          <a:xfrm>
            <a:off x="4848670" y="6299843"/>
            <a:ext cx="796680" cy="459000"/>
          </a:xfrm>
          <a:prstGeom prst="rect">
            <a:avLst/>
          </a:prstGeom>
          <a:ln>
            <a:solidFill>
              <a:srgbClr val="000000"/>
            </a:solidFill>
          </a:ln>
        </p:spPr>
      </p:pic>
      <p:pic>
        <p:nvPicPr>
          <p:cNvPr id="22" name="Grafik 35">
            <a:extLst>
              <a:ext uri="{FF2B5EF4-FFF2-40B4-BE49-F238E27FC236}">
                <a16:creationId xmlns:a16="http://schemas.microsoft.com/office/drawing/2014/main" id="{3531CA21-3C70-674B-BE4F-7661D275BD11}"/>
              </a:ext>
            </a:extLst>
          </p:cNvPr>
          <p:cNvPicPr/>
          <p:nvPr/>
        </p:nvPicPr>
        <p:blipFill>
          <a:blip r:embed="rId8"/>
          <a:stretch/>
        </p:blipFill>
        <p:spPr>
          <a:xfrm>
            <a:off x="10012594" y="48960"/>
            <a:ext cx="2150280" cy="632160"/>
          </a:xfrm>
          <a:prstGeom prst="rect">
            <a:avLst/>
          </a:prstGeom>
          <a:ln>
            <a:noFill/>
          </a:ln>
        </p:spPr>
      </p:pic>
      <p:sp>
        <p:nvSpPr>
          <p:cNvPr id="25" name="Line 5">
            <a:extLst>
              <a:ext uri="{FF2B5EF4-FFF2-40B4-BE49-F238E27FC236}">
                <a16:creationId xmlns:a16="http://schemas.microsoft.com/office/drawing/2014/main" id="{123DC606-3FE6-264B-BF94-8B56BE8A6068}"/>
              </a:ext>
            </a:extLst>
          </p:cNvPr>
          <p:cNvSpPr/>
          <p:nvPr/>
        </p:nvSpPr>
        <p:spPr>
          <a:xfrm flipV="1">
            <a:off x="-8652" y="6211874"/>
            <a:ext cx="12200652" cy="3526"/>
          </a:xfrm>
          <a:prstGeom prst="line">
            <a:avLst/>
          </a:prstGeom>
          <a:ln w="25560">
            <a:solidFill>
              <a:srgbClr val="F6871B"/>
            </a:solidFill>
            <a:round/>
          </a:ln>
        </p:spPr>
        <p:style>
          <a:lnRef idx="1">
            <a:schemeClr val="accent1"/>
          </a:lnRef>
          <a:fillRef idx="0">
            <a:schemeClr val="accent1"/>
          </a:fillRef>
          <a:effectRef idx="0">
            <a:schemeClr val="accent1"/>
          </a:effectRef>
          <a:fontRef idx="minor"/>
        </p:style>
      </p:sp>
      <p:sp>
        <p:nvSpPr>
          <p:cNvPr id="2" name="TextBox 1">
            <a:extLst>
              <a:ext uri="{FF2B5EF4-FFF2-40B4-BE49-F238E27FC236}">
                <a16:creationId xmlns:a16="http://schemas.microsoft.com/office/drawing/2014/main" id="{B9EC3E6C-B259-404A-90F3-ECF836AF932F}"/>
              </a:ext>
            </a:extLst>
          </p:cNvPr>
          <p:cNvSpPr txBox="1"/>
          <p:nvPr/>
        </p:nvSpPr>
        <p:spPr>
          <a:xfrm>
            <a:off x="4423581" y="4169221"/>
            <a:ext cx="3359959" cy="1600438"/>
          </a:xfrm>
          <a:prstGeom prst="rect">
            <a:avLst/>
          </a:prstGeom>
          <a:noFill/>
        </p:spPr>
        <p:txBody>
          <a:bodyPr wrap="none" rtlCol="0">
            <a:spAutoFit/>
          </a:bodyPr>
          <a:lstStyle/>
          <a:p>
            <a:pPr algn="ctr"/>
            <a:r>
              <a:rPr lang="en-GB" sz="1400" baseline="30000" dirty="0">
                <a:latin typeface="Arial" panose="020B0604020202020204" pitchFamily="34" charset="0"/>
                <a:cs typeface="Arial" panose="020B0604020202020204" pitchFamily="34" charset="0"/>
              </a:rPr>
              <a:t>1</a:t>
            </a:r>
            <a:r>
              <a:rPr lang="en-GB" sz="1400" dirty="0">
                <a:latin typeface="Arial" panose="020B0604020202020204" pitchFamily="34" charset="0"/>
                <a:cs typeface="Arial" panose="020B0604020202020204" pitchFamily="34" charset="0"/>
              </a:rPr>
              <a:t>Bochum University of Applied Sciences</a:t>
            </a:r>
          </a:p>
          <a:p>
            <a:pPr algn="ctr"/>
            <a:r>
              <a:rPr lang="en-GB" sz="1400" baseline="30000" dirty="0">
                <a:latin typeface="Arial" panose="020B0604020202020204" pitchFamily="34" charset="0"/>
                <a:cs typeface="Arial" panose="020B0604020202020204" pitchFamily="34" charset="0"/>
              </a:rPr>
              <a:t>2</a:t>
            </a:r>
            <a:r>
              <a:rPr lang="en-GB" sz="1400" dirty="0">
                <a:latin typeface="Arial" panose="020B0604020202020204" pitchFamily="34" charset="0"/>
                <a:cs typeface="Arial" panose="020B0604020202020204" pitchFamily="34" charset="0"/>
              </a:rPr>
              <a:t>GFZ Potsdam</a:t>
            </a:r>
          </a:p>
          <a:p>
            <a:pPr algn="ctr"/>
            <a:r>
              <a:rPr lang="en-GB" sz="1400" baseline="30000" dirty="0">
                <a:latin typeface="Arial" panose="020B0604020202020204" pitchFamily="34" charset="0"/>
                <a:cs typeface="Arial" panose="020B0604020202020204" pitchFamily="34" charset="0"/>
              </a:rPr>
              <a:t>3</a:t>
            </a:r>
            <a:r>
              <a:rPr lang="en-GB" sz="1400" dirty="0">
                <a:latin typeface="Arial" panose="020B0604020202020204" pitchFamily="34" charset="0"/>
                <a:cs typeface="Arial" panose="020B0604020202020204" pitchFamily="34" charset="0"/>
              </a:rPr>
              <a:t>CNR Milano</a:t>
            </a:r>
          </a:p>
          <a:p>
            <a:pPr algn="ctr"/>
            <a:r>
              <a:rPr lang="en-GB" sz="1400" baseline="30000" dirty="0">
                <a:latin typeface="Arial" panose="020B0604020202020204" pitchFamily="34" charset="0"/>
                <a:cs typeface="Arial" panose="020B0604020202020204" pitchFamily="34" charset="0"/>
              </a:rPr>
              <a:t>4</a:t>
            </a:r>
            <a:r>
              <a:rPr lang="en-GB" sz="1400" dirty="0">
                <a:latin typeface="Arial" panose="020B0604020202020204" pitchFamily="34" charset="0"/>
                <a:cs typeface="Arial" panose="020B0604020202020204" pitchFamily="34" charset="0"/>
              </a:rPr>
              <a:t>University of Edinburgh</a:t>
            </a:r>
          </a:p>
          <a:p>
            <a:pPr algn="ctr"/>
            <a:r>
              <a:rPr lang="en-GB" sz="1400" baseline="30000" dirty="0">
                <a:latin typeface="Arial" panose="020B0604020202020204" pitchFamily="34" charset="0"/>
                <a:cs typeface="Arial" panose="020B0604020202020204" pitchFamily="34" charset="0"/>
              </a:rPr>
              <a:t>5</a:t>
            </a:r>
            <a:r>
              <a:rPr lang="en-GB" sz="1400" dirty="0">
                <a:latin typeface="Arial" panose="020B0604020202020204" pitchFamily="34" charset="0"/>
                <a:cs typeface="Arial" panose="020B0604020202020204" pitchFamily="34" charset="0"/>
              </a:rPr>
              <a:t>ETH Zurich</a:t>
            </a:r>
          </a:p>
          <a:p>
            <a:pPr algn="ctr"/>
            <a:r>
              <a:rPr lang="en-GB" sz="1400" baseline="30000" dirty="0">
                <a:latin typeface="Arial" panose="020B0604020202020204" pitchFamily="34" charset="0"/>
                <a:cs typeface="Arial" panose="020B0604020202020204" pitchFamily="34" charset="0"/>
              </a:rPr>
              <a:t>6</a:t>
            </a:r>
            <a:r>
              <a:rPr lang="en-GB" sz="1400" dirty="0">
                <a:latin typeface="Arial" panose="020B0604020202020204" pitchFamily="34" charset="0"/>
                <a:cs typeface="Arial" panose="020B0604020202020204" pitchFamily="34" charset="0"/>
              </a:rPr>
              <a:t>Ruhr-University Bochum</a:t>
            </a:r>
          </a:p>
          <a:p>
            <a:pPr algn="ctr"/>
            <a:r>
              <a:rPr lang="en-GB" sz="1400" baseline="30000" dirty="0">
                <a:latin typeface="Arial" panose="020B0604020202020204" pitchFamily="34" charset="0"/>
                <a:cs typeface="Arial" panose="020B0604020202020204" pitchFamily="34" charset="0"/>
              </a:rPr>
              <a:t>7</a:t>
            </a:r>
            <a:r>
              <a:rPr lang="en-GB" sz="1400" dirty="0">
                <a:latin typeface="Arial" panose="020B0604020202020204" pitchFamily="34" charset="0"/>
                <a:cs typeface="Arial" panose="020B0604020202020204" pitchFamily="34" charset="0"/>
              </a:rPr>
              <a:t>Fraunhofer IEG Bochum</a:t>
            </a:r>
          </a:p>
        </p:txBody>
      </p:sp>
      <p:sp>
        <p:nvSpPr>
          <p:cNvPr id="3" name="Slide Number Placeholder 2">
            <a:extLst>
              <a:ext uri="{FF2B5EF4-FFF2-40B4-BE49-F238E27FC236}">
                <a16:creationId xmlns:a16="http://schemas.microsoft.com/office/drawing/2014/main" id="{FA6D53BC-E05C-204F-98EA-A70D70A824A1}"/>
              </a:ext>
            </a:extLst>
          </p:cNvPr>
          <p:cNvSpPr>
            <a:spLocks noGrp="1"/>
          </p:cNvSpPr>
          <p:nvPr>
            <p:ph type="sldNum" sz="quarter" idx="12"/>
          </p:nvPr>
        </p:nvSpPr>
        <p:spPr/>
        <p:txBody>
          <a:bodyPr/>
          <a:lstStyle/>
          <a:p>
            <a:fld id="{4781B024-3AAC-C148-AB6D-BE3904456A2F}" type="slidenum">
              <a:rPr lang="en-GB" smtClean="0"/>
              <a:t>1</a:t>
            </a:fld>
            <a:endParaRPr lang="en-GB"/>
          </a:p>
        </p:txBody>
      </p:sp>
    </p:spTree>
    <p:extLst>
      <p:ext uri="{BB962C8B-B14F-4D97-AF65-F5344CB8AC3E}">
        <p14:creationId xmlns:p14="http://schemas.microsoft.com/office/powerpoint/2010/main" val="666957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F2B38ABD-AD89-DB44-B9E3-79E02476A6A1}"/>
              </a:ext>
            </a:extLst>
          </p:cNvPr>
          <p:cNvPicPr>
            <a:picLocks noChangeAspect="1"/>
          </p:cNvPicPr>
          <p:nvPr/>
        </p:nvPicPr>
        <p:blipFill>
          <a:blip r:embed="rId3"/>
          <a:srcRect/>
          <a:stretch/>
        </p:blipFill>
        <p:spPr>
          <a:xfrm>
            <a:off x="5762326" y="1323159"/>
            <a:ext cx="2782233" cy="4868909"/>
          </a:xfrm>
          <a:prstGeom prst="rect">
            <a:avLst/>
          </a:prstGeom>
        </p:spPr>
      </p:pic>
      <p:pic>
        <p:nvPicPr>
          <p:cNvPr id="4" name="Grafik 36">
            <a:extLst>
              <a:ext uri="{FF2B5EF4-FFF2-40B4-BE49-F238E27FC236}">
                <a16:creationId xmlns:a16="http://schemas.microsoft.com/office/drawing/2014/main" id="{A4BCB3DD-D05E-5743-8816-9926C9420E8B}"/>
              </a:ext>
            </a:extLst>
          </p:cNvPr>
          <p:cNvPicPr/>
          <p:nvPr/>
        </p:nvPicPr>
        <p:blipFill>
          <a:blip r:embed="rId4"/>
          <a:stretch/>
        </p:blipFill>
        <p:spPr>
          <a:xfrm>
            <a:off x="196920" y="6343200"/>
            <a:ext cx="584640" cy="388800"/>
          </a:xfrm>
          <a:prstGeom prst="rect">
            <a:avLst/>
          </a:prstGeom>
          <a:ln>
            <a:noFill/>
          </a:ln>
        </p:spPr>
      </p:pic>
      <p:sp>
        <p:nvSpPr>
          <p:cNvPr id="6" name="Line 5">
            <a:extLst>
              <a:ext uri="{FF2B5EF4-FFF2-40B4-BE49-F238E27FC236}">
                <a16:creationId xmlns:a16="http://schemas.microsoft.com/office/drawing/2014/main" id="{C8232BB3-5571-8041-A1C9-EEA52ECFB081}"/>
              </a:ext>
            </a:extLst>
          </p:cNvPr>
          <p:cNvSpPr/>
          <p:nvPr/>
        </p:nvSpPr>
        <p:spPr>
          <a:xfrm flipV="1">
            <a:off x="-8652" y="6211874"/>
            <a:ext cx="12200652" cy="3526"/>
          </a:xfrm>
          <a:prstGeom prst="line">
            <a:avLst/>
          </a:prstGeom>
          <a:ln w="25560">
            <a:solidFill>
              <a:srgbClr val="F6871B"/>
            </a:solidFill>
            <a:round/>
          </a:ln>
        </p:spPr>
        <p:style>
          <a:lnRef idx="1">
            <a:schemeClr val="accent1"/>
          </a:lnRef>
          <a:fillRef idx="0">
            <a:schemeClr val="accent1"/>
          </a:fillRef>
          <a:effectRef idx="0">
            <a:schemeClr val="accent1"/>
          </a:effectRef>
          <a:fontRef idx="minor"/>
        </p:style>
      </p:sp>
      <p:pic>
        <p:nvPicPr>
          <p:cNvPr id="7" name="Grafik 1">
            <a:extLst>
              <a:ext uri="{FF2B5EF4-FFF2-40B4-BE49-F238E27FC236}">
                <a16:creationId xmlns:a16="http://schemas.microsoft.com/office/drawing/2014/main" id="{300DBB07-B137-A246-A4E5-DB17A1BEB8F7}"/>
              </a:ext>
            </a:extLst>
          </p:cNvPr>
          <p:cNvPicPr/>
          <p:nvPr/>
        </p:nvPicPr>
        <p:blipFill>
          <a:blip r:embed="rId5"/>
          <a:stretch/>
        </p:blipFill>
        <p:spPr>
          <a:xfrm>
            <a:off x="860400" y="6346800"/>
            <a:ext cx="648000" cy="388800"/>
          </a:xfrm>
          <a:prstGeom prst="rect">
            <a:avLst/>
          </a:prstGeom>
          <a:ln>
            <a:solidFill>
              <a:srgbClr val="000000"/>
            </a:solidFill>
          </a:ln>
        </p:spPr>
      </p:pic>
      <p:pic>
        <p:nvPicPr>
          <p:cNvPr id="9" name="Grafik 35">
            <a:extLst>
              <a:ext uri="{FF2B5EF4-FFF2-40B4-BE49-F238E27FC236}">
                <a16:creationId xmlns:a16="http://schemas.microsoft.com/office/drawing/2014/main" id="{146115C6-B61D-9549-94EA-048350AF9DF3}"/>
              </a:ext>
            </a:extLst>
          </p:cNvPr>
          <p:cNvPicPr/>
          <p:nvPr/>
        </p:nvPicPr>
        <p:blipFill>
          <a:blip r:embed="rId6"/>
          <a:stretch/>
        </p:blipFill>
        <p:spPr>
          <a:xfrm>
            <a:off x="10012594" y="48960"/>
            <a:ext cx="2150280" cy="632160"/>
          </a:xfrm>
          <a:prstGeom prst="rect">
            <a:avLst/>
          </a:prstGeom>
          <a:ln>
            <a:noFill/>
          </a:ln>
        </p:spPr>
      </p:pic>
      <p:sp>
        <p:nvSpPr>
          <p:cNvPr id="10" name="CustomShape 3">
            <a:extLst>
              <a:ext uri="{FF2B5EF4-FFF2-40B4-BE49-F238E27FC236}">
                <a16:creationId xmlns:a16="http://schemas.microsoft.com/office/drawing/2014/main" id="{A343933B-4D00-184B-9DDD-F86C746A3081}"/>
              </a:ext>
            </a:extLst>
          </p:cNvPr>
          <p:cNvSpPr/>
          <p:nvPr/>
        </p:nvSpPr>
        <p:spPr>
          <a:xfrm>
            <a:off x="-2520" y="137160"/>
            <a:ext cx="6991920" cy="455760"/>
          </a:xfrm>
          <a:prstGeom prst="rect">
            <a:avLst/>
          </a:prstGeom>
          <a:noFill/>
          <a:ln>
            <a:noFill/>
          </a:ln>
        </p:spPr>
        <p:style>
          <a:lnRef idx="0">
            <a:scrgbClr r="0" g="0" b="0"/>
          </a:lnRef>
          <a:fillRef idx="0">
            <a:scrgbClr r="0" g="0" b="0"/>
          </a:fillRef>
          <a:effectRef idx="0">
            <a:scrgbClr r="0" g="0" b="0"/>
          </a:effectRef>
          <a:fontRef idx="minor"/>
        </p:style>
        <p:txBody>
          <a:bodyPr lIns="403920" tIns="45000" rIns="403920" bIns="45000"/>
          <a:lstStyle/>
          <a:p>
            <a:pPr>
              <a:lnSpc>
                <a:spcPct val="100000"/>
              </a:lnSpc>
            </a:pPr>
            <a:r>
              <a:rPr lang="en-GB" sz="2400" b="0" strike="noStrike" spc="-1" dirty="0">
                <a:solidFill>
                  <a:srgbClr val="4C4949"/>
                </a:solidFill>
                <a:uFill>
                  <a:solidFill>
                    <a:srgbClr val="FFFFFF"/>
                  </a:solidFill>
                </a:uFill>
                <a:latin typeface="Arial"/>
                <a:ea typeface="DejaVu Sans"/>
              </a:rPr>
              <a:t>Inversion</a:t>
            </a:r>
            <a:endParaRPr lang="en-GB" sz="1800" b="0" strike="noStrike" spc="-1" dirty="0">
              <a:solidFill>
                <a:srgbClr val="000000"/>
              </a:solidFill>
              <a:uFill>
                <a:solidFill>
                  <a:srgbClr val="FFFFFF"/>
                </a:solidFill>
              </a:uFill>
              <a:latin typeface="Arial"/>
            </a:endParaRPr>
          </a:p>
        </p:txBody>
      </p:sp>
      <p:sp>
        <p:nvSpPr>
          <p:cNvPr id="11" name="Line 4">
            <a:extLst>
              <a:ext uri="{FF2B5EF4-FFF2-40B4-BE49-F238E27FC236}">
                <a16:creationId xmlns:a16="http://schemas.microsoft.com/office/drawing/2014/main" id="{47BCA0F2-3C44-AD4C-A14E-DE37D3DDBC1E}"/>
              </a:ext>
            </a:extLst>
          </p:cNvPr>
          <p:cNvSpPr/>
          <p:nvPr/>
        </p:nvSpPr>
        <p:spPr>
          <a:xfrm flipV="1">
            <a:off x="-6492" y="747794"/>
            <a:ext cx="12198492" cy="3526"/>
          </a:xfrm>
          <a:prstGeom prst="line">
            <a:avLst/>
          </a:prstGeom>
          <a:ln w="25560">
            <a:solidFill>
              <a:srgbClr val="F6871B"/>
            </a:solidFill>
            <a:round/>
          </a:ln>
        </p:spPr>
        <p:style>
          <a:lnRef idx="1">
            <a:schemeClr val="accent1"/>
          </a:lnRef>
          <a:fillRef idx="0">
            <a:schemeClr val="accent1"/>
          </a:fillRef>
          <a:effectRef idx="0">
            <a:schemeClr val="accent1"/>
          </a:effectRef>
          <a:fontRef idx="minor"/>
        </p:style>
      </p:sp>
      <p:sp>
        <p:nvSpPr>
          <p:cNvPr id="32" name="CustomShape 1">
            <a:extLst>
              <a:ext uri="{FF2B5EF4-FFF2-40B4-BE49-F238E27FC236}">
                <a16:creationId xmlns:a16="http://schemas.microsoft.com/office/drawing/2014/main" id="{C9E11DDB-2E54-A54B-9CAE-D32B196D29C7}"/>
              </a:ext>
            </a:extLst>
          </p:cNvPr>
          <p:cNvSpPr/>
          <p:nvPr/>
        </p:nvSpPr>
        <p:spPr>
          <a:xfrm>
            <a:off x="1605240" y="6338520"/>
            <a:ext cx="5390640" cy="402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1030" spc="-1" dirty="0">
                <a:solidFill>
                  <a:srgbClr val="4C4949"/>
                </a:solidFill>
                <a:uFill>
                  <a:solidFill>
                    <a:srgbClr val="FFFFFF"/>
                  </a:solidFill>
                </a:uFill>
                <a:latin typeface="Arial"/>
              </a:rPr>
              <a:t>Imaging the BD transition zone using seismic noise</a:t>
            </a:r>
            <a:endParaRPr lang="en-GB" sz="1800" b="0" strike="noStrike" spc="-1" dirty="0">
              <a:solidFill>
                <a:srgbClr val="000000"/>
              </a:solidFill>
              <a:uFill>
                <a:solidFill>
                  <a:srgbClr val="FFFFFF"/>
                </a:solidFill>
              </a:uFill>
              <a:latin typeface="Arial"/>
            </a:endParaRPr>
          </a:p>
          <a:p>
            <a:pPr>
              <a:lnSpc>
                <a:spcPct val="100000"/>
              </a:lnSpc>
            </a:pPr>
            <a:r>
              <a:rPr lang="en-GB" sz="1030" b="1" strike="noStrike" spc="-1" dirty="0">
                <a:solidFill>
                  <a:srgbClr val="4C4949"/>
                </a:solidFill>
                <a:uFill>
                  <a:solidFill>
                    <a:srgbClr val="FFFFFF"/>
                  </a:solidFill>
                </a:uFill>
                <a:latin typeface="Arial"/>
                <a:ea typeface="DejaVu Sans"/>
              </a:rPr>
              <a:t>K. Löer</a:t>
            </a:r>
            <a:r>
              <a:rPr lang="en-GB" sz="1030" b="0" strike="noStrike" spc="-1" dirty="0">
                <a:solidFill>
                  <a:srgbClr val="4C4949"/>
                </a:solidFill>
                <a:uFill>
                  <a:solidFill>
                    <a:srgbClr val="FFFFFF"/>
                  </a:solidFill>
                </a:uFill>
                <a:latin typeface="Arial"/>
                <a:ea typeface="DejaVu Sans"/>
              </a:rPr>
              <a:t>, T. Toledo, G. </a:t>
            </a:r>
            <a:r>
              <a:rPr lang="en-GB" sz="1030" b="0" strike="noStrike" spc="-1" dirty="0" err="1">
                <a:solidFill>
                  <a:srgbClr val="4C4949"/>
                </a:solidFill>
                <a:uFill>
                  <a:solidFill>
                    <a:srgbClr val="FFFFFF"/>
                  </a:solidFill>
                </a:uFill>
                <a:latin typeface="Arial"/>
                <a:ea typeface="DejaVu Sans"/>
              </a:rPr>
              <a:t>Norini</a:t>
            </a:r>
            <a:r>
              <a:rPr lang="en-GB" sz="1030" b="0" strike="noStrike" spc="-1" dirty="0">
                <a:solidFill>
                  <a:srgbClr val="4C4949"/>
                </a:solidFill>
                <a:uFill>
                  <a:solidFill>
                    <a:srgbClr val="FFFFFF"/>
                  </a:solidFill>
                </a:uFill>
                <a:latin typeface="Arial"/>
                <a:ea typeface="DejaVu Sans"/>
              </a:rPr>
              <a:t>, X. Zhang, A. Curtis, E. H. </a:t>
            </a:r>
            <a:r>
              <a:rPr lang="en-GB" sz="1030" b="0" strike="noStrike" spc="-1" dirty="0" err="1">
                <a:solidFill>
                  <a:srgbClr val="4C4949"/>
                </a:solidFill>
                <a:uFill>
                  <a:solidFill>
                    <a:srgbClr val="FFFFFF"/>
                  </a:solidFill>
                </a:uFill>
                <a:latin typeface="Arial"/>
                <a:ea typeface="DejaVu Sans"/>
              </a:rPr>
              <a:t>Saenger</a:t>
            </a:r>
            <a:endParaRPr lang="en-GB" sz="1800" b="0" strike="noStrike" spc="-1" dirty="0">
              <a:solidFill>
                <a:srgbClr val="000000"/>
              </a:solidFill>
              <a:uFill>
                <a:solidFill>
                  <a:srgbClr val="FFFFFF"/>
                </a:solidFill>
              </a:uFill>
              <a:latin typeface="Arial"/>
            </a:endParaRPr>
          </a:p>
        </p:txBody>
      </p:sp>
      <p:sp>
        <p:nvSpPr>
          <p:cNvPr id="12" name="TextBox 11">
            <a:extLst>
              <a:ext uri="{FF2B5EF4-FFF2-40B4-BE49-F238E27FC236}">
                <a16:creationId xmlns:a16="http://schemas.microsoft.com/office/drawing/2014/main" id="{B2C1D21B-82FE-AC4B-8C08-82C2B4AB8CBF}"/>
              </a:ext>
            </a:extLst>
          </p:cNvPr>
          <p:cNvSpPr txBox="1"/>
          <p:nvPr/>
        </p:nvSpPr>
        <p:spPr>
          <a:xfrm>
            <a:off x="3667188" y="3012444"/>
            <a:ext cx="1428788" cy="1231106"/>
          </a:xfrm>
          <a:prstGeom prst="rect">
            <a:avLst/>
          </a:prstGeom>
          <a:noFill/>
          <a:ln>
            <a:solidFill>
              <a:schemeClr val="tx1"/>
            </a:solidFill>
          </a:ln>
        </p:spPr>
        <p:txBody>
          <a:bodyPr wrap="square" rtlCol="0">
            <a:spAutoFit/>
          </a:bodyPr>
          <a:lstStyle/>
          <a:p>
            <a:pPr algn="ctr"/>
            <a:r>
              <a:rPr lang="en-GB" sz="1400" dirty="0">
                <a:latin typeface="Arial" panose="020B0604020202020204" pitchFamily="34" charset="0"/>
                <a:cs typeface="Arial" panose="020B0604020202020204" pitchFamily="34" charset="0"/>
              </a:rPr>
              <a:t>reversible-jump Markov chain Monte Carlo </a:t>
            </a:r>
          </a:p>
          <a:p>
            <a:pPr algn="ctr"/>
            <a:r>
              <a:rPr lang="en-GB" sz="1400" dirty="0">
                <a:latin typeface="Arial" panose="020B0604020202020204" pitchFamily="34" charset="0"/>
                <a:cs typeface="Arial" panose="020B0604020202020204" pitchFamily="34" charset="0"/>
              </a:rPr>
              <a:t>(</a:t>
            </a:r>
            <a:r>
              <a:rPr lang="en-GB" sz="1400" b="1" dirty="0" err="1">
                <a:latin typeface="Arial" panose="020B0604020202020204" pitchFamily="34" charset="0"/>
                <a:cs typeface="Arial" panose="020B0604020202020204" pitchFamily="34" charset="0"/>
              </a:rPr>
              <a:t>rj-McMC</a:t>
            </a:r>
            <a:r>
              <a:rPr lang="en-GB" sz="1400" dirty="0">
                <a:latin typeface="Arial" panose="020B0604020202020204" pitchFamily="34" charset="0"/>
                <a:cs typeface="Arial" panose="020B0604020202020204" pitchFamily="34" charset="0"/>
              </a:rPr>
              <a:t>)</a:t>
            </a:r>
          </a:p>
          <a:p>
            <a:pPr algn="ctr"/>
            <a:r>
              <a:rPr lang="en-GB" b="1" dirty="0">
                <a:solidFill>
                  <a:schemeClr val="accent2"/>
                </a:solidFill>
                <a:latin typeface="Arial" panose="020B0604020202020204" pitchFamily="34" charset="0"/>
                <a:cs typeface="Arial" panose="020B0604020202020204" pitchFamily="34" charset="0"/>
              </a:rPr>
              <a:t>inversion</a:t>
            </a:r>
          </a:p>
        </p:txBody>
      </p:sp>
      <p:pic>
        <p:nvPicPr>
          <p:cNvPr id="42" name="Picture 41" descr="A screenshot of a cell phone&#10;&#10;Description automatically generated">
            <a:extLst>
              <a:ext uri="{FF2B5EF4-FFF2-40B4-BE49-F238E27FC236}">
                <a16:creationId xmlns:a16="http://schemas.microsoft.com/office/drawing/2014/main" id="{8E3A3125-110B-B744-A607-160E6FAB1044}"/>
              </a:ext>
            </a:extLst>
          </p:cNvPr>
          <p:cNvPicPr>
            <a:picLocks noChangeAspect="1"/>
          </p:cNvPicPr>
          <p:nvPr/>
        </p:nvPicPr>
        <p:blipFill rotWithShape="1">
          <a:blip r:embed="rId7"/>
          <a:srcRect l="1838" t="51196" r="10197"/>
          <a:stretch/>
        </p:blipFill>
        <p:spPr>
          <a:xfrm>
            <a:off x="176451" y="2886427"/>
            <a:ext cx="2857577" cy="1641541"/>
          </a:xfrm>
          <a:prstGeom prst="rect">
            <a:avLst/>
          </a:prstGeom>
        </p:spPr>
      </p:pic>
      <p:sp>
        <p:nvSpPr>
          <p:cNvPr id="18" name="TextBox 17">
            <a:extLst>
              <a:ext uri="{FF2B5EF4-FFF2-40B4-BE49-F238E27FC236}">
                <a16:creationId xmlns:a16="http://schemas.microsoft.com/office/drawing/2014/main" id="{A1DCDC8C-7CFC-1C44-95F5-0282BBA99397}"/>
              </a:ext>
            </a:extLst>
          </p:cNvPr>
          <p:cNvSpPr txBox="1"/>
          <p:nvPr/>
        </p:nvSpPr>
        <p:spPr>
          <a:xfrm>
            <a:off x="8453745" y="1483342"/>
            <a:ext cx="3747682" cy="523220"/>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 distribution of </a:t>
            </a:r>
            <a:r>
              <a:rPr lang="en-GB" sz="1400" b="1" dirty="0">
                <a:latin typeface="Arial" panose="020B0604020202020204" pitchFamily="34" charset="0"/>
                <a:cs typeface="Arial" panose="020B0604020202020204" pitchFamily="34" charset="0"/>
              </a:rPr>
              <a:t>models</a:t>
            </a:r>
            <a:r>
              <a:rPr lang="en-GB" sz="1400" dirty="0">
                <a:latin typeface="Arial" panose="020B0604020202020204" pitchFamily="34" charset="0"/>
                <a:cs typeface="Arial" panose="020B0604020202020204" pitchFamily="34" charset="0"/>
              </a:rPr>
              <a:t> (velocity vs. depth) consistent with the </a:t>
            </a:r>
            <a:r>
              <a:rPr lang="en-GB" sz="1400" b="1" dirty="0">
                <a:latin typeface="Arial" panose="020B0604020202020204" pitchFamily="34" charset="0"/>
                <a:cs typeface="Arial" panose="020B0604020202020204" pitchFamily="34" charset="0"/>
              </a:rPr>
              <a:t>data</a:t>
            </a:r>
            <a:r>
              <a:rPr lang="en-GB" sz="1400" dirty="0">
                <a:latin typeface="Arial" panose="020B0604020202020204" pitchFamily="34" charset="0"/>
                <a:cs typeface="Arial" panose="020B0604020202020204" pitchFamily="34" charset="0"/>
              </a:rPr>
              <a:t> (dispersion curve)</a:t>
            </a:r>
          </a:p>
        </p:txBody>
      </p:sp>
      <p:sp>
        <p:nvSpPr>
          <p:cNvPr id="19" name="Right Arrow 18">
            <a:extLst>
              <a:ext uri="{FF2B5EF4-FFF2-40B4-BE49-F238E27FC236}">
                <a16:creationId xmlns:a16="http://schemas.microsoft.com/office/drawing/2014/main" id="{5FE4FDB3-71AB-FF4C-A68F-B8671BECC4AC}"/>
              </a:ext>
            </a:extLst>
          </p:cNvPr>
          <p:cNvSpPr/>
          <p:nvPr/>
        </p:nvSpPr>
        <p:spPr>
          <a:xfrm>
            <a:off x="3034028" y="3443037"/>
            <a:ext cx="633160" cy="43688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ight Arrow 45">
            <a:extLst>
              <a:ext uri="{FF2B5EF4-FFF2-40B4-BE49-F238E27FC236}">
                <a16:creationId xmlns:a16="http://schemas.microsoft.com/office/drawing/2014/main" id="{41E1D34D-6DE7-E447-B81B-FB6A8297A350}"/>
              </a:ext>
            </a:extLst>
          </p:cNvPr>
          <p:cNvSpPr/>
          <p:nvPr/>
        </p:nvSpPr>
        <p:spPr>
          <a:xfrm>
            <a:off x="5095976" y="3443037"/>
            <a:ext cx="633160" cy="43688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7F9D2442-F741-5646-A665-B9ED92194DEC}"/>
              </a:ext>
            </a:extLst>
          </p:cNvPr>
          <p:cNvSpPr txBox="1"/>
          <p:nvPr/>
        </p:nvSpPr>
        <p:spPr>
          <a:xfrm>
            <a:off x="509560" y="2684050"/>
            <a:ext cx="2444748" cy="338554"/>
          </a:xfrm>
          <a:prstGeom prst="rect">
            <a:avLst/>
          </a:prstGeom>
          <a:solidFill>
            <a:schemeClr val="bg1"/>
          </a:solidFill>
        </p:spPr>
        <p:txBody>
          <a:bodyPr wrap="square" rtlCol="0">
            <a:spAutoFit/>
          </a:bodyPr>
          <a:lstStyle/>
          <a:p>
            <a:pPr algn="ctr"/>
            <a:r>
              <a:rPr lang="en-GB" sz="1600" b="1" dirty="0">
                <a:latin typeface="Arial" panose="020B0604020202020204" pitchFamily="34" charset="0"/>
                <a:cs typeface="Arial" panose="020B0604020202020204" pitchFamily="34" charset="0"/>
              </a:rPr>
              <a:t>Dispersion curve</a:t>
            </a:r>
          </a:p>
        </p:txBody>
      </p:sp>
      <p:sp>
        <p:nvSpPr>
          <p:cNvPr id="26" name="Rectangle 25">
            <a:extLst>
              <a:ext uri="{FF2B5EF4-FFF2-40B4-BE49-F238E27FC236}">
                <a16:creationId xmlns:a16="http://schemas.microsoft.com/office/drawing/2014/main" id="{F73EC4D6-D8AD-E346-B418-AE94EFC3A06D}"/>
              </a:ext>
            </a:extLst>
          </p:cNvPr>
          <p:cNvSpPr/>
          <p:nvPr/>
        </p:nvSpPr>
        <p:spPr>
          <a:xfrm>
            <a:off x="5900967" y="874440"/>
            <a:ext cx="2189826" cy="584775"/>
          </a:xfrm>
          <a:prstGeom prst="rect">
            <a:avLst/>
          </a:prstGeom>
        </p:spPr>
        <p:txBody>
          <a:bodyPr wrap="square">
            <a:spAutoFit/>
          </a:bodyPr>
          <a:lstStyle/>
          <a:p>
            <a:pPr algn="ctr"/>
            <a:r>
              <a:rPr lang="en-GB" sz="1600" b="1" dirty="0">
                <a:latin typeface="Arial" panose="020B0604020202020204" pitchFamily="34" charset="0"/>
                <a:cs typeface="Arial" panose="020B0604020202020204" pitchFamily="34" charset="0"/>
              </a:rPr>
              <a:t>Probability density function (PDF)</a:t>
            </a:r>
          </a:p>
        </p:txBody>
      </p:sp>
      <p:sp>
        <p:nvSpPr>
          <p:cNvPr id="2" name="Rectangle 1">
            <a:extLst>
              <a:ext uri="{FF2B5EF4-FFF2-40B4-BE49-F238E27FC236}">
                <a16:creationId xmlns:a16="http://schemas.microsoft.com/office/drawing/2014/main" id="{17006D88-A7DB-EE4E-8911-28C1DC4AAFDB}"/>
              </a:ext>
            </a:extLst>
          </p:cNvPr>
          <p:cNvSpPr/>
          <p:nvPr/>
        </p:nvSpPr>
        <p:spPr>
          <a:xfrm>
            <a:off x="8444318" y="2369252"/>
            <a:ext cx="3155031" cy="369332"/>
          </a:xfrm>
          <a:prstGeom prst="rect">
            <a:avLst/>
          </a:prstGeom>
        </p:spPr>
        <p:txBody>
          <a:bodyPr wrap="none">
            <a:spAutoFit/>
          </a:bodyPr>
          <a:lstStyle/>
          <a:p>
            <a:r>
              <a:rPr lang="en-GB" b="1" dirty="0">
                <a:solidFill>
                  <a:schemeClr val="accent2"/>
                </a:solidFill>
                <a:latin typeface="Arial" panose="020B0604020202020204" pitchFamily="34" charset="0"/>
                <a:cs typeface="Arial" panose="020B0604020202020204" pitchFamily="34" charset="0"/>
                <a:sym typeface="Wingdings" pitchFamily="2" charset="2"/>
              </a:rPr>
              <a:t> 1D shear-velocity profile</a:t>
            </a:r>
            <a:endParaRPr lang="en-GB" b="1" dirty="0">
              <a:solidFill>
                <a:schemeClr val="accent2"/>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F15E60CF-FEEA-314D-85C7-A69FB752D607}"/>
              </a:ext>
            </a:extLst>
          </p:cNvPr>
          <p:cNvSpPr txBox="1"/>
          <p:nvPr/>
        </p:nvSpPr>
        <p:spPr>
          <a:xfrm>
            <a:off x="8500997" y="3104777"/>
            <a:ext cx="3141915" cy="738664"/>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Reference profile: </a:t>
            </a:r>
          </a:p>
          <a:p>
            <a:r>
              <a:rPr lang="en-GB" sz="1400" dirty="0">
                <a:latin typeface="Arial" panose="020B0604020202020204" pitchFamily="34" charset="0"/>
                <a:cs typeface="Arial" panose="020B0604020202020204" pitchFamily="34" charset="0"/>
              </a:rPr>
              <a:t>from local seismicity analysis</a:t>
            </a:r>
          </a:p>
          <a:p>
            <a:r>
              <a:rPr lang="en-GB" sz="1400" dirty="0">
                <a:latin typeface="Arial" panose="020B0604020202020204" pitchFamily="34" charset="0"/>
                <a:cs typeface="Arial" panose="020B0604020202020204" pitchFamily="34" charset="0"/>
              </a:rPr>
              <a:t>(Toledo et al. 2020)</a:t>
            </a:r>
          </a:p>
        </p:txBody>
      </p:sp>
      <p:sp>
        <p:nvSpPr>
          <p:cNvPr id="5" name="Rounded Rectangle 4">
            <a:extLst>
              <a:ext uri="{FF2B5EF4-FFF2-40B4-BE49-F238E27FC236}">
                <a16:creationId xmlns:a16="http://schemas.microsoft.com/office/drawing/2014/main" id="{39FCF327-F157-B241-9432-832FFE64E83D}"/>
              </a:ext>
            </a:extLst>
          </p:cNvPr>
          <p:cNvSpPr/>
          <p:nvPr/>
        </p:nvSpPr>
        <p:spPr>
          <a:xfrm>
            <a:off x="6217920" y="1534160"/>
            <a:ext cx="629920" cy="1129570"/>
          </a:xfrm>
          <a:prstGeom prst="round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descr="A picture containing drawing, plate&#10;&#10;Description automatically generated">
            <a:extLst>
              <a:ext uri="{FF2B5EF4-FFF2-40B4-BE49-F238E27FC236}">
                <a16:creationId xmlns:a16="http://schemas.microsoft.com/office/drawing/2014/main" id="{5FA64EB0-902D-0845-B58A-0C690DE511FC}"/>
              </a:ext>
            </a:extLst>
          </p:cNvPr>
          <p:cNvPicPr>
            <a:picLocks noChangeAspect="1"/>
          </p:cNvPicPr>
          <p:nvPr/>
        </p:nvPicPr>
        <p:blipFill>
          <a:blip r:embed="rId8"/>
          <a:stretch>
            <a:fillRect/>
          </a:stretch>
        </p:blipFill>
        <p:spPr>
          <a:xfrm>
            <a:off x="11540806" y="6281904"/>
            <a:ext cx="622067" cy="450096"/>
          </a:xfrm>
          <a:prstGeom prst="rect">
            <a:avLst/>
          </a:prstGeom>
        </p:spPr>
      </p:pic>
      <p:sp>
        <p:nvSpPr>
          <p:cNvPr id="3" name="Slide Number Placeholder 2">
            <a:extLst>
              <a:ext uri="{FF2B5EF4-FFF2-40B4-BE49-F238E27FC236}">
                <a16:creationId xmlns:a16="http://schemas.microsoft.com/office/drawing/2014/main" id="{97855F0E-06C7-E542-9E29-27E844991C4A}"/>
              </a:ext>
            </a:extLst>
          </p:cNvPr>
          <p:cNvSpPr>
            <a:spLocks noGrp="1"/>
          </p:cNvSpPr>
          <p:nvPr>
            <p:ph type="sldNum" sz="quarter" idx="12"/>
          </p:nvPr>
        </p:nvSpPr>
        <p:spPr/>
        <p:txBody>
          <a:bodyPr/>
          <a:lstStyle/>
          <a:p>
            <a:fld id="{4781B024-3AAC-C148-AB6D-BE3904456A2F}" type="slidenum">
              <a:rPr lang="en-GB" smtClean="0"/>
              <a:t>10</a:t>
            </a:fld>
            <a:endParaRPr lang="en-GB"/>
          </a:p>
        </p:txBody>
      </p:sp>
      <p:sp>
        <p:nvSpPr>
          <p:cNvPr id="25" name="TextBox 24">
            <a:extLst>
              <a:ext uri="{FF2B5EF4-FFF2-40B4-BE49-F238E27FC236}">
                <a16:creationId xmlns:a16="http://schemas.microsoft.com/office/drawing/2014/main" id="{A1728FA6-EAB8-1146-B64B-E30C4F54E162}"/>
              </a:ext>
            </a:extLst>
          </p:cNvPr>
          <p:cNvSpPr txBox="1"/>
          <p:nvPr/>
        </p:nvSpPr>
        <p:spPr>
          <a:xfrm>
            <a:off x="2976368" y="4915301"/>
            <a:ext cx="2763898" cy="338554"/>
          </a:xfrm>
          <a:prstGeom prst="rect">
            <a:avLst/>
          </a:prstGeom>
          <a:noFill/>
        </p:spPr>
        <p:txBody>
          <a:bodyPr wrap="none" rtlCol="0">
            <a:spAutoFit/>
          </a:bodyPr>
          <a:lstStyle/>
          <a:p>
            <a:pPr algn="ctr"/>
            <a:r>
              <a:rPr lang="en-GB" sz="1600" dirty="0" err="1">
                <a:latin typeface="Times" pitchFamily="2" charset="0"/>
                <a:cs typeface="Arial" panose="020B0604020202020204" pitchFamily="34" charset="0"/>
              </a:rPr>
              <a:t>Bodin</a:t>
            </a:r>
            <a:r>
              <a:rPr lang="en-GB" sz="1600" dirty="0">
                <a:latin typeface="Times" pitchFamily="2" charset="0"/>
                <a:cs typeface="Arial" panose="020B0604020202020204" pitchFamily="34" charset="0"/>
              </a:rPr>
              <a:t> &amp; </a:t>
            </a:r>
            <a:r>
              <a:rPr lang="en-GB" sz="1600" dirty="0" err="1">
                <a:latin typeface="Times" pitchFamily="2" charset="0"/>
                <a:cs typeface="Arial" panose="020B0604020202020204" pitchFamily="34" charset="0"/>
              </a:rPr>
              <a:t>Sambridge</a:t>
            </a:r>
            <a:r>
              <a:rPr lang="en-GB" sz="1600" dirty="0">
                <a:latin typeface="Times" pitchFamily="2" charset="0"/>
                <a:cs typeface="Arial" panose="020B0604020202020204" pitchFamily="34" charset="0"/>
              </a:rPr>
              <a:t>, 2009, </a:t>
            </a:r>
            <a:r>
              <a:rPr lang="en-GB" sz="1600" i="1" dirty="0">
                <a:latin typeface="Times" pitchFamily="2" charset="0"/>
                <a:cs typeface="Arial" panose="020B0604020202020204" pitchFamily="34" charset="0"/>
              </a:rPr>
              <a:t>GJI</a:t>
            </a:r>
          </a:p>
        </p:txBody>
      </p:sp>
    </p:spTree>
    <p:extLst>
      <p:ext uri="{BB962C8B-B14F-4D97-AF65-F5344CB8AC3E}">
        <p14:creationId xmlns:p14="http://schemas.microsoft.com/office/powerpoint/2010/main" val="2461022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F2B38ABD-AD89-DB44-B9E3-79E02476A6A1}"/>
              </a:ext>
            </a:extLst>
          </p:cNvPr>
          <p:cNvPicPr>
            <a:picLocks noChangeAspect="1"/>
          </p:cNvPicPr>
          <p:nvPr/>
        </p:nvPicPr>
        <p:blipFill>
          <a:blip r:embed="rId3"/>
          <a:srcRect/>
          <a:stretch/>
        </p:blipFill>
        <p:spPr>
          <a:xfrm>
            <a:off x="5762326" y="1323159"/>
            <a:ext cx="2782233" cy="4868909"/>
          </a:xfrm>
          <a:prstGeom prst="rect">
            <a:avLst/>
          </a:prstGeom>
        </p:spPr>
      </p:pic>
      <p:pic>
        <p:nvPicPr>
          <p:cNvPr id="4" name="Grafik 36">
            <a:extLst>
              <a:ext uri="{FF2B5EF4-FFF2-40B4-BE49-F238E27FC236}">
                <a16:creationId xmlns:a16="http://schemas.microsoft.com/office/drawing/2014/main" id="{A4BCB3DD-D05E-5743-8816-9926C9420E8B}"/>
              </a:ext>
            </a:extLst>
          </p:cNvPr>
          <p:cNvPicPr/>
          <p:nvPr/>
        </p:nvPicPr>
        <p:blipFill>
          <a:blip r:embed="rId4"/>
          <a:stretch/>
        </p:blipFill>
        <p:spPr>
          <a:xfrm>
            <a:off x="196920" y="6343200"/>
            <a:ext cx="584640" cy="388800"/>
          </a:xfrm>
          <a:prstGeom prst="rect">
            <a:avLst/>
          </a:prstGeom>
          <a:ln>
            <a:noFill/>
          </a:ln>
        </p:spPr>
      </p:pic>
      <p:sp>
        <p:nvSpPr>
          <p:cNvPr id="6" name="Line 5">
            <a:extLst>
              <a:ext uri="{FF2B5EF4-FFF2-40B4-BE49-F238E27FC236}">
                <a16:creationId xmlns:a16="http://schemas.microsoft.com/office/drawing/2014/main" id="{C8232BB3-5571-8041-A1C9-EEA52ECFB081}"/>
              </a:ext>
            </a:extLst>
          </p:cNvPr>
          <p:cNvSpPr/>
          <p:nvPr/>
        </p:nvSpPr>
        <p:spPr>
          <a:xfrm flipV="1">
            <a:off x="-8652" y="6211874"/>
            <a:ext cx="12200652" cy="3526"/>
          </a:xfrm>
          <a:prstGeom prst="line">
            <a:avLst/>
          </a:prstGeom>
          <a:ln w="25560">
            <a:solidFill>
              <a:srgbClr val="F6871B"/>
            </a:solidFill>
            <a:round/>
          </a:ln>
        </p:spPr>
        <p:style>
          <a:lnRef idx="1">
            <a:schemeClr val="accent1"/>
          </a:lnRef>
          <a:fillRef idx="0">
            <a:schemeClr val="accent1"/>
          </a:fillRef>
          <a:effectRef idx="0">
            <a:schemeClr val="accent1"/>
          </a:effectRef>
          <a:fontRef idx="minor"/>
        </p:style>
      </p:sp>
      <p:pic>
        <p:nvPicPr>
          <p:cNvPr id="7" name="Grafik 1">
            <a:extLst>
              <a:ext uri="{FF2B5EF4-FFF2-40B4-BE49-F238E27FC236}">
                <a16:creationId xmlns:a16="http://schemas.microsoft.com/office/drawing/2014/main" id="{300DBB07-B137-A246-A4E5-DB17A1BEB8F7}"/>
              </a:ext>
            </a:extLst>
          </p:cNvPr>
          <p:cNvPicPr/>
          <p:nvPr/>
        </p:nvPicPr>
        <p:blipFill>
          <a:blip r:embed="rId5"/>
          <a:stretch/>
        </p:blipFill>
        <p:spPr>
          <a:xfrm>
            <a:off x="860400" y="6346800"/>
            <a:ext cx="648000" cy="388800"/>
          </a:xfrm>
          <a:prstGeom prst="rect">
            <a:avLst/>
          </a:prstGeom>
          <a:ln>
            <a:solidFill>
              <a:srgbClr val="000000"/>
            </a:solidFill>
          </a:ln>
        </p:spPr>
      </p:pic>
      <p:pic>
        <p:nvPicPr>
          <p:cNvPr id="9" name="Grafik 35">
            <a:extLst>
              <a:ext uri="{FF2B5EF4-FFF2-40B4-BE49-F238E27FC236}">
                <a16:creationId xmlns:a16="http://schemas.microsoft.com/office/drawing/2014/main" id="{146115C6-B61D-9549-94EA-048350AF9DF3}"/>
              </a:ext>
            </a:extLst>
          </p:cNvPr>
          <p:cNvPicPr/>
          <p:nvPr/>
        </p:nvPicPr>
        <p:blipFill>
          <a:blip r:embed="rId6"/>
          <a:stretch/>
        </p:blipFill>
        <p:spPr>
          <a:xfrm>
            <a:off x="10012594" y="48960"/>
            <a:ext cx="2150280" cy="632160"/>
          </a:xfrm>
          <a:prstGeom prst="rect">
            <a:avLst/>
          </a:prstGeom>
          <a:ln>
            <a:noFill/>
          </a:ln>
        </p:spPr>
      </p:pic>
      <p:sp>
        <p:nvSpPr>
          <p:cNvPr id="10" name="CustomShape 3">
            <a:extLst>
              <a:ext uri="{FF2B5EF4-FFF2-40B4-BE49-F238E27FC236}">
                <a16:creationId xmlns:a16="http://schemas.microsoft.com/office/drawing/2014/main" id="{A343933B-4D00-184B-9DDD-F86C746A3081}"/>
              </a:ext>
            </a:extLst>
          </p:cNvPr>
          <p:cNvSpPr/>
          <p:nvPr/>
        </p:nvSpPr>
        <p:spPr>
          <a:xfrm>
            <a:off x="-2520" y="137160"/>
            <a:ext cx="6991920" cy="455760"/>
          </a:xfrm>
          <a:prstGeom prst="rect">
            <a:avLst/>
          </a:prstGeom>
          <a:noFill/>
          <a:ln>
            <a:noFill/>
          </a:ln>
        </p:spPr>
        <p:style>
          <a:lnRef idx="0">
            <a:scrgbClr r="0" g="0" b="0"/>
          </a:lnRef>
          <a:fillRef idx="0">
            <a:scrgbClr r="0" g="0" b="0"/>
          </a:fillRef>
          <a:effectRef idx="0">
            <a:scrgbClr r="0" g="0" b="0"/>
          </a:effectRef>
          <a:fontRef idx="minor"/>
        </p:style>
        <p:txBody>
          <a:bodyPr lIns="403920" tIns="45000" rIns="403920" bIns="45000"/>
          <a:lstStyle/>
          <a:p>
            <a:pPr>
              <a:lnSpc>
                <a:spcPct val="100000"/>
              </a:lnSpc>
            </a:pPr>
            <a:r>
              <a:rPr lang="en-GB" sz="2400" b="0" strike="noStrike" spc="-1" dirty="0">
                <a:solidFill>
                  <a:srgbClr val="4C4949"/>
                </a:solidFill>
                <a:uFill>
                  <a:solidFill>
                    <a:srgbClr val="FFFFFF"/>
                  </a:solidFill>
                </a:uFill>
                <a:latin typeface="Arial"/>
                <a:ea typeface="DejaVu Sans"/>
              </a:rPr>
              <a:t>Inversion</a:t>
            </a:r>
            <a:endParaRPr lang="en-GB" sz="1800" b="0" strike="noStrike" spc="-1" dirty="0">
              <a:solidFill>
                <a:srgbClr val="000000"/>
              </a:solidFill>
              <a:uFill>
                <a:solidFill>
                  <a:srgbClr val="FFFFFF"/>
                </a:solidFill>
              </a:uFill>
              <a:latin typeface="Arial"/>
            </a:endParaRPr>
          </a:p>
        </p:txBody>
      </p:sp>
      <p:sp>
        <p:nvSpPr>
          <p:cNvPr id="11" name="Line 4">
            <a:extLst>
              <a:ext uri="{FF2B5EF4-FFF2-40B4-BE49-F238E27FC236}">
                <a16:creationId xmlns:a16="http://schemas.microsoft.com/office/drawing/2014/main" id="{47BCA0F2-3C44-AD4C-A14E-DE37D3DDBC1E}"/>
              </a:ext>
            </a:extLst>
          </p:cNvPr>
          <p:cNvSpPr/>
          <p:nvPr/>
        </p:nvSpPr>
        <p:spPr>
          <a:xfrm flipV="1">
            <a:off x="-6492" y="747794"/>
            <a:ext cx="12198492" cy="3526"/>
          </a:xfrm>
          <a:prstGeom prst="line">
            <a:avLst/>
          </a:prstGeom>
          <a:ln w="25560">
            <a:solidFill>
              <a:srgbClr val="F6871B"/>
            </a:solidFill>
            <a:round/>
          </a:ln>
        </p:spPr>
        <p:style>
          <a:lnRef idx="1">
            <a:schemeClr val="accent1"/>
          </a:lnRef>
          <a:fillRef idx="0">
            <a:schemeClr val="accent1"/>
          </a:fillRef>
          <a:effectRef idx="0">
            <a:schemeClr val="accent1"/>
          </a:effectRef>
          <a:fontRef idx="minor"/>
        </p:style>
      </p:sp>
      <p:sp>
        <p:nvSpPr>
          <p:cNvPr id="32" name="CustomShape 1">
            <a:extLst>
              <a:ext uri="{FF2B5EF4-FFF2-40B4-BE49-F238E27FC236}">
                <a16:creationId xmlns:a16="http://schemas.microsoft.com/office/drawing/2014/main" id="{C9E11DDB-2E54-A54B-9CAE-D32B196D29C7}"/>
              </a:ext>
            </a:extLst>
          </p:cNvPr>
          <p:cNvSpPr/>
          <p:nvPr/>
        </p:nvSpPr>
        <p:spPr>
          <a:xfrm>
            <a:off x="1605240" y="6338520"/>
            <a:ext cx="5390640" cy="402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1030" spc="-1" dirty="0">
                <a:solidFill>
                  <a:srgbClr val="4C4949"/>
                </a:solidFill>
                <a:uFill>
                  <a:solidFill>
                    <a:srgbClr val="FFFFFF"/>
                  </a:solidFill>
                </a:uFill>
                <a:latin typeface="Arial"/>
              </a:rPr>
              <a:t>Imaging the BD transition zone using seismic noise</a:t>
            </a:r>
            <a:endParaRPr lang="en-GB" sz="1800" b="0" strike="noStrike" spc="-1" dirty="0">
              <a:solidFill>
                <a:srgbClr val="000000"/>
              </a:solidFill>
              <a:uFill>
                <a:solidFill>
                  <a:srgbClr val="FFFFFF"/>
                </a:solidFill>
              </a:uFill>
              <a:latin typeface="Arial"/>
            </a:endParaRPr>
          </a:p>
          <a:p>
            <a:pPr>
              <a:lnSpc>
                <a:spcPct val="100000"/>
              </a:lnSpc>
            </a:pPr>
            <a:r>
              <a:rPr lang="en-GB" sz="1030" b="1" strike="noStrike" spc="-1" dirty="0">
                <a:solidFill>
                  <a:srgbClr val="4C4949"/>
                </a:solidFill>
                <a:uFill>
                  <a:solidFill>
                    <a:srgbClr val="FFFFFF"/>
                  </a:solidFill>
                </a:uFill>
                <a:latin typeface="Arial"/>
                <a:ea typeface="DejaVu Sans"/>
              </a:rPr>
              <a:t>K. Löer</a:t>
            </a:r>
            <a:r>
              <a:rPr lang="en-GB" sz="1030" b="0" strike="noStrike" spc="-1" dirty="0">
                <a:solidFill>
                  <a:srgbClr val="4C4949"/>
                </a:solidFill>
                <a:uFill>
                  <a:solidFill>
                    <a:srgbClr val="FFFFFF"/>
                  </a:solidFill>
                </a:uFill>
                <a:latin typeface="Arial"/>
                <a:ea typeface="DejaVu Sans"/>
              </a:rPr>
              <a:t>, T. Toledo, G. </a:t>
            </a:r>
            <a:r>
              <a:rPr lang="en-GB" sz="1030" b="0" strike="noStrike" spc="-1" dirty="0" err="1">
                <a:solidFill>
                  <a:srgbClr val="4C4949"/>
                </a:solidFill>
                <a:uFill>
                  <a:solidFill>
                    <a:srgbClr val="FFFFFF"/>
                  </a:solidFill>
                </a:uFill>
                <a:latin typeface="Arial"/>
                <a:ea typeface="DejaVu Sans"/>
              </a:rPr>
              <a:t>Norini</a:t>
            </a:r>
            <a:r>
              <a:rPr lang="en-GB" sz="1030" b="0" strike="noStrike" spc="-1" dirty="0">
                <a:solidFill>
                  <a:srgbClr val="4C4949"/>
                </a:solidFill>
                <a:uFill>
                  <a:solidFill>
                    <a:srgbClr val="FFFFFF"/>
                  </a:solidFill>
                </a:uFill>
                <a:latin typeface="Arial"/>
                <a:ea typeface="DejaVu Sans"/>
              </a:rPr>
              <a:t>, X. Zhang, A. Curtis, E. H. </a:t>
            </a:r>
            <a:r>
              <a:rPr lang="en-GB" sz="1030" b="0" strike="noStrike" spc="-1" dirty="0" err="1">
                <a:solidFill>
                  <a:srgbClr val="4C4949"/>
                </a:solidFill>
                <a:uFill>
                  <a:solidFill>
                    <a:srgbClr val="FFFFFF"/>
                  </a:solidFill>
                </a:uFill>
                <a:latin typeface="Arial"/>
                <a:ea typeface="DejaVu Sans"/>
              </a:rPr>
              <a:t>Saenger</a:t>
            </a:r>
            <a:endParaRPr lang="en-GB" sz="1800" b="0" strike="noStrike" spc="-1" dirty="0">
              <a:solidFill>
                <a:srgbClr val="000000"/>
              </a:solidFill>
              <a:uFill>
                <a:solidFill>
                  <a:srgbClr val="FFFFFF"/>
                </a:solidFill>
              </a:uFill>
              <a:latin typeface="Arial"/>
            </a:endParaRPr>
          </a:p>
        </p:txBody>
      </p:sp>
      <p:sp>
        <p:nvSpPr>
          <p:cNvPr id="12" name="TextBox 11">
            <a:extLst>
              <a:ext uri="{FF2B5EF4-FFF2-40B4-BE49-F238E27FC236}">
                <a16:creationId xmlns:a16="http://schemas.microsoft.com/office/drawing/2014/main" id="{B2C1D21B-82FE-AC4B-8C08-82C2B4AB8CBF}"/>
              </a:ext>
            </a:extLst>
          </p:cNvPr>
          <p:cNvSpPr txBox="1"/>
          <p:nvPr/>
        </p:nvSpPr>
        <p:spPr>
          <a:xfrm>
            <a:off x="3667188" y="3012444"/>
            <a:ext cx="1428788" cy="1231106"/>
          </a:xfrm>
          <a:prstGeom prst="rect">
            <a:avLst/>
          </a:prstGeom>
          <a:noFill/>
          <a:ln>
            <a:solidFill>
              <a:schemeClr val="tx1"/>
            </a:solidFill>
          </a:ln>
        </p:spPr>
        <p:txBody>
          <a:bodyPr wrap="square" rtlCol="0">
            <a:spAutoFit/>
          </a:bodyPr>
          <a:lstStyle/>
          <a:p>
            <a:pPr algn="ctr"/>
            <a:r>
              <a:rPr lang="en-GB" sz="1400" dirty="0">
                <a:latin typeface="Arial" panose="020B0604020202020204" pitchFamily="34" charset="0"/>
                <a:cs typeface="Arial" panose="020B0604020202020204" pitchFamily="34" charset="0"/>
              </a:rPr>
              <a:t>reversible-jump Markov chain Monte Carlo </a:t>
            </a:r>
          </a:p>
          <a:p>
            <a:pPr algn="ctr"/>
            <a:r>
              <a:rPr lang="en-GB" sz="1400" dirty="0">
                <a:latin typeface="Arial" panose="020B0604020202020204" pitchFamily="34" charset="0"/>
                <a:cs typeface="Arial" panose="020B0604020202020204" pitchFamily="34" charset="0"/>
              </a:rPr>
              <a:t>(</a:t>
            </a:r>
            <a:r>
              <a:rPr lang="en-GB" sz="1400" b="1" dirty="0" err="1">
                <a:latin typeface="Arial" panose="020B0604020202020204" pitchFamily="34" charset="0"/>
                <a:cs typeface="Arial" panose="020B0604020202020204" pitchFamily="34" charset="0"/>
              </a:rPr>
              <a:t>rj-McMC</a:t>
            </a:r>
            <a:r>
              <a:rPr lang="en-GB" sz="1400" dirty="0">
                <a:latin typeface="Arial" panose="020B0604020202020204" pitchFamily="34" charset="0"/>
                <a:cs typeface="Arial" panose="020B0604020202020204" pitchFamily="34" charset="0"/>
              </a:rPr>
              <a:t>)</a:t>
            </a:r>
          </a:p>
          <a:p>
            <a:pPr algn="ctr"/>
            <a:r>
              <a:rPr lang="en-GB" b="1" dirty="0">
                <a:solidFill>
                  <a:schemeClr val="accent2"/>
                </a:solidFill>
                <a:latin typeface="Arial" panose="020B0604020202020204" pitchFamily="34" charset="0"/>
                <a:cs typeface="Arial" panose="020B0604020202020204" pitchFamily="34" charset="0"/>
              </a:rPr>
              <a:t>inversion</a:t>
            </a:r>
          </a:p>
        </p:txBody>
      </p:sp>
      <p:pic>
        <p:nvPicPr>
          <p:cNvPr id="42" name="Picture 41" descr="A screenshot of a cell phone&#10;&#10;Description automatically generated">
            <a:extLst>
              <a:ext uri="{FF2B5EF4-FFF2-40B4-BE49-F238E27FC236}">
                <a16:creationId xmlns:a16="http://schemas.microsoft.com/office/drawing/2014/main" id="{8E3A3125-110B-B744-A607-160E6FAB1044}"/>
              </a:ext>
            </a:extLst>
          </p:cNvPr>
          <p:cNvPicPr>
            <a:picLocks noChangeAspect="1"/>
          </p:cNvPicPr>
          <p:nvPr/>
        </p:nvPicPr>
        <p:blipFill rotWithShape="1">
          <a:blip r:embed="rId7"/>
          <a:srcRect l="1838" t="51196" r="10197"/>
          <a:stretch/>
        </p:blipFill>
        <p:spPr>
          <a:xfrm>
            <a:off x="176451" y="2886427"/>
            <a:ext cx="2857577" cy="1641541"/>
          </a:xfrm>
          <a:prstGeom prst="rect">
            <a:avLst/>
          </a:prstGeom>
        </p:spPr>
      </p:pic>
      <p:sp>
        <p:nvSpPr>
          <p:cNvPr id="19" name="Right Arrow 18">
            <a:extLst>
              <a:ext uri="{FF2B5EF4-FFF2-40B4-BE49-F238E27FC236}">
                <a16:creationId xmlns:a16="http://schemas.microsoft.com/office/drawing/2014/main" id="{5FE4FDB3-71AB-FF4C-A68F-B8671BECC4AC}"/>
              </a:ext>
            </a:extLst>
          </p:cNvPr>
          <p:cNvSpPr/>
          <p:nvPr/>
        </p:nvSpPr>
        <p:spPr>
          <a:xfrm>
            <a:off x="3034028" y="3443037"/>
            <a:ext cx="633160" cy="43688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ight Arrow 45">
            <a:extLst>
              <a:ext uri="{FF2B5EF4-FFF2-40B4-BE49-F238E27FC236}">
                <a16:creationId xmlns:a16="http://schemas.microsoft.com/office/drawing/2014/main" id="{41E1D34D-6DE7-E447-B81B-FB6A8297A350}"/>
              </a:ext>
            </a:extLst>
          </p:cNvPr>
          <p:cNvSpPr/>
          <p:nvPr/>
        </p:nvSpPr>
        <p:spPr>
          <a:xfrm>
            <a:off x="5095976" y="3443037"/>
            <a:ext cx="633160" cy="43688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7F9D2442-F741-5646-A665-B9ED92194DEC}"/>
              </a:ext>
            </a:extLst>
          </p:cNvPr>
          <p:cNvSpPr txBox="1"/>
          <p:nvPr/>
        </p:nvSpPr>
        <p:spPr>
          <a:xfrm>
            <a:off x="509560" y="2684050"/>
            <a:ext cx="2444748" cy="338554"/>
          </a:xfrm>
          <a:prstGeom prst="rect">
            <a:avLst/>
          </a:prstGeom>
          <a:solidFill>
            <a:schemeClr val="bg1"/>
          </a:solidFill>
        </p:spPr>
        <p:txBody>
          <a:bodyPr wrap="square" rtlCol="0">
            <a:spAutoFit/>
          </a:bodyPr>
          <a:lstStyle/>
          <a:p>
            <a:pPr algn="ctr"/>
            <a:r>
              <a:rPr lang="en-GB" sz="1600" b="1" dirty="0">
                <a:latin typeface="Arial" panose="020B0604020202020204" pitchFamily="34" charset="0"/>
                <a:cs typeface="Arial" panose="020B0604020202020204" pitchFamily="34" charset="0"/>
              </a:rPr>
              <a:t>Dispersion curve</a:t>
            </a:r>
          </a:p>
        </p:txBody>
      </p:sp>
      <p:sp>
        <p:nvSpPr>
          <p:cNvPr id="26" name="Rectangle 25">
            <a:extLst>
              <a:ext uri="{FF2B5EF4-FFF2-40B4-BE49-F238E27FC236}">
                <a16:creationId xmlns:a16="http://schemas.microsoft.com/office/drawing/2014/main" id="{F73EC4D6-D8AD-E346-B418-AE94EFC3A06D}"/>
              </a:ext>
            </a:extLst>
          </p:cNvPr>
          <p:cNvSpPr/>
          <p:nvPr/>
        </p:nvSpPr>
        <p:spPr>
          <a:xfrm>
            <a:off x="5900967" y="874440"/>
            <a:ext cx="2189826" cy="584775"/>
          </a:xfrm>
          <a:prstGeom prst="rect">
            <a:avLst/>
          </a:prstGeom>
        </p:spPr>
        <p:txBody>
          <a:bodyPr wrap="square">
            <a:spAutoFit/>
          </a:bodyPr>
          <a:lstStyle/>
          <a:p>
            <a:pPr algn="ctr"/>
            <a:r>
              <a:rPr lang="en-GB" sz="1600" b="1" dirty="0">
                <a:latin typeface="Arial" panose="020B0604020202020204" pitchFamily="34" charset="0"/>
                <a:cs typeface="Arial" panose="020B0604020202020204" pitchFamily="34" charset="0"/>
              </a:rPr>
              <a:t>Probability density function (PDF)</a:t>
            </a:r>
          </a:p>
        </p:txBody>
      </p:sp>
      <p:pic>
        <p:nvPicPr>
          <p:cNvPr id="28" name="Picture 27">
            <a:extLst>
              <a:ext uri="{FF2B5EF4-FFF2-40B4-BE49-F238E27FC236}">
                <a16:creationId xmlns:a16="http://schemas.microsoft.com/office/drawing/2014/main" id="{A16182FA-6338-9C43-8A7B-58C522019D36}"/>
              </a:ext>
            </a:extLst>
          </p:cNvPr>
          <p:cNvPicPr>
            <a:picLocks noChangeAspect="1"/>
          </p:cNvPicPr>
          <p:nvPr/>
        </p:nvPicPr>
        <p:blipFill>
          <a:blip r:embed="rId8"/>
          <a:srcRect/>
          <a:stretch/>
        </p:blipFill>
        <p:spPr>
          <a:xfrm>
            <a:off x="8481409" y="1273597"/>
            <a:ext cx="1877348" cy="4867200"/>
          </a:xfrm>
          <a:prstGeom prst="rect">
            <a:avLst/>
          </a:prstGeom>
        </p:spPr>
      </p:pic>
      <p:sp>
        <p:nvSpPr>
          <p:cNvPr id="29" name="Rectangle 28">
            <a:extLst>
              <a:ext uri="{FF2B5EF4-FFF2-40B4-BE49-F238E27FC236}">
                <a16:creationId xmlns:a16="http://schemas.microsoft.com/office/drawing/2014/main" id="{09A59842-3AFE-7C44-9B10-81E948757769}"/>
              </a:ext>
            </a:extLst>
          </p:cNvPr>
          <p:cNvSpPr/>
          <p:nvPr/>
        </p:nvSpPr>
        <p:spPr>
          <a:xfrm>
            <a:off x="8683200" y="874440"/>
            <a:ext cx="1601616" cy="584775"/>
          </a:xfrm>
          <a:prstGeom prst="rect">
            <a:avLst/>
          </a:prstGeom>
        </p:spPr>
        <p:txBody>
          <a:bodyPr wrap="square">
            <a:spAutoFit/>
          </a:bodyPr>
          <a:lstStyle/>
          <a:p>
            <a:pPr algn="ctr"/>
            <a:r>
              <a:rPr lang="en-GB" sz="1600" b="1" dirty="0">
                <a:latin typeface="Arial" panose="020B0604020202020204" pitchFamily="34" charset="0"/>
                <a:cs typeface="Arial" panose="020B0604020202020204" pitchFamily="34" charset="0"/>
              </a:rPr>
              <a:t>Combined profile</a:t>
            </a:r>
          </a:p>
        </p:txBody>
      </p:sp>
      <p:grpSp>
        <p:nvGrpSpPr>
          <p:cNvPr id="30" name="Group 29">
            <a:extLst>
              <a:ext uri="{FF2B5EF4-FFF2-40B4-BE49-F238E27FC236}">
                <a16:creationId xmlns:a16="http://schemas.microsoft.com/office/drawing/2014/main" id="{5D243F89-B0C8-4C41-8864-3AEB6FE14656}"/>
              </a:ext>
            </a:extLst>
          </p:cNvPr>
          <p:cNvGrpSpPr/>
          <p:nvPr/>
        </p:nvGrpSpPr>
        <p:grpSpPr>
          <a:xfrm>
            <a:off x="10292074" y="1459215"/>
            <a:ext cx="1750756" cy="1090945"/>
            <a:chOff x="10292074" y="1459215"/>
            <a:chExt cx="1750756" cy="1090945"/>
          </a:xfrm>
        </p:grpSpPr>
        <p:sp>
          <p:nvSpPr>
            <p:cNvPr id="24" name="Right Brace 23">
              <a:extLst>
                <a:ext uri="{FF2B5EF4-FFF2-40B4-BE49-F238E27FC236}">
                  <a16:creationId xmlns:a16="http://schemas.microsoft.com/office/drawing/2014/main" id="{C5B2532C-1417-E346-BD89-7473A5DF10AB}"/>
                </a:ext>
              </a:extLst>
            </p:cNvPr>
            <p:cNvSpPr/>
            <p:nvPr/>
          </p:nvSpPr>
          <p:spPr>
            <a:xfrm>
              <a:off x="10292074" y="1459215"/>
              <a:ext cx="262766" cy="1090945"/>
            </a:xfrm>
            <a:prstGeom prst="rightBrace">
              <a:avLst>
                <a:gd name="adj1" fmla="val 38952"/>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5" name="TextBox 24">
              <a:extLst>
                <a:ext uri="{FF2B5EF4-FFF2-40B4-BE49-F238E27FC236}">
                  <a16:creationId xmlns:a16="http://schemas.microsoft.com/office/drawing/2014/main" id="{8B7FA1FF-2AE9-1E4C-8F9E-A9AF47C0266C}"/>
                </a:ext>
              </a:extLst>
            </p:cNvPr>
            <p:cNvSpPr txBox="1"/>
            <p:nvPr/>
          </p:nvSpPr>
          <p:spPr>
            <a:xfrm>
              <a:off x="10662324" y="1850798"/>
              <a:ext cx="1380506" cy="307777"/>
            </a:xfrm>
            <a:prstGeom prst="rect">
              <a:avLst/>
            </a:prstGeom>
            <a:noFill/>
          </p:spPr>
          <p:txBody>
            <a:bodyPr wrap="none" rtlCol="0">
              <a:spAutoFit/>
            </a:bodyPr>
            <a:lstStyle/>
            <a:p>
              <a:r>
                <a:rPr lang="en-GB" sz="1400" dirty="0">
                  <a:latin typeface="Arial" panose="020B0604020202020204" pitchFamily="34" charset="0"/>
                  <a:cs typeface="Arial" panose="020B0604020202020204" pitchFamily="34" charset="0"/>
                </a:rPr>
                <a:t>local seismicity</a:t>
              </a:r>
            </a:p>
          </p:txBody>
        </p:sp>
      </p:grpSp>
      <p:grpSp>
        <p:nvGrpSpPr>
          <p:cNvPr id="27" name="Group 26">
            <a:extLst>
              <a:ext uri="{FF2B5EF4-FFF2-40B4-BE49-F238E27FC236}">
                <a16:creationId xmlns:a16="http://schemas.microsoft.com/office/drawing/2014/main" id="{EA5D773D-885C-5E46-B013-ED7FFA50AEEA}"/>
              </a:ext>
            </a:extLst>
          </p:cNvPr>
          <p:cNvGrpSpPr/>
          <p:nvPr/>
        </p:nvGrpSpPr>
        <p:grpSpPr>
          <a:xfrm>
            <a:off x="10292074" y="2570480"/>
            <a:ext cx="1728314" cy="3030717"/>
            <a:chOff x="10292074" y="2570480"/>
            <a:chExt cx="1728314" cy="3030717"/>
          </a:xfrm>
        </p:grpSpPr>
        <p:sp>
          <p:nvSpPr>
            <p:cNvPr id="31" name="Right Brace 30">
              <a:extLst>
                <a:ext uri="{FF2B5EF4-FFF2-40B4-BE49-F238E27FC236}">
                  <a16:creationId xmlns:a16="http://schemas.microsoft.com/office/drawing/2014/main" id="{3F2E3107-7202-5B41-BDD4-7FF90FFBF5CF}"/>
                </a:ext>
              </a:extLst>
            </p:cNvPr>
            <p:cNvSpPr/>
            <p:nvPr/>
          </p:nvSpPr>
          <p:spPr>
            <a:xfrm>
              <a:off x="10292074" y="2570480"/>
              <a:ext cx="262766" cy="3030717"/>
            </a:xfrm>
            <a:prstGeom prst="rightBrace">
              <a:avLst>
                <a:gd name="adj1" fmla="val 38952"/>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3" name="TextBox 32">
              <a:extLst>
                <a:ext uri="{FF2B5EF4-FFF2-40B4-BE49-F238E27FC236}">
                  <a16:creationId xmlns:a16="http://schemas.microsoft.com/office/drawing/2014/main" id="{AC481CB8-5585-FF4E-A2EC-9F8C4401FBB5}"/>
                </a:ext>
              </a:extLst>
            </p:cNvPr>
            <p:cNvSpPr txBox="1"/>
            <p:nvPr/>
          </p:nvSpPr>
          <p:spPr>
            <a:xfrm>
              <a:off x="10662324" y="3931949"/>
              <a:ext cx="1358064"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seismic noise</a:t>
              </a:r>
            </a:p>
          </p:txBody>
        </p:sp>
      </p:grpSp>
      <p:pic>
        <p:nvPicPr>
          <p:cNvPr id="34" name="Picture 33" descr="A picture containing drawing, plate&#10;&#10;Description automatically generated">
            <a:extLst>
              <a:ext uri="{FF2B5EF4-FFF2-40B4-BE49-F238E27FC236}">
                <a16:creationId xmlns:a16="http://schemas.microsoft.com/office/drawing/2014/main" id="{1A57776C-7B3D-344B-807E-2FD4D1EF5B6B}"/>
              </a:ext>
            </a:extLst>
          </p:cNvPr>
          <p:cNvPicPr>
            <a:picLocks noChangeAspect="1"/>
          </p:cNvPicPr>
          <p:nvPr/>
        </p:nvPicPr>
        <p:blipFill>
          <a:blip r:embed="rId9"/>
          <a:stretch>
            <a:fillRect/>
          </a:stretch>
        </p:blipFill>
        <p:spPr>
          <a:xfrm>
            <a:off x="11540806" y="6281904"/>
            <a:ext cx="622067" cy="450096"/>
          </a:xfrm>
          <a:prstGeom prst="rect">
            <a:avLst/>
          </a:prstGeom>
        </p:spPr>
      </p:pic>
      <p:sp>
        <p:nvSpPr>
          <p:cNvPr id="2" name="Slide Number Placeholder 1">
            <a:extLst>
              <a:ext uri="{FF2B5EF4-FFF2-40B4-BE49-F238E27FC236}">
                <a16:creationId xmlns:a16="http://schemas.microsoft.com/office/drawing/2014/main" id="{CE8C85DF-F3EF-9243-8769-6BB040CE18D2}"/>
              </a:ext>
            </a:extLst>
          </p:cNvPr>
          <p:cNvSpPr>
            <a:spLocks noGrp="1"/>
          </p:cNvSpPr>
          <p:nvPr>
            <p:ph type="sldNum" sz="quarter" idx="12"/>
          </p:nvPr>
        </p:nvSpPr>
        <p:spPr/>
        <p:txBody>
          <a:bodyPr/>
          <a:lstStyle/>
          <a:p>
            <a:fld id="{4781B024-3AAC-C148-AB6D-BE3904456A2F}" type="slidenum">
              <a:rPr lang="en-GB" smtClean="0"/>
              <a:t>11</a:t>
            </a:fld>
            <a:endParaRPr lang="en-GB"/>
          </a:p>
        </p:txBody>
      </p:sp>
      <p:sp>
        <p:nvSpPr>
          <p:cNvPr id="36" name="TextBox 35">
            <a:extLst>
              <a:ext uri="{FF2B5EF4-FFF2-40B4-BE49-F238E27FC236}">
                <a16:creationId xmlns:a16="http://schemas.microsoft.com/office/drawing/2014/main" id="{3ED5D707-5603-C847-9671-03153E0F0054}"/>
              </a:ext>
            </a:extLst>
          </p:cNvPr>
          <p:cNvSpPr txBox="1"/>
          <p:nvPr/>
        </p:nvSpPr>
        <p:spPr>
          <a:xfrm>
            <a:off x="2976368" y="4915301"/>
            <a:ext cx="2763898" cy="338554"/>
          </a:xfrm>
          <a:prstGeom prst="rect">
            <a:avLst/>
          </a:prstGeom>
          <a:noFill/>
        </p:spPr>
        <p:txBody>
          <a:bodyPr wrap="none" rtlCol="0">
            <a:spAutoFit/>
          </a:bodyPr>
          <a:lstStyle/>
          <a:p>
            <a:pPr algn="ctr"/>
            <a:r>
              <a:rPr lang="en-GB" sz="1600" dirty="0" err="1">
                <a:latin typeface="Times" pitchFamily="2" charset="0"/>
                <a:cs typeface="Arial" panose="020B0604020202020204" pitchFamily="34" charset="0"/>
              </a:rPr>
              <a:t>Bodin</a:t>
            </a:r>
            <a:r>
              <a:rPr lang="en-GB" sz="1600" dirty="0">
                <a:latin typeface="Times" pitchFamily="2" charset="0"/>
                <a:cs typeface="Arial" panose="020B0604020202020204" pitchFamily="34" charset="0"/>
              </a:rPr>
              <a:t> &amp; </a:t>
            </a:r>
            <a:r>
              <a:rPr lang="en-GB" sz="1600" dirty="0" err="1">
                <a:latin typeface="Times" pitchFamily="2" charset="0"/>
                <a:cs typeface="Arial" panose="020B0604020202020204" pitchFamily="34" charset="0"/>
              </a:rPr>
              <a:t>Sambridge</a:t>
            </a:r>
            <a:r>
              <a:rPr lang="en-GB" sz="1600" dirty="0">
                <a:latin typeface="Times" pitchFamily="2" charset="0"/>
                <a:cs typeface="Arial" panose="020B0604020202020204" pitchFamily="34" charset="0"/>
              </a:rPr>
              <a:t>, 2009, </a:t>
            </a:r>
            <a:r>
              <a:rPr lang="en-GB" sz="1600" i="1" dirty="0">
                <a:latin typeface="Times" pitchFamily="2" charset="0"/>
                <a:cs typeface="Arial" panose="020B0604020202020204" pitchFamily="34" charset="0"/>
              </a:rPr>
              <a:t>GJI</a:t>
            </a:r>
          </a:p>
        </p:txBody>
      </p:sp>
    </p:spTree>
    <p:extLst>
      <p:ext uri="{BB962C8B-B14F-4D97-AF65-F5344CB8AC3E}">
        <p14:creationId xmlns:p14="http://schemas.microsoft.com/office/powerpoint/2010/main" val="1804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6">
            <a:extLst>
              <a:ext uri="{FF2B5EF4-FFF2-40B4-BE49-F238E27FC236}">
                <a16:creationId xmlns:a16="http://schemas.microsoft.com/office/drawing/2014/main" id="{A4BCB3DD-D05E-5743-8816-9926C9420E8B}"/>
              </a:ext>
            </a:extLst>
          </p:cNvPr>
          <p:cNvPicPr/>
          <p:nvPr/>
        </p:nvPicPr>
        <p:blipFill>
          <a:blip r:embed="rId3"/>
          <a:stretch/>
        </p:blipFill>
        <p:spPr>
          <a:xfrm>
            <a:off x="196920" y="6343200"/>
            <a:ext cx="584640" cy="388800"/>
          </a:xfrm>
          <a:prstGeom prst="rect">
            <a:avLst/>
          </a:prstGeom>
          <a:ln>
            <a:noFill/>
          </a:ln>
        </p:spPr>
      </p:pic>
      <p:sp>
        <p:nvSpPr>
          <p:cNvPr id="6" name="Line 5">
            <a:extLst>
              <a:ext uri="{FF2B5EF4-FFF2-40B4-BE49-F238E27FC236}">
                <a16:creationId xmlns:a16="http://schemas.microsoft.com/office/drawing/2014/main" id="{C8232BB3-5571-8041-A1C9-EEA52ECFB081}"/>
              </a:ext>
            </a:extLst>
          </p:cNvPr>
          <p:cNvSpPr/>
          <p:nvPr/>
        </p:nvSpPr>
        <p:spPr>
          <a:xfrm flipV="1">
            <a:off x="-8652" y="6211874"/>
            <a:ext cx="12200652" cy="3526"/>
          </a:xfrm>
          <a:prstGeom prst="line">
            <a:avLst/>
          </a:prstGeom>
          <a:ln w="25560">
            <a:solidFill>
              <a:srgbClr val="F6871B"/>
            </a:solidFill>
            <a:round/>
          </a:ln>
        </p:spPr>
        <p:style>
          <a:lnRef idx="1">
            <a:schemeClr val="accent1"/>
          </a:lnRef>
          <a:fillRef idx="0">
            <a:schemeClr val="accent1"/>
          </a:fillRef>
          <a:effectRef idx="0">
            <a:schemeClr val="accent1"/>
          </a:effectRef>
          <a:fontRef idx="minor"/>
        </p:style>
      </p:sp>
      <p:pic>
        <p:nvPicPr>
          <p:cNvPr id="7" name="Grafik 1">
            <a:extLst>
              <a:ext uri="{FF2B5EF4-FFF2-40B4-BE49-F238E27FC236}">
                <a16:creationId xmlns:a16="http://schemas.microsoft.com/office/drawing/2014/main" id="{300DBB07-B137-A246-A4E5-DB17A1BEB8F7}"/>
              </a:ext>
            </a:extLst>
          </p:cNvPr>
          <p:cNvPicPr/>
          <p:nvPr/>
        </p:nvPicPr>
        <p:blipFill>
          <a:blip r:embed="rId4"/>
          <a:stretch/>
        </p:blipFill>
        <p:spPr>
          <a:xfrm>
            <a:off x="860400" y="6346800"/>
            <a:ext cx="648000" cy="388800"/>
          </a:xfrm>
          <a:prstGeom prst="rect">
            <a:avLst/>
          </a:prstGeom>
          <a:ln>
            <a:solidFill>
              <a:srgbClr val="000000"/>
            </a:solidFill>
          </a:ln>
        </p:spPr>
      </p:pic>
      <p:pic>
        <p:nvPicPr>
          <p:cNvPr id="9" name="Grafik 35">
            <a:extLst>
              <a:ext uri="{FF2B5EF4-FFF2-40B4-BE49-F238E27FC236}">
                <a16:creationId xmlns:a16="http://schemas.microsoft.com/office/drawing/2014/main" id="{146115C6-B61D-9549-94EA-048350AF9DF3}"/>
              </a:ext>
            </a:extLst>
          </p:cNvPr>
          <p:cNvPicPr/>
          <p:nvPr/>
        </p:nvPicPr>
        <p:blipFill>
          <a:blip r:embed="rId5"/>
          <a:stretch/>
        </p:blipFill>
        <p:spPr>
          <a:xfrm>
            <a:off x="10012594" y="48960"/>
            <a:ext cx="2150280" cy="632160"/>
          </a:xfrm>
          <a:prstGeom prst="rect">
            <a:avLst/>
          </a:prstGeom>
          <a:ln>
            <a:noFill/>
          </a:ln>
        </p:spPr>
      </p:pic>
      <p:sp>
        <p:nvSpPr>
          <p:cNvPr id="10" name="CustomShape 3">
            <a:extLst>
              <a:ext uri="{FF2B5EF4-FFF2-40B4-BE49-F238E27FC236}">
                <a16:creationId xmlns:a16="http://schemas.microsoft.com/office/drawing/2014/main" id="{A343933B-4D00-184B-9DDD-F86C746A3081}"/>
              </a:ext>
            </a:extLst>
          </p:cNvPr>
          <p:cNvSpPr/>
          <p:nvPr/>
        </p:nvSpPr>
        <p:spPr>
          <a:xfrm>
            <a:off x="-2520" y="137160"/>
            <a:ext cx="6991920" cy="455760"/>
          </a:xfrm>
          <a:prstGeom prst="rect">
            <a:avLst/>
          </a:prstGeom>
          <a:noFill/>
          <a:ln>
            <a:noFill/>
          </a:ln>
        </p:spPr>
        <p:style>
          <a:lnRef idx="0">
            <a:scrgbClr r="0" g="0" b="0"/>
          </a:lnRef>
          <a:fillRef idx="0">
            <a:scrgbClr r="0" g="0" b="0"/>
          </a:fillRef>
          <a:effectRef idx="0">
            <a:scrgbClr r="0" g="0" b="0"/>
          </a:effectRef>
          <a:fontRef idx="minor"/>
        </p:style>
        <p:txBody>
          <a:bodyPr lIns="403920" tIns="45000" rIns="403920" bIns="45000"/>
          <a:lstStyle/>
          <a:p>
            <a:pPr>
              <a:lnSpc>
                <a:spcPct val="100000"/>
              </a:lnSpc>
            </a:pPr>
            <a:r>
              <a:rPr lang="en-GB" sz="2400" spc="-1" dirty="0">
                <a:solidFill>
                  <a:srgbClr val="4C4949"/>
                </a:solidFill>
                <a:uFill>
                  <a:solidFill>
                    <a:srgbClr val="FFFFFF"/>
                  </a:solidFill>
                </a:uFill>
                <a:latin typeface="Arial"/>
              </a:rPr>
              <a:t>Geological interpretation</a:t>
            </a:r>
            <a:endParaRPr lang="en-GB" sz="1800" b="0" strike="noStrike" spc="-1" dirty="0">
              <a:solidFill>
                <a:srgbClr val="000000"/>
              </a:solidFill>
              <a:uFill>
                <a:solidFill>
                  <a:srgbClr val="FFFFFF"/>
                </a:solidFill>
              </a:uFill>
              <a:latin typeface="Arial"/>
            </a:endParaRPr>
          </a:p>
        </p:txBody>
      </p:sp>
      <p:sp>
        <p:nvSpPr>
          <p:cNvPr id="11" name="Line 4">
            <a:extLst>
              <a:ext uri="{FF2B5EF4-FFF2-40B4-BE49-F238E27FC236}">
                <a16:creationId xmlns:a16="http://schemas.microsoft.com/office/drawing/2014/main" id="{47BCA0F2-3C44-AD4C-A14E-DE37D3DDBC1E}"/>
              </a:ext>
            </a:extLst>
          </p:cNvPr>
          <p:cNvSpPr/>
          <p:nvPr/>
        </p:nvSpPr>
        <p:spPr>
          <a:xfrm flipV="1">
            <a:off x="-6492" y="747794"/>
            <a:ext cx="12198492" cy="3526"/>
          </a:xfrm>
          <a:prstGeom prst="line">
            <a:avLst/>
          </a:prstGeom>
          <a:ln w="25560">
            <a:solidFill>
              <a:srgbClr val="F6871B"/>
            </a:solidFill>
            <a:round/>
          </a:ln>
        </p:spPr>
        <p:style>
          <a:lnRef idx="1">
            <a:schemeClr val="accent1"/>
          </a:lnRef>
          <a:fillRef idx="0">
            <a:schemeClr val="accent1"/>
          </a:fillRef>
          <a:effectRef idx="0">
            <a:schemeClr val="accent1"/>
          </a:effectRef>
          <a:fontRef idx="minor"/>
        </p:style>
      </p:sp>
      <p:sp>
        <p:nvSpPr>
          <p:cNvPr id="16" name="CustomShape 1">
            <a:extLst>
              <a:ext uri="{FF2B5EF4-FFF2-40B4-BE49-F238E27FC236}">
                <a16:creationId xmlns:a16="http://schemas.microsoft.com/office/drawing/2014/main" id="{71830391-9F88-3C4A-888F-8A03A6F7ABEE}"/>
              </a:ext>
            </a:extLst>
          </p:cNvPr>
          <p:cNvSpPr/>
          <p:nvPr/>
        </p:nvSpPr>
        <p:spPr>
          <a:xfrm>
            <a:off x="1605240" y="6338520"/>
            <a:ext cx="5390640" cy="402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1030" spc="-1" dirty="0">
                <a:solidFill>
                  <a:srgbClr val="4C4949"/>
                </a:solidFill>
                <a:uFill>
                  <a:solidFill>
                    <a:srgbClr val="FFFFFF"/>
                  </a:solidFill>
                </a:uFill>
                <a:latin typeface="Arial"/>
              </a:rPr>
              <a:t>Imaging the BD transition zone using seismic noise</a:t>
            </a:r>
            <a:endParaRPr lang="en-GB" sz="1800" b="0" strike="noStrike" spc="-1" dirty="0">
              <a:solidFill>
                <a:srgbClr val="000000"/>
              </a:solidFill>
              <a:uFill>
                <a:solidFill>
                  <a:srgbClr val="FFFFFF"/>
                </a:solidFill>
              </a:uFill>
              <a:latin typeface="Arial"/>
            </a:endParaRPr>
          </a:p>
          <a:p>
            <a:pPr>
              <a:lnSpc>
                <a:spcPct val="100000"/>
              </a:lnSpc>
            </a:pPr>
            <a:r>
              <a:rPr lang="en-GB" sz="1030" b="1" strike="noStrike" spc="-1" dirty="0">
                <a:solidFill>
                  <a:srgbClr val="4C4949"/>
                </a:solidFill>
                <a:uFill>
                  <a:solidFill>
                    <a:srgbClr val="FFFFFF"/>
                  </a:solidFill>
                </a:uFill>
                <a:latin typeface="Arial"/>
                <a:ea typeface="DejaVu Sans"/>
              </a:rPr>
              <a:t>K. Löer</a:t>
            </a:r>
            <a:r>
              <a:rPr lang="en-GB" sz="1030" b="0" strike="noStrike" spc="-1" dirty="0">
                <a:solidFill>
                  <a:srgbClr val="4C4949"/>
                </a:solidFill>
                <a:uFill>
                  <a:solidFill>
                    <a:srgbClr val="FFFFFF"/>
                  </a:solidFill>
                </a:uFill>
                <a:latin typeface="Arial"/>
                <a:ea typeface="DejaVu Sans"/>
              </a:rPr>
              <a:t>, T. Toledo, G. </a:t>
            </a:r>
            <a:r>
              <a:rPr lang="en-GB" sz="1030" b="0" strike="noStrike" spc="-1" dirty="0" err="1">
                <a:solidFill>
                  <a:srgbClr val="4C4949"/>
                </a:solidFill>
                <a:uFill>
                  <a:solidFill>
                    <a:srgbClr val="FFFFFF"/>
                  </a:solidFill>
                </a:uFill>
                <a:latin typeface="Arial"/>
                <a:ea typeface="DejaVu Sans"/>
              </a:rPr>
              <a:t>Norini</a:t>
            </a:r>
            <a:r>
              <a:rPr lang="en-GB" sz="1030" b="0" strike="noStrike" spc="-1" dirty="0">
                <a:solidFill>
                  <a:srgbClr val="4C4949"/>
                </a:solidFill>
                <a:uFill>
                  <a:solidFill>
                    <a:srgbClr val="FFFFFF"/>
                  </a:solidFill>
                </a:uFill>
                <a:latin typeface="Arial"/>
                <a:ea typeface="DejaVu Sans"/>
              </a:rPr>
              <a:t>, X. Zhang, A. Curtis, E. H. </a:t>
            </a:r>
            <a:r>
              <a:rPr lang="en-GB" sz="1030" b="0" strike="noStrike" spc="-1" dirty="0" err="1">
                <a:solidFill>
                  <a:srgbClr val="4C4949"/>
                </a:solidFill>
                <a:uFill>
                  <a:solidFill>
                    <a:srgbClr val="FFFFFF"/>
                  </a:solidFill>
                </a:uFill>
                <a:latin typeface="Arial"/>
                <a:ea typeface="DejaVu Sans"/>
              </a:rPr>
              <a:t>Saenger</a:t>
            </a:r>
            <a:endParaRPr lang="en-GB" sz="1800" b="0" strike="noStrike" spc="-1" dirty="0">
              <a:solidFill>
                <a:srgbClr val="000000"/>
              </a:solidFill>
              <a:uFill>
                <a:solidFill>
                  <a:srgbClr val="FFFFFF"/>
                </a:solidFill>
              </a:uFill>
              <a:latin typeface="Arial"/>
            </a:endParaRPr>
          </a:p>
        </p:txBody>
      </p:sp>
      <p:grpSp>
        <p:nvGrpSpPr>
          <p:cNvPr id="12" name="Group 11">
            <a:extLst>
              <a:ext uri="{FF2B5EF4-FFF2-40B4-BE49-F238E27FC236}">
                <a16:creationId xmlns:a16="http://schemas.microsoft.com/office/drawing/2014/main" id="{B8A1A931-9A6A-404C-8EEB-CE9A3E138FEC}"/>
              </a:ext>
            </a:extLst>
          </p:cNvPr>
          <p:cNvGrpSpPr/>
          <p:nvPr/>
        </p:nvGrpSpPr>
        <p:grpSpPr>
          <a:xfrm>
            <a:off x="8481409" y="874440"/>
            <a:ext cx="1877348" cy="5266357"/>
            <a:chOff x="8481409" y="874440"/>
            <a:chExt cx="1877348" cy="5266357"/>
          </a:xfrm>
        </p:grpSpPr>
        <p:pic>
          <p:nvPicPr>
            <p:cNvPr id="18" name="Picture 17">
              <a:extLst>
                <a:ext uri="{FF2B5EF4-FFF2-40B4-BE49-F238E27FC236}">
                  <a16:creationId xmlns:a16="http://schemas.microsoft.com/office/drawing/2014/main" id="{E82A91AB-2D65-9242-A7D3-C9E51ADC63D9}"/>
                </a:ext>
              </a:extLst>
            </p:cNvPr>
            <p:cNvPicPr>
              <a:picLocks noChangeAspect="1"/>
            </p:cNvPicPr>
            <p:nvPr/>
          </p:nvPicPr>
          <p:blipFill>
            <a:blip r:embed="rId6"/>
            <a:srcRect/>
            <a:stretch/>
          </p:blipFill>
          <p:spPr>
            <a:xfrm>
              <a:off x="8481409" y="1273597"/>
              <a:ext cx="1877348" cy="4867200"/>
            </a:xfrm>
            <a:prstGeom prst="rect">
              <a:avLst/>
            </a:prstGeom>
          </p:spPr>
        </p:pic>
        <p:sp>
          <p:nvSpPr>
            <p:cNvPr id="19" name="Rectangle 18">
              <a:extLst>
                <a:ext uri="{FF2B5EF4-FFF2-40B4-BE49-F238E27FC236}">
                  <a16:creationId xmlns:a16="http://schemas.microsoft.com/office/drawing/2014/main" id="{2725D116-BE52-F249-979B-A4669069C46F}"/>
                </a:ext>
              </a:extLst>
            </p:cNvPr>
            <p:cNvSpPr/>
            <p:nvPr/>
          </p:nvSpPr>
          <p:spPr>
            <a:xfrm>
              <a:off x="8683200" y="874440"/>
              <a:ext cx="1601616" cy="584775"/>
            </a:xfrm>
            <a:prstGeom prst="rect">
              <a:avLst/>
            </a:prstGeom>
          </p:spPr>
          <p:txBody>
            <a:bodyPr wrap="square">
              <a:spAutoFit/>
            </a:bodyPr>
            <a:lstStyle/>
            <a:p>
              <a:pPr algn="ctr"/>
              <a:r>
                <a:rPr lang="en-GB" sz="1600" b="1" dirty="0">
                  <a:latin typeface="Arial" panose="020B0604020202020204" pitchFamily="34" charset="0"/>
                  <a:cs typeface="Arial" panose="020B0604020202020204" pitchFamily="34" charset="0"/>
                </a:rPr>
                <a:t>Combined profile</a:t>
              </a:r>
            </a:p>
          </p:txBody>
        </p:sp>
      </p:grpSp>
      <p:pic>
        <p:nvPicPr>
          <p:cNvPr id="13" name="Picture 12" descr="A picture containing drawing, plate&#10;&#10;Description automatically generated">
            <a:extLst>
              <a:ext uri="{FF2B5EF4-FFF2-40B4-BE49-F238E27FC236}">
                <a16:creationId xmlns:a16="http://schemas.microsoft.com/office/drawing/2014/main" id="{425B124E-BC8E-AB4C-86A0-E7243CBB035C}"/>
              </a:ext>
            </a:extLst>
          </p:cNvPr>
          <p:cNvPicPr>
            <a:picLocks noChangeAspect="1"/>
          </p:cNvPicPr>
          <p:nvPr/>
        </p:nvPicPr>
        <p:blipFill>
          <a:blip r:embed="rId7"/>
          <a:stretch>
            <a:fillRect/>
          </a:stretch>
        </p:blipFill>
        <p:spPr>
          <a:xfrm>
            <a:off x="11540806" y="6281904"/>
            <a:ext cx="622067" cy="450096"/>
          </a:xfrm>
          <a:prstGeom prst="rect">
            <a:avLst/>
          </a:prstGeom>
        </p:spPr>
      </p:pic>
      <p:sp>
        <p:nvSpPr>
          <p:cNvPr id="2" name="Slide Number Placeholder 1">
            <a:extLst>
              <a:ext uri="{FF2B5EF4-FFF2-40B4-BE49-F238E27FC236}">
                <a16:creationId xmlns:a16="http://schemas.microsoft.com/office/drawing/2014/main" id="{DB12301A-45B8-E442-A872-3A145B2941F2}"/>
              </a:ext>
            </a:extLst>
          </p:cNvPr>
          <p:cNvSpPr>
            <a:spLocks noGrp="1"/>
          </p:cNvSpPr>
          <p:nvPr>
            <p:ph type="sldNum" sz="quarter" idx="12"/>
          </p:nvPr>
        </p:nvSpPr>
        <p:spPr/>
        <p:txBody>
          <a:bodyPr/>
          <a:lstStyle/>
          <a:p>
            <a:fld id="{4781B024-3AAC-C148-AB6D-BE3904456A2F}" type="slidenum">
              <a:rPr lang="en-GB" smtClean="0"/>
              <a:t>12</a:t>
            </a:fld>
            <a:endParaRPr lang="en-GB"/>
          </a:p>
        </p:txBody>
      </p:sp>
    </p:spTree>
    <p:extLst>
      <p:ext uri="{BB962C8B-B14F-4D97-AF65-F5344CB8AC3E}">
        <p14:creationId xmlns:p14="http://schemas.microsoft.com/office/powerpoint/2010/main" val="65146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3.95833E-6 -3.7037E-6 L -0.60938 -0.00092 " pathEditMode="relative" rAng="0" ptsTypes="AA">
                                      <p:cBhvr>
                                        <p:cTn id="6" dur="2000" fill="hold"/>
                                        <p:tgtEl>
                                          <p:spTgt spid="12"/>
                                        </p:tgtEl>
                                        <p:attrNameLst>
                                          <p:attrName>ppt_x</p:attrName>
                                          <p:attrName>ppt_y</p:attrName>
                                        </p:attrNameLst>
                                      </p:cBhvr>
                                      <p:rCtr x="-30469"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6">
            <a:extLst>
              <a:ext uri="{FF2B5EF4-FFF2-40B4-BE49-F238E27FC236}">
                <a16:creationId xmlns:a16="http://schemas.microsoft.com/office/drawing/2014/main" id="{A4BCB3DD-D05E-5743-8816-9926C9420E8B}"/>
              </a:ext>
            </a:extLst>
          </p:cNvPr>
          <p:cNvPicPr/>
          <p:nvPr/>
        </p:nvPicPr>
        <p:blipFill>
          <a:blip r:embed="rId3"/>
          <a:stretch/>
        </p:blipFill>
        <p:spPr>
          <a:xfrm>
            <a:off x="196920" y="6343200"/>
            <a:ext cx="584640" cy="388800"/>
          </a:xfrm>
          <a:prstGeom prst="rect">
            <a:avLst/>
          </a:prstGeom>
          <a:ln>
            <a:noFill/>
          </a:ln>
        </p:spPr>
      </p:pic>
      <p:sp>
        <p:nvSpPr>
          <p:cNvPr id="6" name="Line 5">
            <a:extLst>
              <a:ext uri="{FF2B5EF4-FFF2-40B4-BE49-F238E27FC236}">
                <a16:creationId xmlns:a16="http://schemas.microsoft.com/office/drawing/2014/main" id="{C8232BB3-5571-8041-A1C9-EEA52ECFB081}"/>
              </a:ext>
            </a:extLst>
          </p:cNvPr>
          <p:cNvSpPr/>
          <p:nvPr/>
        </p:nvSpPr>
        <p:spPr>
          <a:xfrm flipV="1">
            <a:off x="-8652" y="6211874"/>
            <a:ext cx="12200652" cy="3526"/>
          </a:xfrm>
          <a:prstGeom prst="line">
            <a:avLst/>
          </a:prstGeom>
          <a:ln w="25560">
            <a:solidFill>
              <a:srgbClr val="F6871B"/>
            </a:solidFill>
            <a:round/>
          </a:ln>
        </p:spPr>
        <p:style>
          <a:lnRef idx="1">
            <a:schemeClr val="accent1"/>
          </a:lnRef>
          <a:fillRef idx="0">
            <a:schemeClr val="accent1"/>
          </a:fillRef>
          <a:effectRef idx="0">
            <a:schemeClr val="accent1"/>
          </a:effectRef>
          <a:fontRef idx="minor"/>
        </p:style>
      </p:sp>
      <p:pic>
        <p:nvPicPr>
          <p:cNvPr id="7" name="Grafik 1">
            <a:extLst>
              <a:ext uri="{FF2B5EF4-FFF2-40B4-BE49-F238E27FC236}">
                <a16:creationId xmlns:a16="http://schemas.microsoft.com/office/drawing/2014/main" id="{300DBB07-B137-A246-A4E5-DB17A1BEB8F7}"/>
              </a:ext>
            </a:extLst>
          </p:cNvPr>
          <p:cNvPicPr/>
          <p:nvPr/>
        </p:nvPicPr>
        <p:blipFill>
          <a:blip r:embed="rId4"/>
          <a:stretch/>
        </p:blipFill>
        <p:spPr>
          <a:xfrm>
            <a:off x="860400" y="6346800"/>
            <a:ext cx="648000" cy="388800"/>
          </a:xfrm>
          <a:prstGeom prst="rect">
            <a:avLst/>
          </a:prstGeom>
          <a:ln>
            <a:solidFill>
              <a:srgbClr val="000000"/>
            </a:solidFill>
          </a:ln>
        </p:spPr>
      </p:pic>
      <p:pic>
        <p:nvPicPr>
          <p:cNvPr id="9" name="Grafik 35">
            <a:extLst>
              <a:ext uri="{FF2B5EF4-FFF2-40B4-BE49-F238E27FC236}">
                <a16:creationId xmlns:a16="http://schemas.microsoft.com/office/drawing/2014/main" id="{146115C6-B61D-9549-94EA-048350AF9DF3}"/>
              </a:ext>
            </a:extLst>
          </p:cNvPr>
          <p:cNvPicPr/>
          <p:nvPr/>
        </p:nvPicPr>
        <p:blipFill>
          <a:blip r:embed="rId5"/>
          <a:stretch/>
        </p:blipFill>
        <p:spPr>
          <a:xfrm>
            <a:off x="10012594" y="48960"/>
            <a:ext cx="2150280" cy="632160"/>
          </a:xfrm>
          <a:prstGeom prst="rect">
            <a:avLst/>
          </a:prstGeom>
          <a:ln>
            <a:noFill/>
          </a:ln>
        </p:spPr>
      </p:pic>
      <p:sp>
        <p:nvSpPr>
          <p:cNvPr id="10" name="CustomShape 3">
            <a:extLst>
              <a:ext uri="{FF2B5EF4-FFF2-40B4-BE49-F238E27FC236}">
                <a16:creationId xmlns:a16="http://schemas.microsoft.com/office/drawing/2014/main" id="{A343933B-4D00-184B-9DDD-F86C746A3081}"/>
              </a:ext>
            </a:extLst>
          </p:cNvPr>
          <p:cNvSpPr/>
          <p:nvPr/>
        </p:nvSpPr>
        <p:spPr>
          <a:xfrm>
            <a:off x="-2520" y="137160"/>
            <a:ext cx="6991920" cy="455760"/>
          </a:xfrm>
          <a:prstGeom prst="rect">
            <a:avLst/>
          </a:prstGeom>
          <a:noFill/>
          <a:ln>
            <a:noFill/>
          </a:ln>
        </p:spPr>
        <p:style>
          <a:lnRef idx="0">
            <a:scrgbClr r="0" g="0" b="0"/>
          </a:lnRef>
          <a:fillRef idx="0">
            <a:scrgbClr r="0" g="0" b="0"/>
          </a:fillRef>
          <a:effectRef idx="0">
            <a:scrgbClr r="0" g="0" b="0"/>
          </a:effectRef>
          <a:fontRef idx="minor"/>
        </p:style>
        <p:txBody>
          <a:bodyPr lIns="403920" tIns="45000" rIns="403920" bIns="45000"/>
          <a:lstStyle/>
          <a:p>
            <a:pPr>
              <a:lnSpc>
                <a:spcPct val="100000"/>
              </a:lnSpc>
            </a:pPr>
            <a:r>
              <a:rPr lang="en-GB" sz="2400" spc="-1" dirty="0">
                <a:solidFill>
                  <a:srgbClr val="4C4949"/>
                </a:solidFill>
                <a:uFill>
                  <a:solidFill>
                    <a:srgbClr val="FFFFFF"/>
                  </a:solidFill>
                </a:uFill>
                <a:latin typeface="Arial"/>
              </a:rPr>
              <a:t>Geological interpretation</a:t>
            </a:r>
            <a:endParaRPr lang="en-GB" sz="1800" b="0" strike="noStrike" spc="-1" dirty="0">
              <a:solidFill>
                <a:srgbClr val="000000"/>
              </a:solidFill>
              <a:uFill>
                <a:solidFill>
                  <a:srgbClr val="FFFFFF"/>
                </a:solidFill>
              </a:uFill>
              <a:latin typeface="Arial"/>
            </a:endParaRPr>
          </a:p>
        </p:txBody>
      </p:sp>
      <p:sp>
        <p:nvSpPr>
          <p:cNvPr id="11" name="Line 4">
            <a:extLst>
              <a:ext uri="{FF2B5EF4-FFF2-40B4-BE49-F238E27FC236}">
                <a16:creationId xmlns:a16="http://schemas.microsoft.com/office/drawing/2014/main" id="{47BCA0F2-3C44-AD4C-A14E-DE37D3DDBC1E}"/>
              </a:ext>
            </a:extLst>
          </p:cNvPr>
          <p:cNvSpPr/>
          <p:nvPr/>
        </p:nvSpPr>
        <p:spPr>
          <a:xfrm flipV="1">
            <a:off x="-6492" y="747794"/>
            <a:ext cx="12198492" cy="3526"/>
          </a:xfrm>
          <a:prstGeom prst="line">
            <a:avLst/>
          </a:prstGeom>
          <a:ln w="25560">
            <a:solidFill>
              <a:srgbClr val="F6871B"/>
            </a:solidFill>
            <a:round/>
          </a:ln>
        </p:spPr>
        <p:style>
          <a:lnRef idx="1">
            <a:schemeClr val="accent1"/>
          </a:lnRef>
          <a:fillRef idx="0">
            <a:schemeClr val="accent1"/>
          </a:fillRef>
          <a:effectRef idx="0">
            <a:schemeClr val="accent1"/>
          </a:effectRef>
          <a:fontRef idx="minor"/>
        </p:style>
      </p:sp>
      <p:sp>
        <p:nvSpPr>
          <p:cNvPr id="16" name="CustomShape 1">
            <a:extLst>
              <a:ext uri="{FF2B5EF4-FFF2-40B4-BE49-F238E27FC236}">
                <a16:creationId xmlns:a16="http://schemas.microsoft.com/office/drawing/2014/main" id="{71830391-9F88-3C4A-888F-8A03A6F7ABEE}"/>
              </a:ext>
            </a:extLst>
          </p:cNvPr>
          <p:cNvSpPr/>
          <p:nvPr/>
        </p:nvSpPr>
        <p:spPr>
          <a:xfrm>
            <a:off x="1605240" y="6338520"/>
            <a:ext cx="5390640" cy="402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1030" spc="-1" dirty="0">
                <a:solidFill>
                  <a:srgbClr val="4C4949"/>
                </a:solidFill>
                <a:uFill>
                  <a:solidFill>
                    <a:srgbClr val="FFFFFF"/>
                  </a:solidFill>
                </a:uFill>
                <a:latin typeface="Arial"/>
              </a:rPr>
              <a:t>Imaging the BD transition zone using seismic noise</a:t>
            </a:r>
            <a:endParaRPr lang="en-GB" sz="1800" b="0" strike="noStrike" spc="-1" dirty="0">
              <a:solidFill>
                <a:srgbClr val="000000"/>
              </a:solidFill>
              <a:uFill>
                <a:solidFill>
                  <a:srgbClr val="FFFFFF"/>
                </a:solidFill>
              </a:uFill>
              <a:latin typeface="Arial"/>
            </a:endParaRPr>
          </a:p>
          <a:p>
            <a:pPr>
              <a:lnSpc>
                <a:spcPct val="100000"/>
              </a:lnSpc>
            </a:pPr>
            <a:r>
              <a:rPr lang="en-GB" sz="1030" b="1" strike="noStrike" spc="-1" dirty="0">
                <a:solidFill>
                  <a:srgbClr val="4C4949"/>
                </a:solidFill>
                <a:uFill>
                  <a:solidFill>
                    <a:srgbClr val="FFFFFF"/>
                  </a:solidFill>
                </a:uFill>
                <a:latin typeface="Arial"/>
                <a:ea typeface="DejaVu Sans"/>
              </a:rPr>
              <a:t>K. Löer</a:t>
            </a:r>
            <a:r>
              <a:rPr lang="en-GB" sz="1030" b="0" strike="noStrike" spc="-1" dirty="0">
                <a:solidFill>
                  <a:srgbClr val="4C4949"/>
                </a:solidFill>
                <a:uFill>
                  <a:solidFill>
                    <a:srgbClr val="FFFFFF"/>
                  </a:solidFill>
                </a:uFill>
                <a:latin typeface="Arial"/>
                <a:ea typeface="DejaVu Sans"/>
              </a:rPr>
              <a:t>, T. Toledo, G. </a:t>
            </a:r>
            <a:r>
              <a:rPr lang="en-GB" sz="1030" b="0" strike="noStrike" spc="-1" dirty="0" err="1">
                <a:solidFill>
                  <a:srgbClr val="4C4949"/>
                </a:solidFill>
                <a:uFill>
                  <a:solidFill>
                    <a:srgbClr val="FFFFFF"/>
                  </a:solidFill>
                </a:uFill>
                <a:latin typeface="Arial"/>
                <a:ea typeface="DejaVu Sans"/>
              </a:rPr>
              <a:t>Norini</a:t>
            </a:r>
            <a:r>
              <a:rPr lang="en-GB" sz="1030" b="0" strike="noStrike" spc="-1" dirty="0">
                <a:solidFill>
                  <a:srgbClr val="4C4949"/>
                </a:solidFill>
                <a:uFill>
                  <a:solidFill>
                    <a:srgbClr val="FFFFFF"/>
                  </a:solidFill>
                </a:uFill>
                <a:latin typeface="Arial"/>
                <a:ea typeface="DejaVu Sans"/>
              </a:rPr>
              <a:t>, X. Zhang, A. Curtis, E. H. </a:t>
            </a:r>
            <a:r>
              <a:rPr lang="en-GB" sz="1030" b="0" strike="noStrike" spc="-1" dirty="0" err="1">
                <a:solidFill>
                  <a:srgbClr val="4C4949"/>
                </a:solidFill>
                <a:uFill>
                  <a:solidFill>
                    <a:srgbClr val="FFFFFF"/>
                  </a:solidFill>
                </a:uFill>
                <a:latin typeface="Arial"/>
                <a:ea typeface="DejaVu Sans"/>
              </a:rPr>
              <a:t>Saenger</a:t>
            </a:r>
            <a:endParaRPr lang="en-GB" sz="1800" b="0" strike="noStrike" spc="-1" dirty="0">
              <a:solidFill>
                <a:srgbClr val="000000"/>
              </a:solidFill>
              <a:uFill>
                <a:solidFill>
                  <a:srgbClr val="FFFFFF"/>
                </a:solidFill>
              </a:uFill>
              <a:latin typeface="Arial"/>
            </a:endParaRPr>
          </a:p>
        </p:txBody>
      </p:sp>
      <p:pic>
        <p:nvPicPr>
          <p:cNvPr id="15" name="Picture 14" descr="A picture containing drawing, plate&#10;&#10;Description automatically generated">
            <a:extLst>
              <a:ext uri="{FF2B5EF4-FFF2-40B4-BE49-F238E27FC236}">
                <a16:creationId xmlns:a16="http://schemas.microsoft.com/office/drawing/2014/main" id="{FD28603E-B076-D84A-A6E2-E5B88D56269E}"/>
              </a:ext>
            </a:extLst>
          </p:cNvPr>
          <p:cNvPicPr>
            <a:picLocks noChangeAspect="1"/>
          </p:cNvPicPr>
          <p:nvPr/>
        </p:nvPicPr>
        <p:blipFill>
          <a:blip r:embed="rId6"/>
          <a:stretch>
            <a:fillRect/>
          </a:stretch>
        </p:blipFill>
        <p:spPr>
          <a:xfrm>
            <a:off x="11540806" y="6281904"/>
            <a:ext cx="622067" cy="450096"/>
          </a:xfrm>
          <a:prstGeom prst="rect">
            <a:avLst/>
          </a:prstGeom>
        </p:spPr>
      </p:pic>
      <p:sp>
        <p:nvSpPr>
          <p:cNvPr id="22" name="Oval 21">
            <a:extLst>
              <a:ext uri="{FF2B5EF4-FFF2-40B4-BE49-F238E27FC236}">
                <a16:creationId xmlns:a16="http://schemas.microsoft.com/office/drawing/2014/main" id="{E4B40665-A3BC-FF4F-956C-0A3088344E20}"/>
              </a:ext>
            </a:extLst>
          </p:cNvPr>
          <p:cNvSpPr/>
          <p:nvPr/>
        </p:nvSpPr>
        <p:spPr>
          <a:xfrm>
            <a:off x="7810187" y="2396970"/>
            <a:ext cx="197147" cy="2185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4101AA7-3786-5149-9D9A-2EA984741097}"/>
              </a:ext>
            </a:extLst>
          </p:cNvPr>
          <p:cNvGrpSpPr/>
          <p:nvPr/>
        </p:nvGrpSpPr>
        <p:grpSpPr>
          <a:xfrm>
            <a:off x="1065726" y="874440"/>
            <a:ext cx="1877348" cy="5266357"/>
            <a:chOff x="8481409" y="874440"/>
            <a:chExt cx="1877348" cy="5266357"/>
          </a:xfrm>
        </p:grpSpPr>
        <p:pic>
          <p:nvPicPr>
            <p:cNvPr id="29" name="Picture 28">
              <a:extLst>
                <a:ext uri="{FF2B5EF4-FFF2-40B4-BE49-F238E27FC236}">
                  <a16:creationId xmlns:a16="http://schemas.microsoft.com/office/drawing/2014/main" id="{DB8AFFF0-1C8B-0C49-8190-C215014DCF63}"/>
                </a:ext>
              </a:extLst>
            </p:cNvPr>
            <p:cNvPicPr>
              <a:picLocks noChangeAspect="1"/>
            </p:cNvPicPr>
            <p:nvPr/>
          </p:nvPicPr>
          <p:blipFill>
            <a:blip r:embed="rId7"/>
            <a:srcRect/>
            <a:stretch/>
          </p:blipFill>
          <p:spPr>
            <a:xfrm>
              <a:off x="8481409" y="1273597"/>
              <a:ext cx="1877348" cy="4867200"/>
            </a:xfrm>
            <a:prstGeom prst="rect">
              <a:avLst/>
            </a:prstGeom>
          </p:spPr>
        </p:pic>
        <p:sp>
          <p:nvSpPr>
            <p:cNvPr id="30" name="Rectangle 29">
              <a:extLst>
                <a:ext uri="{FF2B5EF4-FFF2-40B4-BE49-F238E27FC236}">
                  <a16:creationId xmlns:a16="http://schemas.microsoft.com/office/drawing/2014/main" id="{4E758416-AF47-074D-9A3E-E621D0A114EC}"/>
                </a:ext>
              </a:extLst>
            </p:cNvPr>
            <p:cNvSpPr/>
            <p:nvPr/>
          </p:nvSpPr>
          <p:spPr>
            <a:xfrm>
              <a:off x="8683200" y="874440"/>
              <a:ext cx="1601616" cy="584775"/>
            </a:xfrm>
            <a:prstGeom prst="rect">
              <a:avLst/>
            </a:prstGeom>
          </p:spPr>
          <p:txBody>
            <a:bodyPr wrap="square">
              <a:spAutoFit/>
            </a:bodyPr>
            <a:lstStyle/>
            <a:p>
              <a:pPr algn="ctr"/>
              <a:r>
                <a:rPr lang="en-GB" sz="1600" b="1" dirty="0">
                  <a:latin typeface="Arial" panose="020B0604020202020204" pitchFamily="34" charset="0"/>
                  <a:cs typeface="Arial" panose="020B0604020202020204" pitchFamily="34" charset="0"/>
                </a:rPr>
                <a:t>Combined profile</a:t>
              </a:r>
            </a:p>
          </p:txBody>
        </p:sp>
      </p:grpSp>
      <p:pic>
        <p:nvPicPr>
          <p:cNvPr id="24" name="Picture 23" descr="A close up of a map&#10;&#10;Description automatically generated">
            <a:extLst>
              <a:ext uri="{FF2B5EF4-FFF2-40B4-BE49-F238E27FC236}">
                <a16:creationId xmlns:a16="http://schemas.microsoft.com/office/drawing/2014/main" id="{6120DB77-A598-3043-91F1-12B7A6F51775}"/>
              </a:ext>
            </a:extLst>
          </p:cNvPr>
          <p:cNvPicPr>
            <a:picLocks noChangeAspect="1"/>
          </p:cNvPicPr>
          <p:nvPr/>
        </p:nvPicPr>
        <p:blipFill rotWithShape="1">
          <a:blip r:embed="rId8">
            <a:clrChange>
              <a:clrFrom>
                <a:srgbClr val="FFFFFF"/>
              </a:clrFrom>
              <a:clrTo>
                <a:srgbClr val="FFFFFF">
                  <a:alpha val="0"/>
                </a:srgbClr>
              </a:clrTo>
            </a:clrChange>
          </a:blip>
          <a:srcRect l="24433" t="74786" r="1228" b="164"/>
          <a:stretch/>
        </p:blipFill>
        <p:spPr>
          <a:xfrm>
            <a:off x="3031979" y="1141446"/>
            <a:ext cx="7097541" cy="1618052"/>
          </a:xfrm>
          <a:prstGeom prst="rect">
            <a:avLst/>
          </a:prstGeom>
        </p:spPr>
      </p:pic>
      <p:sp>
        <p:nvSpPr>
          <p:cNvPr id="20" name="Left-Right Arrow 17">
            <a:extLst>
              <a:ext uri="{FF2B5EF4-FFF2-40B4-BE49-F238E27FC236}">
                <a16:creationId xmlns:a16="http://schemas.microsoft.com/office/drawing/2014/main" id="{DD0FB57D-A728-EF4E-A128-039E7957DB5C}"/>
              </a:ext>
            </a:extLst>
          </p:cNvPr>
          <p:cNvSpPr/>
          <p:nvPr/>
        </p:nvSpPr>
        <p:spPr>
          <a:xfrm>
            <a:off x="3174425" y="817878"/>
            <a:ext cx="2000250" cy="405219"/>
          </a:xfrm>
          <a:prstGeom prst="leftRightArrow">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Arial" panose="020B0604020202020204" pitchFamily="34" charset="0"/>
                <a:cs typeface="Arial" panose="020B0604020202020204" pitchFamily="34" charset="0"/>
              </a:rPr>
              <a:t>seismic stations</a:t>
            </a:r>
          </a:p>
        </p:txBody>
      </p:sp>
      <p:sp>
        <p:nvSpPr>
          <p:cNvPr id="2" name="Slide Number Placeholder 1">
            <a:extLst>
              <a:ext uri="{FF2B5EF4-FFF2-40B4-BE49-F238E27FC236}">
                <a16:creationId xmlns:a16="http://schemas.microsoft.com/office/drawing/2014/main" id="{D63CE343-4A40-064F-B74E-20B1EF5A3E99}"/>
              </a:ext>
            </a:extLst>
          </p:cNvPr>
          <p:cNvSpPr>
            <a:spLocks noGrp="1"/>
          </p:cNvSpPr>
          <p:nvPr>
            <p:ph type="sldNum" sz="quarter" idx="12"/>
          </p:nvPr>
        </p:nvSpPr>
        <p:spPr/>
        <p:txBody>
          <a:bodyPr/>
          <a:lstStyle/>
          <a:p>
            <a:fld id="{4781B024-3AAC-C148-AB6D-BE3904456A2F}" type="slidenum">
              <a:rPr lang="en-GB" smtClean="0"/>
              <a:t>13</a:t>
            </a:fld>
            <a:endParaRPr lang="en-GB"/>
          </a:p>
        </p:txBody>
      </p:sp>
    </p:spTree>
    <p:extLst>
      <p:ext uri="{BB962C8B-B14F-4D97-AF65-F5344CB8AC3E}">
        <p14:creationId xmlns:p14="http://schemas.microsoft.com/office/powerpoint/2010/main" val="209491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6">
            <a:extLst>
              <a:ext uri="{FF2B5EF4-FFF2-40B4-BE49-F238E27FC236}">
                <a16:creationId xmlns:a16="http://schemas.microsoft.com/office/drawing/2014/main" id="{A4BCB3DD-D05E-5743-8816-9926C9420E8B}"/>
              </a:ext>
            </a:extLst>
          </p:cNvPr>
          <p:cNvPicPr/>
          <p:nvPr/>
        </p:nvPicPr>
        <p:blipFill>
          <a:blip r:embed="rId3"/>
          <a:stretch/>
        </p:blipFill>
        <p:spPr>
          <a:xfrm>
            <a:off x="196920" y="6343200"/>
            <a:ext cx="584640" cy="388800"/>
          </a:xfrm>
          <a:prstGeom prst="rect">
            <a:avLst/>
          </a:prstGeom>
          <a:ln>
            <a:noFill/>
          </a:ln>
        </p:spPr>
      </p:pic>
      <p:sp>
        <p:nvSpPr>
          <p:cNvPr id="6" name="Line 5">
            <a:extLst>
              <a:ext uri="{FF2B5EF4-FFF2-40B4-BE49-F238E27FC236}">
                <a16:creationId xmlns:a16="http://schemas.microsoft.com/office/drawing/2014/main" id="{C8232BB3-5571-8041-A1C9-EEA52ECFB081}"/>
              </a:ext>
            </a:extLst>
          </p:cNvPr>
          <p:cNvSpPr/>
          <p:nvPr/>
        </p:nvSpPr>
        <p:spPr>
          <a:xfrm flipV="1">
            <a:off x="-8652" y="6211874"/>
            <a:ext cx="12200652" cy="3526"/>
          </a:xfrm>
          <a:prstGeom prst="line">
            <a:avLst/>
          </a:prstGeom>
          <a:ln w="25560">
            <a:solidFill>
              <a:srgbClr val="F6871B"/>
            </a:solidFill>
            <a:round/>
          </a:ln>
        </p:spPr>
        <p:style>
          <a:lnRef idx="1">
            <a:schemeClr val="accent1"/>
          </a:lnRef>
          <a:fillRef idx="0">
            <a:schemeClr val="accent1"/>
          </a:fillRef>
          <a:effectRef idx="0">
            <a:schemeClr val="accent1"/>
          </a:effectRef>
          <a:fontRef idx="minor"/>
        </p:style>
      </p:sp>
      <p:pic>
        <p:nvPicPr>
          <p:cNvPr id="7" name="Grafik 1">
            <a:extLst>
              <a:ext uri="{FF2B5EF4-FFF2-40B4-BE49-F238E27FC236}">
                <a16:creationId xmlns:a16="http://schemas.microsoft.com/office/drawing/2014/main" id="{300DBB07-B137-A246-A4E5-DB17A1BEB8F7}"/>
              </a:ext>
            </a:extLst>
          </p:cNvPr>
          <p:cNvPicPr/>
          <p:nvPr/>
        </p:nvPicPr>
        <p:blipFill>
          <a:blip r:embed="rId4"/>
          <a:stretch/>
        </p:blipFill>
        <p:spPr>
          <a:xfrm>
            <a:off x="860400" y="6346800"/>
            <a:ext cx="648000" cy="388800"/>
          </a:xfrm>
          <a:prstGeom prst="rect">
            <a:avLst/>
          </a:prstGeom>
          <a:ln>
            <a:solidFill>
              <a:srgbClr val="000000"/>
            </a:solidFill>
          </a:ln>
        </p:spPr>
      </p:pic>
      <p:pic>
        <p:nvPicPr>
          <p:cNvPr id="9" name="Grafik 35">
            <a:extLst>
              <a:ext uri="{FF2B5EF4-FFF2-40B4-BE49-F238E27FC236}">
                <a16:creationId xmlns:a16="http://schemas.microsoft.com/office/drawing/2014/main" id="{146115C6-B61D-9549-94EA-048350AF9DF3}"/>
              </a:ext>
            </a:extLst>
          </p:cNvPr>
          <p:cNvPicPr/>
          <p:nvPr/>
        </p:nvPicPr>
        <p:blipFill>
          <a:blip r:embed="rId5"/>
          <a:stretch/>
        </p:blipFill>
        <p:spPr>
          <a:xfrm>
            <a:off x="10012594" y="48960"/>
            <a:ext cx="2150280" cy="632160"/>
          </a:xfrm>
          <a:prstGeom prst="rect">
            <a:avLst/>
          </a:prstGeom>
          <a:ln>
            <a:noFill/>
          </a:ln>
        </p:spPr>
      </p:pic>
      <p:sp>
        <p:nvSpPr>
          <p:cNvPr id="10" name="CustomShape 3">
            <a:extLst>
              <a:ext uri="{FF2B5EF4-FFF2-40B4-BE49-F238E27FC236}">
                <a16:creationId xmlns:a16="http://schemas.microsoft.com/office/drawing/2014/main" id="{A343933B-4D00-184B-9DDD-F86C746A3081}"/>
              </a:ext>
            </a:extLst>
          </p:cNvPr>
          <p:cNvSpPr/>
          <p:nvPr/>
        </p:nvSpPr>
        <p:spPr>
          <a:xfrm>
            <a:off x="-2520" y="137160"/>
            <a:ext cx="6991920" cy="455760"/>
          </a:xfrm>
          <a:prstGeom prst="rect">
            <a:avLst/>
          </a:prstGeom>
          <a:noFill/>
          <a:ln>
            <a:noFill/>
          </a:ln>
        </p:spPr>
        <p:style>
          <a:lnRef idx="0">
            <a:scrgbClr r="0" g="0" b="0"/>
          </a:lnRef>
          <a:fillRef idx="0">
            <a:scrgbClr r="0" g="0" b="0"/>
          </a:fillRef>
          <a:effectRef idx="0">
            <a:scrgbClr r="0" g="0" b="0"/>
          </a:effectRef>
          <a:fontRef idx="minor"/>
        </p:style>
        <p:txBody>
          <a:bodyPr lIns="403920" tIns="45000" rIns="403920" bIns="45000"/>
          <a:lstStyle/>
          <a:p>
            <a:pPr>
              <a:lnSpc>
                <a:spcPct val="100000"/>
              </a:lnSpc>
            </a:pPr>
            <a:r>
              <a:rPr lang="en-GB" sz="2400" spc="-1" dirty="0">
                <a:solidFill>
                  <a:srgbClr val="4C4949"/>
                </a:solidFill>
                <a:uFill>
                  <a:solidFill>
                    <a:srgbClr val="FFFFFF"/>
                  </a:solidFill>
                </a:uFill>
                <a:latin typeface="Arial"/>
              </a:rPr>
              <a:t>Geological interpretation</a:t>
            </a:r>
            <a:endParaRPr lang="en-GB" sz="1800" b="0" strike="noStrike" spc="-1" dirty="0">
              <a:solidFill>
                <a:srgbClr val="000000"/>
              </a:solidFill>
              <a:uFill>
                <a:solidFill>
                  <a:srgbClr val="FFFFFF"/>
                </a:solidFill>
              </a:uFill>
              <a:latin typeface="Arial"/>
            </a:endParaRPr>
          </a:p>
        </p:txBody>
      </p:sp>
      <p:sp>
        <p:nvSpPr>
          <p:cNvPr id="11" name="Line 4">
            <a:extLst>
              <a:ext uri="{FF2B5EF4-FFF2-40B4-BE49-F238E27FC236}">
                <a16:creationId xmlns:a16="http://schemas.microsoft.com/office/drawing/2014/main" id="{47BCA0F2-3C44-AD4C-A14E-DE37D3DDBC1E}"/>
              </a:ext>
            </a:extLst>
          </p:cNvPr>
          <p:cNvSpPr/>
          <p:nvPr/>
        </p:nvSpPr>
        <p:spPr>
          <a:xfrm flipV="1">
            <a:off x="-6492" y="747794"/>
            <a:ext cx="12198492" cy="3526"/>
          </a:xfrm>
          <a:prstGeom prst="line">
            <a:avLst/>
          </a:prstGeom>
          <a:ln w="25560">
            <a:solidFill>
              <a:srgbClr val="F6871B"/>
            </a:solidFill>
            <a:round/>
          </a:ln>
        </p:spPr>
        <p:style>
          <a:lnRef idx="1">
            <a:schemeClr val="accent1"/>
          </a:lnRef>
          <a:fillRef idx="0">
            <a:schemeClr val="accent1"/>
          </a:fillRef>
          <a:effectRef idx="0">
            <a:schemeClr val="accent1"/>
          </a:effectRef>
          <a:fontRef idx="minor"/>
        </p:style>
      </p:sp>
      <p:sp>
        <p:nvSpPr>
          <p:cNvPr id="16" name="CustomShape 1">
            <a:extLst>
              <a:ext uri="{FF2B5EF4-FFF2-40B4-BE49-F238E27FC236}">
                <a16:creationId xmlns:a16="http://schemas.microsoft.com/office/drawing/2014/main" id="{71830391-9F88-3C4A-888F-8A03A6F7ABEE}"/>
              </a:ext>
            </a:extLst>
          </p:cNvPr>
          <p:cNvSpPr/>
          <p:nvPr/>
        </p:nvSpPr>
        <p:spPr>
          <a:xfrm>
            <a:off x="1605240" y="6338520"/>
            <a:ext cx="5390640" cy="402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1030" spc="-1" dirty="0">
                <a:solidFill>
                  <a:srgbClr val="4C4949"/>
                </a:solidFill>
                <a:uFill>
                  <a:solidFill>
                    <a:srgbClr val="FFFFFF"/>
                  </a:solidFill>
                </a:uFill>
                <a:latin typeface="Arial"/>
              </a:rPr>
              <a:t>Imaging the BD transition zone using seismic noise</a:t>
            </a:r>
            <a:endParaRPr lang="en-GB" sz="1800" b="0" strike="noStrike" spc="-1" dirty="0">
              <a:solidFill>
                <a:srgbClr val="000000"/>
              </a:solidFill>
              <a:uFill>
                <a:solidFill>
                  <a:srgbClr val="FFFFFF"/>
                </a:solidFill>
              </a:uFill>
              <a:latin typeface="Arial"/>
            </a:endParaRPr>
          </a:p>
          <a:p>
            <a:pPr>
              <a:lnSpc>
                <a:spcPct val="100000"/>
              </a:lnSpc>
            </a:pPr>
            <a:r>
              <a:rPr lang="en-GB" sz="1030" b="1" strike="noStrike" spc="-1" dirty="0">
                <a:solidFill>
                  <a:srgbClr val="4C4949"/>
                </a:solidFill>
                <a:uFill>
                  <a:solidFill>
                    <a:srgbClr val="FFFFFF"/>
                  </a:solidFill>
                </a:uFill>
                <a:latin typeface="Arial"/>
                <a:ea typeface="DejaVu Sans"/>
              </a:rPr>
              <a:t>K. Löer</a:t>
            </a:r>
            <a:r>
              <a:rPr lang="en-GB" sz="1030" b="0" strike="noStrike" spc="-1" dirty="0">
                <a:solidFill>
                  <a:srgbClr val="4C4949"/>
                </a:solidFill>
                <a:uFill>
                  <a:solidFill>
                    <a:srgbClr val="FFFFFF"/>
                  </a:solidFill>
                </a:uFill>
                <a:latin typeface="Arial"/>
                <a:ea typeface="DejaVu Sans"/>
              </a:rPr>
              <a:t>, T. Toledo, G. </a:t>
            </a:r>
            <a:r>
              <a:rPr lang="en-GB" sz="1030" b="0" strike="noStrike" spc="-1" dirty="0" err="1">
                <a:solidFill>
                  <a:srgbClr val="4C4949"/>
                </a:solidFill>
                <a:uFill>
                  <a:solidFill>
                    <a:srgbClr val="FFFFFF"/>
                  </a:solidFill>
                </a:uFill>
                <a:latin typeface="Arial"/>
                <a:ea typeface="DejaVu Sans"/>
              </a:rPr>
              <a:t>Norini</a:t>
            </a:r>
            <a:r>
              <a:rPr lang="en-GB" sz="1030" b="0" strike="noStrike" spc="-1" dirty="0">
                <a:solidFill>
                  <a:srgbClr val="4C4949"/>
                </a:solidFill>
                <a:uFill>
                  <a:solidFill>
                    <a:srgbClr val="FFFFFF"/>
                  </a:solidFill>
                </a:uFill>
                <a:latin typeface="Arial"/>
                <a:ea typeface="DejaVu Sans"/>
              </a:rPr>
              <a:t>, X. Zhang, A. Curtis, E. H. </a:t>
            </a:r>
            <a:r>
              <a:rPr lang="en-GB" sz="1030" b="0" strike="noStrike" spc="-1" dirty="0" err="1">
                <a:solidFill>
                  <a:srgbClr val="4C4949"/>
                </a:solidFill>
                <a:uFill>
                  <a:solidFill>
                    <a:srgbClr val="FFFFFF"/>
                  </a:solidFill>
                </a:uFill>
                <a:latin typeface="Arial"/>
                <a:ea typeface="DejaVu Sans"/>
              </a:rPr>
              <a:t>Saenger</a:t>
            </a:r>
            <a:endParaRPr lang="en-GB" sz="1800" b="0" strike="noStrike" spc="-1" dirty="0">
              <a:solidFill>
                <a:srgbClr val="000000"/>
              </a:solidFill>
              <a:uFill>
                <a:solidFill>
                  <a:srgbClr val="FFFFFF"/>
                </a:solidFill>
              </a:uFill>
              <a:latin typeface="Arial"/>
            </a:endParaRPr>
          </a:p>
        </p:txBody>
      </p:sp>
      <p:grpSp>
        <p:nvGrpSpPr>
          <p:cNvPr id="28" name="Group 27">
            <a:extLst>
              <a:ext uri="{FF2B5EF4-FFF2-40B4-BE49-F238E27FC236}">
                <a16:creationId xmlns:a16="http://schemas.microsoft.com/office/drawing/2014/main" id="{04101AA7-3786-5149-9D9A-2EA984741097}"/>
              </a:ext>
            </a:extLst>
          </p:cNvPr>
          <p:cNvGrpSpPr/>
          <p:nvPr/>
        </p:nvGrpSpPr>
        <p:grpSpPr>
          <a:xfrm>
            <a:off x="1065726" y="874440"/>
            <a:ext cx="1877347" cy="5266356"/>
            <a:chOff x="8481409" y="874440"/>
            <a:chExt cx="1877347" cy="5266356"/>
          </a:xfrm>
        </p:grpSpPr>
        <p:pic>
          <p:nvPicPr>
            <p:cNvPr id="29" name="Picture 28">
              <a:extLst>
                <a:ext uri="{FF2B5EF4-FFF2-40B4-BE49-F238E27FC236}">
                  <a16:creationId xmlns:a16="http://schemas.microsoft.com/office/drawing/2014/main" id="{DB8AFFF0-1C8B-0C49-8190-C215014DCF63}"/>
                </a:ext>
              </a:extLst>
            </p:cNvPr>
            <p:cNvPicPr>
              <a:picLocks noChangeAspect="1"/>
            </p:cNvPicPr>
            <p:nvPr/>
          </p:nvPicPr>
          <p:blipFill>
            <a:blip r:embed="rId6"/>
            <a:srcRect/>
            <a:stretch/>
          </p:blipFill>
          <p:spPr>
            <a:xfrm>
              <a:off x="8481409" y="1273598"/>
              <a:ext cx="1877347" cy="4867198"/>
            </a:xfrm>
            <a:prstGeom prst="rect">
              <a:avLst/>
            </a:prstGeom>
          </p:spPr>
        </p:pic>
        <p:sp>
          <p:nvSpPr>
            <p:cNvPr id="30" name="Rectangle 29">
              <a:extLst>
                <a:ext uri="{FF2B5EF4-FFF2-40B4-BE49-F238E27FC236}">
                  <a16:creationId xmlns:a16="http://schemas.microsoft.com/office/drawing/2014/main" id="{4E758416-AF47-074D-9A3E-E621D0A114EC}"/>
                </a:ext>
              </a:extLst>
            </p:cNvPr>
            <p:cNvSpPr/>
            <p:nvPr/>
          </p:nvSpPr>
          <p:spPr>
            <a:xfrm>
              <a:off x="8683200" y="874440"/>
              <a:ext cx="1601616" cy="584775"/>
            </a:xfrm>
            <a:prstGeom prst="rect">
              <a:avLst/>
            </a:prstGeom>
          </p:spPr>
          <p:txBody>
            <a:bodyPr wrap="square">
              <a:spAutoFit/>
            </a:bodyPr>
            <a:lstStyle/>
            <a:p>
              <a:pPr algn="ctr"/>
              <a:r>
                <a:rPr lang="en-GB" sz="1600" b="1" dirty="0">
                  <a:latin typeface="Arial" panose="020B0604020202020204" pitchFamily="34" charset="0"/>
                  <a:cs typeface="Arial" panose="020B0604020202020204" pitchFamily="34" charset="0"/>
                </a:rPr>
                <a:t>Combined profile</a:t>
              </a:r>
            </a:p>
          </p:txBody>
        </p:sp>
      </p:grpSp>
      <p:pic>
        <p:nvPicPr>
          <p:cNvPr id="17" name="Picture 16" descr="A picture containing drawing, plate&#10;&#10;Description automatically generated">
            <a:extLst>
              <a:ext uri="{FF2B5EF4-FFF2-40B4-BE49-F238E27FC236}">
                <a16:creationId xmlns:a16="http://schemas.microsoft.com/office/drawing/2014/main" id="{CCDA24F5-0BCD-1547-AC9E-2AB0D7F83E87}"/>
              </a:ext>
            </a:extLst>
          </p:cNvPr>
          <p:cNvPicPr>
            <a:picLocks noChangeAspect="1"/>
          </p:cNvPicPr>
          <p:nvPr/>
        </p:nvPicPr>
        <p:blipFill>
          <a:blip r:embed="rId7"/>
          <a:stretch>
            <a:fillRect/>
          </a:stretch>
        </p:blipFill>
        <p:spPr>
          <a:xfrm>
            <a:off x="11540806" y="6281904"/>
            <a:ext cx="622067" cy="450096"/>
          </a:xfrm>
          <a:prstGeom prst="rect">
            <a:avLst/>
          </a:prstGeom>
        </p:spPr>
      </p:pic>
      <p:sp>
        <p:nvSpPr>
          <p:cNvPr id="19" name="Oval 18">
            <a:extLst>
              <a:ext uri="{FF2B5EF4-FFF2-40B4-BE49-F238E27FC236}">
                <a16:creationId xmlns:a16="http://schemas.microsoft.com/office/drawing/2014/main" id="{8DE5276C-2119-1C43-999F-6117DF95EDBE}"/>
              </a:ext>
            </a:extLst>
          </p:cNvPr>
          <p:cNvSpPr/>
          <p:nvPr/>
        </p:nvSpPr>
        <p:spPr>
          <a:xfrm>
            <a:off x="7810187" y="2396970"/>
            <a:ext cx="197147" cy="2185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descr="A close up of a map&#10;&#10;Description automatically generated">
            <a:extLst>
              <a:ext uri="{FF2B5EF4-FFF2-40B4-BE49-F238E27FC236}">
                <a16:creationId xmlns:a16="http://schemas.microsoft.com/office/drawing/2014/main" id="{95A14F39-4754-8040-8A8B-D96C46791E7A}"/>
              </a:ext>
            </a:extLst>
          </p:cNvPr>
          <p:cNvPicPr>
            <a:picLocks noChangeAspect="1"/>
          </p:cNvPicPr>
          <p:nvPr/>
        </p:nvPicPr>
        <p:blipFill rotWithShape="1">
          <a:blip r:embed="rId8">
            <a:clrChange>
              <a:clrFrom>
                <a:srgbClr val="FFFFFF"/>
              </a:clrFrom>
              <a:clrTo>
                <a:srgbClr val="FFFFFF">
                  <a:alpha val="0"/>
                </a:srgbClr>
              </a:clrTo>
            </a:clrChange>
          </a:blip>
          <a:srcRect l="24433" t="74786" r="1228" b="164"/>
          <a:stretch/>
        </p:blipFill>
        <p:spPr>
          <a:xfrm>
            <a:off x="3031979" y="1141446"/>
            <a:ext cx="7097541" cy="1618052"/>
          </a:xfrm>
          <a:prstGeom prst="rect">
            <a:avLst/>
          </a:prstGeom>
        </p:spPr>
      </p:pic>
      <p:sp>
        <p:nvSpPr>
          <p:cNvPr id="21" name="Left-Right Arrow 17">
            <a:extLst>
              <a:ext uri="{FF2B5EF4-FFF2-40B4-BE49-F238E27FC236}">
                <a16:creationId xmlns:a16="http://schemas.microsoft.com/office/drawing/2014/main" id="{4163F7BD-D266-BD44-8F2A-5E93A411F057}"/>
              </a:ext>
            </a:extLst>
          </p:cNvPr>
          <p:cNvSpPr/>
          <p:nvPr/>
        </p:nvSpPr>
        <p:spPr>
          <a:xfrm>
            <a:off x="3174425" y="817878"/>
            <a:ext cx="2000250" cy="405219"/>
          </a:xfrm>
          <a:prstGeom prst="leftRightArrow">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Arial" panose="020B0604020202020204" pitchFamily="34" charset="0"/>
                <a:cs typeface="Arial" panose="020B0604020202020204" pitchFamily="34" charset="0"/>
              </a:rPr>
              <a:t>seismic stations</a:t>
            </a:r>
          </a:p>
        </p:txBody>
      </p:sp>
      <p:sp>
        <p:nvSpPr>
          <p:cNvPr id="22" name="Rectangle 21">
            <a:extLst>
              <a:ext uri="{FF2B5EF4-FFF2-40B4-BE49-F238E27FC236}">
                <a16:creationId xmlns:a16="http://schemas.microsoft.com/office/drawing/2014/main" id="{35416021-6691-7144-8D00-7CA94A3A9D44}"/>
              </a:ext>
            </a:extLst>
          </p:cNvPr>
          <p:cNvSpPr/>
          <p:nvPr/>
        </p:nvSpPr>
        <p:spPr>
          <a:xfrm>
            <a:off x="2993397" y="2894566"/>
            <a:ext cx="4170974" cy="338554"/>
          </a:xfrm>
          <a:prstGeom prst="rect">
            <a:avLst/>
          </a:prstGeom>
        </p:spPr>
        <p:txBody>
          <a:bodyPr wrap="square">
            <a:spAutoFit/>
          </a:bodyPr>
          <a:lstStyle/>
          <a:p>
            <a:r>
              <a:rPr lang="en-GB" sz="1600" dirty="0">
                <a:latin typeface="Arial" panose="020B0604020202020204" pitchFamily="34" charset="0"/>
                <a:cs typeface="Arial" panose="020B0604020202020204" pitchFamily="34" charset="0"/>
                <a:sym typeface="Wingdings" pitchFamily="2" charset="2"/>
              </a:rPr>
              <a:t> average </a:t>
            </a:r>
            <a:r>
              <a:rPr lang="en-GB" sz="1600" dirty="0">
                <a:latin typeface="Arial" panose="020B0604020202020204" pitchFamily="34" charset="0"/>
                <a:cs typeface="Arial" panose="020B0604020202020204" pitchFamily="34" charset="0"/>
              </a:rPr>
              <a:t>transition depths from </a:t>
            </a:r>
            <a:r>
              <a:rPr lang="en-GB" sz="1600" b="1" dirty="0">
                <a:solidFill>
                  <a:schemeClr val="accent2"/>
                </a:solidFill>
                <a:latin typeface="Arial" panose="020B0604020202020204" pitchFamily="34" charset="0"/>
                <a:cs typeface="Arial" panose="020B0604020202020204" pitchFamily="34" charset="0"/>
              </a:rPr>
              <a:t>well logs</a:t>
            </a:r>
            <a:endParaRPr lang="en-GB" sz="1600" b="1"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3B86BEC7-2348-E644-85D7-F0B17DAD8DAE}"/>
              </a:ext>
            </a:extLst>
          </p:cNvPr>
          <p:cNvSpPr>
            <a:spLocks noGrp="1"/>
          </p:cNvSpPr>
          <p:nvPr>
            <p:ph type="sldNum" sz="quarter" idx="12"/>
          </p:nvPr>
        </p:nvSpPr>
        <p:spPr/>
        <p:txBody>
          <a:bodyPr/>
          <a:lstStyle/>
          <a:p>
            <a:fld id="{4781B024-3AAC-C148-AB6D-BE3904456A2F}" type="slidenum">
              <a:rPr lang="en-GB" smtClean="0"/>
              <a:t>14</a:t>
            </a:fld>
            <a:endParaRPr lang="en-GB"/>
          </a:p>
        </p:txBody>
      </p:sp>
      <p:sp>
        <p:nvSpPr>
          <p:cNvPr id="3" name="TextBox 2">
            <a:extLst>
              <a:ext uri="{FF2B5EF4-FFF2-40B4-BE49-F238E27FC236}">
                <a16:creationId xmlns:a16="http://schemas.microsoft.com/office/drawing/2014/main" id="{5ABEAF06-4410-554F-810C-67E95FA07693}"/>
              </a:ext>
            </a:extLst>
          </p:cNvPr>
          <p:cNvSpPr txBox="1"/>
          <p:nvPr/>
        </p:nvSpPr>
        <p:spPr>
          <a:xfrm>
            <a:off x="1898248" y="3692321"/>
            <a:ext cx="441146" cy="646331"/>
          </a:xfrm>
          <a:prstGeom prst="rect">
            <a:avLst/>
          </a:prstGeom>
          <a:noFill/>
        </p:spPr>
        <p:txBody>
          <a:bodyPr wrap="none" rtlCol="0">
            <a:spAutoFit/>
          </a:bodyPr>
          <a:lstStyle/>
          <a:p>
            <a:r>
              <a:rPr lang="en-GB" sz="3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249972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6">
            <a:extLst>
              <a:ext uri="{FF2B5EF4-FFF2-40B4-BE49-F238E27FC236}">
                <a16:creationId xmlns:a16="http://schemas.microsoft.com/office/drawing/2014/main" id="{A4BCB3DD-D05E-5743-8816-9926C9420E8B}"/>
              </a:ext>
            </a:extLst>
          </p:cNvPr>
          <p:cNvPicPr/>
          <p:nvPr/>
        </p:nvPicPr>
        <p:blipFill>
          <a:blip r:embed="rId3"/>
          <a:stretch/>
        </p:blipFill>
        <p:spPr>
          <a:xfrm>
            <a:off x="196920" y="6343200"/>
            <a:ext cx="584640" cy="388800"/>
          </a:xfrm>
          <a:prstGeom prst="rect">
            <a:avLst/>
          </a:prstGeom>
          <a:ln>
            <a:noFill/>
          </a:ln>
        </p:spPr>
      </p:pic>
      <p:sp>
        <p:nvSpPr>
          <p:cNvPr id="6" name="Line 5">
            <a:extLst>
              <a:ext uri="{FF2B5EF4-FFF2-40B4-BE49-F238E27FC236}">
                <a16:creationId xmlns:a16="http://schemas.microsoft.com/office/drawing/2014/main" id="{C8232BB3-5571-8041-A1C9-EEA52ECFB081}"/>
              </a:ext>
            </a:extLst>
          </p:cNvPr>
          <p:cNvSpPr/>
          <p:nvPr/>
        </p:nvSpPr>
        <p:spPr>
          <a:xfrm flipV="1">
            <a:off x="-8652" y="6211874"/>
            <a:ext cx="12200652" cy="3526"/>
          </a:xfrm>
          <a:prstGeom prst="line">
            <a:avLst/>
          </a:prstGeom>
          <a:ln w="25560">
            <a:solidFill>
              <a:srgbClr val="F6871B"/>
            </a:solidFill>
            <a:round/>
          </a:ln>
        </p:spPr>
        <p:style>
          <a:lnRef idx="1">
            <a:schemeClr val="accent1"/>
          </a:lnRef>
          <a:fillRef idx="0">
            <a:schemeClr val="accent1"/>
          </a:fillRef>
          <a:effectRef idx="0">
            <a:schemeClr val="accent1"/>
          </a:effectRef>
          <a:fontRef idx="minor"/>
        </p:style>
      </p:sp>
      <p:pic>
        <p:nvPicPr>
          <p:cNvPr id="7" name="Grafik 1">
            <a:extLst>
              <a:ext uri="{FF2B5EF4-FFF2-40B4-BE49-F238E27FC236}">
                <a16:creationId xmlns:a16="http://schemas.microsoft.com/office/drawing/2014/main" id="{300DBB07-B137-A246-A4E5-DB17A1BEB8F7}"/>
              </a:ext>
            </a:extLst>
          </p:cNvPr>
          <p:cNvPicPr/>
          <p:nvPr/>
        </p:nvPicPr>
        <p:blipFill>
          <a:blip r:embed="rId4"/>
          <a:stretch/>
        </p:blipFill>
        <p:spPr>
          <a:xfrm>
            <a:off x="860400" y="6346800"/>
            <a:ext cx="648000" cy="388800"/>
          </a:xfrm>
          <a:prstGeom prst="rect">
            <a:avLst/>
          </a:prstGeom>
          <a:ln>
            <a:solidFill>
              <a:srgbClr val="000000"/>
            </a:solidFill>
          </a:ln>
        </p:spPr>
      </p:pic>
      <p:pic>
        <p:nvPicPr>
          <p:cNvPr id="9" name="Grafik 35">
            <a:extLst>
              <a:ext uri="{FF2B5EF4-FFF2-40B4-BE49-F238E27FC236}">
                <a16:creationId xmlns:a16="http://schemas.microsoft.com/office/drawing/2014/main" id="{146115C6-B61D-9549-94EA-048350AF9DF3}"/>
              </a:ext>
            </a:extLst>
          </p:cNvPr>
          <p:cNvPicPr/>
          <p:nvPr/>
        </p:nvPicPr>
        <p:blipFill>
          <a:blip r:embed="rId5"/>
          <a:stretch/>
        </p:blipFill>
        <p:spPr>
          <a:xfrm>
            <a:off x="10012594" y="48960"/>
            <a:ext cx="2150280" cy="632160"/>
          </a:xfrm>
          <a:prstGeom prst="rect">
            <a:avLst/>
          </a:prstGeom>
          <a:ln>
            <a:noFill/>
          </a:ln>
        </p:spPr>
      </p:pic>
      <p:sp>
        <p:nvSpPr>
          <p:cNvPr id="10" name="CustomShape 3">
            <a:extLst>
              <a:ext uri="{FF2B5EF4-FFF2-40B4-BE49-F238E27FC236}">
                <a16:creationId xmlns:a16="http://schemas.microsoft.com/office/drawing/2014/main" id="{A343933B-4D00-184B-9DDD-F86C746A3081}"/>
              </a:ext>
            </a:extLst>
          </p:cNvPr>
          <p:cNvSpPr/>
          <p:nvPr/>
        </p:nvSpPr>
        <p:spPr>
          <a:xfrm>
            <a:off x="-2520" y="137160"/>
            <a:ext cx="6991920" cy="455760"/>
          </a:xfrm>
          <a:prstGeom prst="rect">
            <a:avLst/>
          </a:prstGeom>
          <a:noFill/>
          <a:ln>
            <a:noFill/>
          </a:ln>
        </p:spPr>
        <p:style>
          <a:lnRef idx="0">
            <a:scrgbClr r="0" g="0" b="0"/>
          </a:lnRef>
          <a:fillRef idx="0">
            <a:scrgbClr r="0" g="0" b="0"/>
          </a:fillRef>
          <a:effectRef idx="0">
            <a:scrgbClr r="0" g="0" b="0"/>
          </a:effectRef>
          <a:fontRef idx="minor"/>
        </p:style>
        <p:txBody>
          <a:bodyPr lIns="403920" tIns="45000" rIns="403920" bIns="45000"/>
          <a:lstStyle/>
          <a:p>
            <a:pPr>
              <a:lnSpc>
                <a:spcPct val="100000"/>
              </a:lnSpc>
            </a:pPr>
            <a:r>
              <a:rPr lang="en-GB" sz="2400" spc="-1" dirty="0">
                <a:solidFill>
                  <a:srgbClr val="4C4949"/>
                </a:solidFill>
                <a:uFill>
                  <a:solidFill>
                    <a:srgbClr val="FFFFFF"/>
                  </a:solidFill>
                </a:uFill>
                <a:latin typeface="Arial"/>
              </a:rPr>
              <a:t>Geological interpretation</a:t>
            </a:r>
            <a:endParaRPr lang="en-GB" sz="1800" b="0" strike="noStrike" spc="-1" dirty="0">
              <a:solidFill>
                <a:srgbClr val="000000"/>
              </a:solidFill>
              <a:uFill>
                <a:solidFill>
                  <a:srgbClr val="FFFFFF"/>
                </a:solidFill>
              </a:uFill>
              <a:latin typeface="Arial"/>
            </a:endParaRPr>
          </a:p>
        </p:txBody>
      </p:sp>
      <p:sp>
        <p:nvSpPr>
          <p:cNvPr id="11" name="Line 4">
            <a:extLst>
              <a:ext uri="{FF2B5EF4-FFF2-40B4-BE49-F238E27FC236}">
                <a16:creationId xmlns:a16="http://schemas.microsoft.com/office/drawing/2014/main" id="{47BCA0F2-3C44-AD4C-A14E-DE37D3DDBC1E}"/>
              </a:ext>
            </a:extLst>
          </p:cNvPr>
          <p:cNvSpPr/>
          <p:nvPr/>
        </p:nvSpPr>
        <p:spPr>
          <a:xfrm flipV="1">
            <a:off x="-6492" y="747794"/>
            <a:ext cx="12198492" cy="3526"/>
          </a:xfrm>
          <a:prstGeom prst="line">
            <a:avLst/>
          </a:prstGeom>
          <a:ln w="25560">
            <a:solidFill>
              <a:srgbClr val="F6871B"/>
            </a:solidFill>
            <a:round/>
          </a:ln>
        </p:spPr>
        <p:style>
          <a:lnRef idx="1">
            <a:schemeClr val="accent1"/>
          </a:lnRef>
          <a:fillRef idx="0">
            <a:schemeClr val="accent1"/>
          </a:fillRef>
          <a:effectRef idx="0">
            <a:schemeClr val="accent1"/>
          </a:effectRef>
          <a:fontRef idx="minor"/>
        </p:style>
      </p:sp>
      <p:sp>
        <p:nvSpPr>
          <p:cNvPr id="16" name="CustomShape 1">
            <a:extLst>
              <a:ext uri="{FF2B5EF4-FFF2-40B4-BE49-F238E27FC236}">
                <a16:creationId xmlns:a16="http://schemas.microsoft.com/office/drawing/2014/main" id="{71830391-9F88-3C4A-888F-8A03A6F7ABEE}"/>
              </a:ext>
            </a:extLst>
          </p:cNvPr>
          <p:cNvSpPr/>
          <p:nvPr/>
        </p:nvSpPr>
        <p:spPr>
          <a:xfrm>
            <a:off x="1605240" y="6338520"/>
            <a:ext cx="5390640" cy="402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1030" spc="-1" dirty="0">
                <a:solidFill>
                  <a:srgbClr val="4C4949"/>
                </a:solidFill>
                <a:uFill>
                  <a:solidFill>
                    <a:srgbClr val="FFFFFF"/>
                  </a:solidFill>
                </a:uFill>
                <a:latin typeface="Arial"/>
              </a:rPr>
              <a:t>Imaging the BD transition zone using seismic noise</a:t>
            </a:r>
            <a:endParaRPr lang="en-GB" sz="1800" b="0" strike="noStrike" spc="-1" dirty="0">
              <a:solidFill>
                <a:srgbClr val="000000"/>
              </a:solidFill>
              <a:uFill>
                <a:solidFill>
                  <a:srgbClr val="FFFFFF"/>
                </a:solidFill>
              </a:uFill>
              <a:latin typeface="Arial"/>
            </a:endParaRPr>
          </a:p>
          <a:p>
            <a:pPr>
              <a:lnSpc>
                <a:spcPct val="100000"/>
              </a:lnSpc>
            </a:pPr>
            <a:r>
              <a:rPr lang="en-GB" sz="1030" b="1" strike="noStrike" spc="-1" dirty="0">
                <a:solidFill>
                  <a:srgbClr val="4C4949"/>
                </a:solidFill>
                <a:uFill>
                  <a:solidFill>
                    <a:srgbClr val="FFFFFF"/>
                  </a:solidFill>
                </a:uFill>
                <a:latin typeface="Arial"/>
                <a:ea typeface="DejaVu Sans"/>
              </a:rPr>
              <a:t>K. Löer</a:t>
            </a:r>
            <a:r>
              <a:rPr lang="en-GB" sz="1030" b="0" strike="noStrike" spc="-1" dirty="0">
                <a:solidFill>
                  <a:srgbClr val="4C4949"/>
                </a:solidFill>
                <a:uFill>
                  <a:solidFill>
                    <a:srgbClr val="FFFFFF"/>
                  </a:solidFill>
                </a:uFill>
                <a:latin typeface="Arial"/>
                <a:ea typeface="DejaVu Sans"/>
              </a:rPr>
              <a:t>, T. Toledo, G. </a:t>
            </a:r>
            <a:r>
              <a:rPr lang="en-GB" sz="1030" b="0" strike="noStrike" spc="-1" dirty="0" err="1">
                <a:solidFill>
                  <a:srgbClr val="4C4949"/>
                </a:solidFill>
                <a:uFill>
                  <a:solidFill>
                    <a:srgbClr val="FFFFFF"/>
                  </a:solidFill>
                </a:uFill>
                <a:latin typeface="Arial"/>
                <a:ea typeface="DejaVu Sans"/>
              </a:rPr>
              <a:t>Norini</a:t>
            </a:r>
            <a:r>
              <a:rPr lang="en-GB" sz="1030" b="0" strike="noStrike" spc="-1" dirty="0">
                <a:solidFill>
                  <a:srgbClr val="4C4949"/>
                </a:solidFill>
                <a:uFill>
                  <a:solidFill>
                    <a:srgbClr val="FFFFFF"/>
                  </a:solidFill>
                </a:uFill>
                <a:latin typeface="Arial"/>
                <a:ea typeface="DejaVu Sans"/>
              </a:rPr>
              <a:t>, X. Zhang, A. Curtis, E. H. </a:t>
            </a:r>
            <a:r>
              <a:rPr lang="en-GB" sz="1030" b="0" strike="noStrike" spc="-1" dirty="0" err="1">
                <a:solidFill>
                  <a:srgbClr val="4C4949"/>
                </a:solidFill>
                <a:uFill>
                  <a:solidFill>
                    <a:srgbClr val="FFFFFF"/>
                  </a:solidFill>
                </a:uFill>
                <a:latin typeface="Arial"/>
                <a:ea typeface="DejaVu Sans"/>
              </a:rPr>
              <a:t>Saenger</a:t>
            </a:r>
            <a:endParaRPr lang="en-GB" sz="1800" b="0" strike="noStrike" spc="-1" dirty="0">
              <a:solidFill>
                <a:srgbClr val="000000"/>
              </a:solidFill>
              <a:uFill>
                <a:solidFill>
                  <a:srgbClr val="FFFFFF"/>
                </a:solidFill>
              </a:uFill>
              <a:latin typeface="Arial"/>
            </a:endParaRPr>
          </a:p>
        </p:txBody>
      </p:sp>
      <p:grpSp>
        <p:nvGrpSpPr>
          <p:cNvPr id="28" name="Group 27">
            <a:extLst>
              <a:ext uri="{FF2B5EF4-FFF2-40B4-BE49-F238E27FC236}">
                <a16:creationId xmlns:a16="http://schemas.microsoft.com/office/drawing/2014/main" id="{04101AA7-3786-5149-9D9A-2EA984741097}"/>
              </a:ext>
            </a:extLst>
          </p:cNvPr>
          <p:cNvGrpSpPr/>
          <p:nvPr/>
        </p:nvGrpSpPr>
        <p:grpSpPr>
          <a:xfrm>
            <a:off x="1065726" y="874440"/>
            <a:ext cx="1877347" cy="5266356"/>
            <a:chOff x="8481409" y="874440"/>
            <a:chExt cx="1877347" cy="5266356"/>
          </a:xfrm>
        </p:grpSpPr>
        <p:pic>
          <p:nvPicPr>
            <p:cNvPr id="29" name="Picture 28">
              <a:extLst>
                <a:ext uri="{FF2B5EF4-FFF2-40B4-BE49-F238E27FC236}">
                  <a16:creationId xmlns:a16="http://schemas.microsoft.com/office/drawing/2014/main" id="{DB8AFFF0-1C8B-0C49-8190-C215014DCF63}"/>
                </a:ext>
              </a:extLst>
            </p:cNvPr>
            <p:cNvPicPr>
              <a:picLocks noChangeAspect="1"/>
            </p:cNvPicPr>
            <p:nvPr/>
          </p:nvPicPr>
          <p:blipFill>
            <a:blip r:embed="rId6"/>
            <a:srcRect/>
            <a:stretch/>
          </p:blipFill>
          <p:spPr>
            <a:xfrm>
              <a:off x="8481409" y="1273598"/>
              <a:ext cx="1877347" cy="4867198"/>
            </a:xfrm>
            <a:prstGeom prst="rect">
              <a:avLst/>
            </a:prstGeom>
          </p:spPr>
        </p:pic>
        <p:sp>
          <p:nvSpPr>
            <p:cNvPr id="30" name="Rectangle 29">
              <a:extLst>
                <a:ext uri="{FF2B5EF4-FFF2-40B4-BE49-F238E27FC236}">
                  <a16:creationId xmlns:a16="http://schemas.microsoft.com/office/drawing/2014/main" id="{4E758416-AF47-074D-9A3E-E621D0A114EC}"/>
                </a:ext>
              </a:extLst>
            </p:cNvPr>
            <p:cNvSpPr/>
            <p:nvPr/>
          </p:nvSpPr>
          <p:spPr>
            <a:xfrm>
              <a:off x="8683200" y="874440"/>
              <a:ext cx="1601616" cy="584775"/>
            </a:xfrm>
            <a:prstGeom prst="rect">
              <a:avLst/>
            </a:prstGeom>
          </p:spPr>
          <p:txBody>
            <a:bodyPr wrap="square">
              <a:spAutoFit/>
            </a:bodyPr>
            <a:lstStyle/>
            <a:p>
              <a:pPr algn="ctr"/>
              <a:r>
                <a:rPr lang="en-GB" sz="1600" b="1" dirty="0">
                  <a:latin typeface="Arial" panose="020B0604020202020204" pitchFamily="34" charset="0"/>
                  <a:cs typeface="Arial" panose="020B0604020202020204" pitchFamily="34" charset="0"/>
                </a:rPr>
                <a:t>Combined profile</a:t>
              </a:r>
            </a:p>
          </p:txBody>
        </p:sp>
      </p:grpSp>
      <p:sp>
        <p:nvSpPr>
          <p:cNvPr id="17" name="Rectangle 16">
            <a:extLst>
              <a:ext uri="{FF2B5EF4-FFF2-40B4-BE49-F238E27FC236}">
                <a16:creationId xmlns:a16="http://schemas.microsoft.com/office/drawing/2014/main" id="{81C38C7F-36A8-C848-9CF2-D6A88B462F90}"/>
              </a:ext>
            </a:extLst>
          </p:cNvPr>
          <p:cNvSpPr/>
          <p:nvPr/>
        </p:nvSpPr>
        <p:spPr>
          <a:xfrm>
            <a:off x="6980664" y="2900448"/>
            <a:ext cx="2100219" cy="338554"/>
          </a:xfrm>
          <a:prstGeom prst="rect">
            <a:avLst/>
          </a:prstGeom>
        </p:spPr>
        <p:txBody>
          <a:bodyPr wrap="square">
            <a:spAutoFit/>
          </a:bodyPr>
          <a:lstStyle/>
          <a:p>
            <a:r>
              <a:rPr lang="en-GB" sz="1600" b="1" dirty="0">
                <a:latin typeface="Arial" panose="020B0604020202020204" pitchFamily="34" charset="0"/>
                <a:cs typeface="Arial" panose="020B0604020202020204" pitchFamily="34" charset="0"/>
              </a:rPr>
              <a:t>+ </a:t>
            </a:r>
            <a:r>
              <a:rPr lang="en-GB" sz="1600" b="1" dirty="0">
                <a:solidFill>
                  <a:schemeClr val="accent2"/>
                </a:solidFill>
                <a:latin typeface="Arial" panose="020B0604020202020204" pitchFamily="34" charset="0"/>
                <a:cs typeface="Arial" panose="020B0604020202020204" pitchFamily="34" charset="0"/>
              </a:rPr>
              <a:t>seismic profile</a:t>
            </a:r>
            <a:endParaRPr lang="en-GB" sz="1600" b="1" dirty="0">
              <a:latin typeface="Arial" panose="020B0604020202020204" pitchFamily="34" charset="0"/>
              <a:cs typeface="Arial" panose="020B0604020202020204" pitchFamily="34" charset="0"/>
            </a:endParaRPr>
          </a:p>
        </p:txBody>
      </p:sp>
      <p:pic>
        <p:nvPicPr>
          <p:cNvPr id="21" name="Picture 20" descr="A picture containing drawing, plate&#10;&#10;Description automatically generated">
            <a:extLst>
              <a:ext uri="{FF2B5EF4-FFF2-40B4-BE49-F238E27FC236}">
                <a16:creationId xmlns:a16="http://schemas.microsoft.com/office/drawing/2014/main" id="{1C478ECF-8A58-D446-876F-BDD6C96E0FC3}"/>
              </a:ext>
            </a:extLst>
          </p:cNvPr>
          <p:cNvPicPr>
            <a:picLocks noChangeAspect="1"/>
          </p:cNvPicPr>
          <p:nvPr/>
        </p:nvPicPr>
        <p:blipFill>
          <a:blip r:embed="rId7"/>
          <a:stretch>
            <a:fillRect/>
          </a:stretch>
        </p:blipFill>
        <p:spPr>
          <a:xfrm>
            <a:off x="11540806" y="6281904"/>
            <a:ext cx="622067" cy="450096"/>
          </a:xfrm>
          <a:prstGeom prst="rect">
            <a:avLst/>
          </a:prstGeom>
        </p:spPr>
      </p:pic>
      <p:sp>
        <p:nvSpPr>
          <p:cNvPr id="22" name="Oval 21">
            <a:extLst>
              <a:ext uri="{FF2B5EF4-FFF2-40B4-BE49-F238E27FC236}">
                <a16:creationId xmlns:a16="http://schemas.microsoft.com/office/drawing/2014/main" id="{1060AF29-F592-8148-B4B3-29F94AFD65CB}"/>
              </a:ext>
            </a:extLst>
          </p:cNvPr>
          <p:cNvSpPr/>
          <p:nvPr/>
        </p:nvSpPr>
        <p:spPr>
          <a:xfrm>
            <a:off x="7810187" y="2396970"/>
            <a:ext cx="197147" cy="2185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descr="A close up of a map&#10;&#10;Description automatically generated">
            <a:extLst>
              <a:ext uri="{FF2B5EF4-FFF2-40B4-BE49-F238E27FC236}">
                <a16:creationId xmlns:a16="http://schemas.microsoft.com/office/drawing/2014/main" id="{C3A0790C-440A-A047-9D17-4DACCFB22117}"/>
              </a:ext>
            </a:extLst>
          </p:cNvPr>
          <p:cNvPicPr>
            <a:picLocks noChangeAspect="1"/>
          </p:cNvPicPr>
          <p:nvPr/>
        </p:nvPicPr>
        <p:blipFill rotWithShape="1">
          <a:blip r:embed="rId8">
            <a:clrChange>
              <a:clrFrom>
                <a:srgbClr val="FFFFFF"/>
              </a:clrFrom>
              <a:clrTo>
                <a:srgbClr val="FFFFFF">
                  <a:alpha val="0"/>
                </a:srgbClr>
              </a:clrTo>
            </a:clrChange>
          </a:blip>
          <a:srcRect l="24433" t="74786" r="1228" b="164"/>
          <a:stretch/>
        </p:blipFill>
        <p:spPr>
          <a:xfrm>
            <a:off x="3031979" y="1141446"/>
            <a:ext cx="7097541" cy="1618052"/>
          </a:xfrm>
          <a:prstGeom prst="rect">
            <a:avLst/>
          </a:prstGeom>
        </p:spPr>
      </p:pic>
      <p:sp>
        <p:nvSpPr>
          <p:cNvPr id="24" name="Left-Right Arrow 17">
            <a:extLst>
              <a:ext uri="{FF2B5EF4-FFF2-40B4-BE49-F238E27FC236}">
                <a16:creationId xmlns:a16="http://schemas.microsoft.com/office/drawing/2014/main" id="{6AD8E8E6-3DA0-FA44-8F30-0AC6079D4937}"/>
              </a:ext>
            </a:extLst>
          </p:cNvPr>
          <p:cNvSpPr/>
          <p:nvPr/>
        </p:nvSpPr>
        <p:spPr>
          <a:xfrm>
            <a:off x="3174425" y="817878"/>
            <a:ext cx="2000250" cy="405219"/>
          </a:xfrm>
          <a:prstGeom prst="leftRightArrow">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Arial" panose="020B0604020202020204" pitchFamily="34" charset="0"/>
                <a:cs typeface="Arial" panose="020B0604020202020204" pitchFamily="34" charset="0"/>
              </a:rPr>
              <a:t>seismic stations</a:t>
            </a:r>
          </a:p>
        </p:txBody>
      </p:sp>
      <p:sp>
        <p:nvSpPr>
          <p:cNvPr id="25" name="Rectangle 24">
            <a:extLst>
              <a:ext uri="{FF2B5EF4-FFF2-40B4-BE49-F238E27FC236}">
                <a16:creationId xmlns:a16="http://schemas.microsoft.com/office/drawing/2014/main" id="{2C090487-C485-D040-8B17-BCD2A75455D4}"/>
              </a:ext>
            </a:extLst>
          </p:cNvPr>
          <p:cNvSpPr/>
          <p:nvPr/>
        </p:nvSpPr>
        <p:spPr>
          <a:xfrm>
            <a:off x="2993396" y="2894566"/>
            <a:ext cx="4255815" cy="338554"/>
          </a:xfrm>
          <a:prstGeom prst="rect">
            <a:avLst/>
          </a:prstGeom>
        </p:spPr>
        <p:txBody>
          <a:bodyPr wrap="square">
            <a:spAutoFit/>
          </a:bodyPr>
          <a:lstStyle/>
          <a:p>
            <a:r>
              <a:rPr lang="en-GB" sz="1600" dirty="0">
                <a:latin typeface="Arial" panose="020B0604020202020204" pitchFamily="34" charset="0"/>
                <a:cs typeface="Arial" panose="020B0604020202020204" pitchFamily="34" charset="0"/>
                <a:sym typeface="Wingdings" pitchFamily="2" charset="2"/>
              </a:rPr>
              <a:t> average </a:t>
            </a:r>
            <a:r>
              <a:rPr lang="en-GB" sz="1600" dirty="0">
                <a:latin typeface="Arial" panose="020B0604020202020204" pitchFamily="34" charset="0"/>
                <a:cs typeface="Arial" panose="020B0604020202020204" pitchFamily="34" charset="0"/>
              </a:rPr>
              <a:t>transition depths from </a:t>
            </a:r>
            <a:r>
              <a:rPr lang="en-GB" sz="1600" b="1" dirty="0">
                <a:solidFill>
                  <a:schemeClr val="accent2"/>
                </a:solidFill>
                <a:latin typeface="Arial" panose="020B0604020202020204" pitchFamily="34" charset="0"/>
                <a:cs typeface="Arial" panose="020B0604020202020204" pitchFamily="34" charset="0"/>
              </a:rPr>
              <a:t>well logs</a:t>
            </a:r>
            <a:endParaRPr lang="en-GB" sz="1600" b="1"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A5E2C934-3FC4-9240-AAD3-4FE5094AE039}"/>
              </a:ext>
            </a:extLst>
          </p:cNvPr>
          <p:cNvGrpSpPr/>
          <p:nvPr/>
        </p:nvGrpSpPr>
        <p:grpSpPr>
          <a:xfrm>
            <a:off x="2828124" y="2894566"/>
            <a:ext cx="3844176" cy="1434366"/>
            <a:chOff x="2828124" y="2894566"/>
            <a:chExt cx="3844176" cy="1434366"/>
          </a:xfrm>
        </p:grpSpPr>
        <p:sp>
          <p:nvSpPr>
            <p:cNvPr id="19" name="Rectangle 18">
              <a:extLst>
                <a:ext uri="{FF2B5EF4-FFF2-40B4-BE49-F238E27FC236}">
                  <a16:creationId xmlns:a16="http://schemas.microsoft.com/office/drawing/2014/main" id="{B3B80056-D703-F745-A502-05A57B60E954}"/>
                </a:ext>
              </a:extLst>
            </p:cNvPr>
            <p:cNvSpPr/>
            <p:nvPr/>
          </p:nvSpPr>
          <p:spPr>
            <a:xfrm>
              <a:off x="3031979" y="3429000"/>
              <a:ext cx="3640321" cy="338554"/>
            </a:xfrm>
            <a:prstGeom prst="rect">
              <a:avLst/>
            </a:prstGeom>
          </p:spPr>
          <p:txBody>
            <a:bodyPr wrap="square">
              <a:spAutoFit/>
            </a:bodyPr>
            <a:lstStyle/>
            <a:p>
              <a:r>
                <a:rPr lang="en-GB" sz="1600" b="1" dirty="0">
                  <a:latin typeface="Arial" panose="020B0604020202020204" pitchFamily="34" charset="0"/>
                  <a:cs typeface="Arial" panose="020B0604020202020204" pitchFamily="34" charset="0"/>
                  <a:sym typeface="Wingdings" pitchFamily="2" charset="2"/>
                </a:rPr>
                <a:t> </a:t>
              </a:r>
              <a:r>
                <a:rPr lang="en-GB" sz="1600" b="1" dirty="0" err="1">
                  <a:latin typeface="Arial" panose="020B0604020202020204" pitchFamily="34" charset="0"/>
                  <a:cs typeface="Arial" panose="020B0604020202020204" pitchFamily="34" charset="0"/>
                  <a:sym typeface="Wingdings" pitchFamily="2" charset="2"/>
                </a:rPr>
                <a:t>Teziutlan</a:t>
              </a:r>
              <a:r>
                <a:rPr lang="en-GB" sz="1600" b="1" dirty="0">
                  <a:latin typeface="Arial" panose="020B0604020202020204" pitchFamily="34" charset="0"/>
                  <a:cs typeface="Arial" panose="020B0604020202020204" pitchFamily="34" charset="0"/>
                  <a:sym typeface="Wingdings" pitchFamily="2" charset="2"/>
                </a:rPr>
                <a:t> Massif</a:t>
              </a:r>
              <a:endParaRPr lang="en-GB" sz="1600" b="1" dirty="0">
                <a:latin typeface="Arial" panose="020B0604020202020204" pitchFamily="34" charset="0"/>
                <a:cs typeface="Arial" panose="020B0604020202020204" pitchFamily="34" charset="0"/>
              </a:endParaRPr>
            </a:p>
          </p:txBody>
        </p:sp>
        <p:sp>
          <p:nvSpPr>
            <p:cNvPr id="2" name="Right Brace 1">
              <a:extLst>
                <a:ext uri="{FF2B5EF4-FFF2-40B4-BE49-F238E27FC236}">
                  <a16:creationId xmlns:a16="http://schemas.microsoft.com/office/drawing/2014/main" id="{D61B8C8B-D2E8-4A42-8E88-E88572328409}"/>
                </a:ext>
              </a:extLst>
            </p:cNvPr>
            <p:cNvSpPr/>
            <p:nvPr/>
          </p:nvSpPr>
          <p:spPr>
            <a:xfrm>
              <a:off x="2828124" y="2894566"/>
              <a:ext cx="297040" cy="1434366"/>
            </a:xfrm>
            <a:prstGeom prst="rightBrace">
              <a:avLst>
                <a:gd name="adj1" fmla="val 51698"/>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5" name="Group 4">
            <a:extLst>
              <a:ext uri="{FF2B5EF4-FFF2-40B4-BE49-F238E27FC236}">
                <a16:creationId xmlns:a16="http://schemas.microsoft.com/office/drawing/2014/main" id="{3F14B6DC-A1B8-3841-9217-249FE7D3B9A5}"/>
              </a:ext>
            </a:extLst>
          </p:cNvPr>
          <p:cNvGrpSpPr/>
          <p:nvPr/>
        </p:nvGrpSpPr>
        <p:grpSpPr>
          <a:xfrm>
            <a:off x="3105917" y="4228792"/>
            <a:ext cx="3924688" cy="1006072"/>
            <a:chOff x="3105917" y="4228792"/>
            <a:chExt cx="3924688" cy="1006072"/>
          </a:xfrm>
        </p:grpSpPr>
        <p:sp>
          <p:nvSpPr>
            <p:cNvPr id="20" name="Rectangle 19">
              <a:extLst>
                <a:ext uri="{FF2B5EF4-FFF2-40B4-BE49-F238E27FC236}">
                  <a16:creationId xmlns:a16="http://schemas.microsoft.com/office/drawing/2014/main" id="{C8FA57DA-A7A7-E441-8382-3BE874B15BE6}"/>
                </a:ext>
              </a:extLst>
            </p:cNvPr>
            <p:cNvSpPr/>
            <p:nvPr/>
          </p:nvSpPr>
          <p:spPr>
            <a:xfrm>
              <a:off x="3390284" y="4562551"/>
              <a:ext cx="3640321" cy="338554"/>
            </a:xfrm>
            <a:prstGeom prst="rect">
              <a:avLst/>
            </a:prstGeom>
          </p:spPr>
          <p:txBody>
            <a:bodyPr wrap="square">
              <a:spAutoFit/>
            </a:bodyPr>
            <a:lstStyle/>
            <a:p>
              <a:r>
                <a:rPr lang="en-GB" sz="1600" b="1" dirty="0">
                  <a:latin typeface="Arial" panose="020B0604020202020204" pitchFamily="34" charset="0"/>
                  <a:cs typeface="Arial" panose="020B0604020202020204" pitchFamily="34" charset="0"/>
                  <a:sym typeface="Wingdings" pitchFamily="2" charset="2"/>
                </a:rPr>
                <a:t>brittle/ductile transition</a:t>
              </a:r>
              <a:endParaRPr lang="en-GB" sz="1600" b="1" dirty="0">
                <a:latin typeface="Arial" panose="020B0604020202020204" pitchFamily="34" charset="0"/>
                <a:cs typeface="Arial" panose="020B0604020202020204" pitchFamily="34" charset="0"/>
              </a:endParaRPr>
            </a:p>
          </p:txBody>
        </p:sp>
        <p:sp>
          <p:nvSpPr>
            <p:cNvPr id="26" name="Right Brace 25">
              <a:extLst>
                <a:ext uri="{FF2B5EF4-FFF2-40B4-BE49-F238E27FC236}">
                  <a16:creationId xmlns:a16="http://schemas.microsoft.com/office/drawing/2014/main" id="{D6406CF6-7573-DE43-8DA7-83CEE940B83B}"/>
                </a:ext>
              </a:extLst>
            </p:cNvPr>
            <p:cNvSpPr/>
            <p:nvPr/>
          </p:nvSpPr>
          <p:spPr>
            <a:xfrm>
              <a:off x="3105917" y="4228792"/>
              <a:ext cx="297040" cy="1006072"/>
            </a:xfrm>
            <a:prstGeom prst="rightBrace">
              <a:avLst>
                <a:gd name="adj1" fmla="val 51698"/>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33" name="TextBox 32">
            <a:extLst>
              <a:ext uri="{FF2B5EF4-FFF2-40B4-BE49-F238E27FC236}">
                <a16:creationId xmlns:a16="http://schemas.microsoft.com/office/drawing/2014/main" id="{971ED3E4-7CAC-6F49-AE0D-9818FE270AB7}"/>
              </a:ext>
            </a:extLst>
          </p:cNvPr>
          <p:cNvSpPr txBox="1"/>
          <p:nvPr/>
        </p:nvSpPr>
        <p:spPr>
          <a:xfrm>
            <a:off x="9330318" y="5917318"/>
            <a:ext cx="2861682" cy="276999"/>
          </a:xfrm>
          <a:prstGeom prst="rect">
            <a:avLst/>
          </a:prstGeom>
          <a:noFill/>
        </p:spPr>
        <p:txBody>
          <a:bodyPr wrap="none" rtlCol="0">
            <a:spAutoFit/>
          </a:bodyPr>
          <a:lstStyle/>
          <a:p>
            <a:pPr algn="r"/>
            <a:r>
              <a:rPr lang="en-GB" sz="1200" dirty="0">
                <a:latin typeface="Times" pitchFamily="2" charset="0"/>
                <a:cs typeface="Arial" panose="020B0604020202020204" pitchFamily="34" charset="0"/>
              </a:rPr>
              <a:t>after </a:t>
            </a:r>
            <a:r>
              <a:rPr lang="en-GB" sz="1200" dirty="0" err="1">
                <a:latin typeface="Times" pitchFamily="2" charset="0"/>
                <a:cs typeface="Arial" panose="020B0604020202020204" pitchFamily="34" charset="0"/>
              </a:rPr>
              <a:t>Imber</a:t>
            </a:r>
            <a:r>
              <a:rPr lang="en-GB" sz="1200" dirty="0">
                <a:latin typeface="Times" pitchFamily="2" charset="0"/>
                <a:cs typeface="Arial" panose="020B0604020202020204" pitchFamily="34" charset="0"/>
              </a:rPr>
              <a:t> et al., 2008, </a:t>
            </a:r>
            <a:r>
              <a:rPr lang="en-GB" sz="1200" i="1" dirty="0">
                <a:latin typeface="Times" pitchFamily="2" charset="0"/>
                <a:cs typeface="Arial" panose="020B0604020202020204" pitchFamily="34" charset="0"/>
              </a:rPr>
              <a:t>Geol. Soc., London</a:t>
            </a:r>
          </a:p>
        </p:txBody>
      </p:sp>
      <p:sp>
        <p:nvSpPr>
          <p:cNvPr id="12" name="Slide Number Placeholder 11">
            <a:extLst>
              <a:ext uri="{FF2B5EF4-FFF2-40B4-BE49-F238E27FC236}">
                <a16:creationId xmlns:a16="http://schemas.microsoft.com/office/drawing/2014/main" id="{893AE6D1-07DA-EB4D-8920-5336417D787F}"/>
              </a:ext>
            </a:extLst>
          </p:cNvPr>
          <p:cNvSpPr>
            <a:spLocks noGrp="1"/>
          </p:cNvSpPr>
          <p:nvPr>
            <p:ph type="sldNum" sz="quarter" idx="12"/>
          </p:nvPr>
        </p:nvSpPr>
        <p:spPr/>
        <p:txBody>
          <a:bodyPr/>
          <a:lstStyle/>
          <a:p>
            <a:fld id="{4781B024-3AAC-C148-AB6D-BE3904456A2F}" type="slidenum">
              <a:rPr lang="en-GB" smtClean="0"/>
              <a:t>15</a:t>
            </a:fld>
            <a:endParaRPr lang="en-GB"/>
          </a:p>
        </p:txBody>
      </p:sp>
      <p:grpSp>
        <p:nvGrpSpPr>
          <p:cNvPr id="38" name="Group 37">
            <a:extLst>
              <a:ext uri="{FF2B5EF4-FFF2-40B4-BE49-F238E27FC236}">
                <a16:creationId xmlns:a16="http://schemas.microsoft.com/office/drawing/2014/main" id="{7F96734A-CE51-7041-AA69-B01306611761}"/>
              </a:ext>
            </a:extLst>
          </p:cNvPr>
          <p:cNvGrpSpPr/>
          <p:nvPr/>
        </p:nvGrpSpPr>
        <p:grpSpPr>
          <a:xfrm>
            <a:off x="8934652" y="2459173"/>
            <a:ext cx="2523180" cy="3477462"/>
            <a:chOff x="12529915" y="2450396"/>
            <a:chExt cx="2523180" cy="3477462"/>
          </a:xfrm>
        </p:grpSpPr>
        <p:pic>
          <p:nvPicPr>
            <p:cNvPr id="35" name="Picture 34">
              <a:extLst>
                <a:ext uri="{FF2B5EF4-FFF2-40B4-BE49-F238E27FC236}">
                  <a16:creationId xmlns:a16="http://schemas.microsoft.com/office/drawing/2014/main" id="{06751924-B9DA-114D-BC24-7FA5D0C5F636}"/>
                </a:ext>
              </a:extLst>
            </p:cNvPr>
            <p:cNvPicPr>
              <a:picLocks noChangeAspect="1"/>
            </p:cNvPicPr>
            <p:nvPr/>
          </p:nvPicPr>
          <p:blipFill rotWithShape="1">
            <a:blip r:embed="rId9"/>
            <a:srcRect t="-453" b="-1"/>
            <a:stretch/>
          </p:blipFill>
          <p:spPr>
            <a:xfrm>
              <a:off x="12648186" y="2569198"/>
              <a:ext cx="2257165" cy="3358660"/>
            </a:xfrm>
            <a:prstGeom prst="rect">
              <a:avLst/>
            </a:prstGeom>
          </p:spPr>
        </p:pic>
        <p:sp>
          <p:nvSpPr>
            <p:cNvPr id="36" name="Rectangle 35">
              <a:extLst>
                <a:ext uri="{FF2B5EF4-FFF2-40B4-BE49-F238E27FC236}">
                  <a16:creationId xmlns:a16="http://schemas.microsoft.com/office/drawing/2014/main" id="{6BC3B183-D84D-774F-82FB-9B0CB5934A5B}"/>
                </a:ext>
              </a:extLst>
            </p:cNvPr>
            <p:cNvSpPr/>
            <p:nvPr/>
          </p:nvSpPr>
          <p:spPr>
            <a:xfrm>
              <a:off x="13065785" y="3884956"/>
              <a:ext cx="1840280" cy="803688"/>
            </a:xfrm>
            <a:prstGeom prst="rect">
              <a:avLst/>
            </a:prstGeom>
            <a:solidFill>
              <a:srgbClr val="ED7D3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BD transition</a:t>
              </a:r>
            </a:p>
          </p:txBody>
        </p:sp>
        <p:sp>
          <p:nvSpPr>
            <p:cNvPr id="13" name="TextBox 12">
              <a:extLst>
                <a:ext uri="{FF2B5EF4-FFF2-40B4-BE49-F238E27FC236}">
                  <a16:creationId xmlns:a16="http://schemas.microsoft.com/office/drawing/2014/main" id="{B3F74BAE-D5E7-1444-AA87-B565037444B3}"/>
                </a:ext>
              </a:extLst>
            </p:cNvPr>
            <p:cNvSpPr txBox="1"/>
            <p:nvPr/>
          </p:nvSpPr>
          <p:spPr>
            <a:xfrm>
              <a:off x="13158024" y="2450396"/>
              <a:ext cx="1895071" cy="307777"/>
            </a:xfrm>
            <a:prstGeom prst="rect">
              <a:avLst/>
            </a:prstGeom>
            <a:solidFill>
              <a:schemeClr val="bg1"/>
            </a:solidFill>
          </p:spPr>
          <p:txBody>
            <a:bodyPr wrap="none" rtlCol="0">
              <a:spAutoFit/>
            </a:bodyPr>
            <a:lstStyle/>
            <a:p>
              <a:r>
                <a:rPr lang="en-GB" sz="1400" dirty="0">
                  <a:latin typeface="Arial" panose="020B0604020202020204" pitchFamily="34" charset="0"/>
                  <a:cs typeface="Arial" panose="020B0604020202020204" pitchFamily="34" charset="0"/>
                </a:rPr>
                <a:t>Shear strength (MPa)</a:t>
              </a:r>
            </a:p>
          </p:txBody>
        </p:sp>
        <p:sp>
          <p:nvSpPr>
            <p:cNvPr id="37" name="TextBox 36">
              <a:extLst>
                <a:ext uri="{FF2B5EF4-FFF2-40B4-BE49-F238E27FC236}">
                  <a16:creationId xmlns:a16="http://schemas.microsoft.com/office/drawing/2014/main" id="{1F067FFC-C6B5-124A-9C5A-6F1BBBBD6BC6}"/>
                </a:ext>
              </a:extLst>
            </p:cNvPr>
            <p:cNvSpPr txBox="1"/>
            <p:nvPr/>
          </p:nvSpPr>
          <p:spPr>
            <a:xfrm rot="16200000">
              <a:off x="12149042" y="4212454"/>
              <a:ext cx="1069524" cy="307777"/>
            </a:xfrm>
            <a:prstGeom prst="rect">
              <a:avLst/>
            </a:prstGeom>
            <a:solidFill>
              <a:schemeClr val="bg1"/>
            </a:solidFill>
          </p:spPr>
          <p:txBody>
            <a:bodyPr wrap="none" rtlCol="0">
              <a:spAutoFit/>
            </a:bodyPr>
            <a:lstStyle/>
            <a:p>
              <a:r>
                <a:rPr lang="en-GB" sz="1400" dirty="0">
                  <a:latin typeface="Arial" panose="020B0604020202020204" pitchFamily="34" charset="0"/>
                  <a:cs typeface="Arial" panose="020B0604020202020204" pitchFamily="34" charset="0"/>
                </a:rPr>
                <a:t>Depth (km)</a:t>
              </a:r>
            </a:p>
          </p:txBody>
        </p:sp>
      </p:grpSp>
    </p:spTree>
    <p:extLst>
      <p:ext uri="{BB962C8B-B14F-4D97-AF65-F5344CB8AC3E}">
        <p14:creationId xmlns:p14="http://schemas.microsoft.com/office/powerpoint/2010/main" val="277670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6">
            <a:extLst>
              <a:ext uri="{FF2B5EF4-FFF2-40B4-BE49-F238E27FC236}">
                <a16:creationId xmlns:a16="http://schemas.microsoft.com/office/drawing/2014/main" id="{A4BCB3DD-D05E-5743-8816-9926C9420E8B}"/>
              </a:ext>
            </a:extLst>
          </p:cNvPr>
          <p:cNvPicPr/>
          <p:nvPr/>
        </p:nvPicPr>
        <p:blipFill>
          <a:blip r:embed="rId3"/>
          <a:stretch/>
        </p:blipFill>
        <p:spPr>
          <a:xfrm>
            <a:off x="196920" y="6343200"/>
            <a:ext cx="584640" cy="388800"/>
          </a:xfrm>
          <a:prstGeom prst="rect">
            <a:avLst/>
          </a:prstGeom>
          <a:ln>
            <a:noFill/>
          </a:ln>
        </p:spPr>
      </p:pic>
      <p:sp>
        <p:nvSpPr>
          <p:cNvPr id="6" name="Line 5">
            <a:extLst>
              <a:ext uri="{FF2B5EF4-FFF2-40B4-BE49-F238E27FC236}">
                <a16:creationId xmlns:a16="http://schemas.microsoft.com/office/drawing/2014/main" id="{C8232BB3-5571-8041-A1C9-EEA52ECFB081}"/>
              </a:ext>
            </a:extLst>
          </p:cNvPr>
          <p:cNvSpPr/>
          <p:nvPr/>
        </p:nvSpPr>
        <p:spPr>
          <a:xfrm flipV="1">
            <a:off x="-8652" y="6211874"/>
            <a:ext cx="12200652" cy="3526"/>
          </a:xfrm>
          <a:prstGeom prst="line">
            <a:avLst/>
          </a:prstGeom>
          <a:ln w="25560">
            <a:solidFill>
              <a:srgbClr val="F6871B"/>
            </a:solidFill>
            <a:round/>
          </a:ln>
        </p:spPr>
        <p:style>
          <a:lnRef idx="1">
            <a:schemeClr val="accent1"/>
          </a:lnRef>
          <a:fillRef idx="0">
            <a:schemeClr val="accent1"/>
          </a:fillRef>
          <a:effectRef idx="0">
            <a:schemeClr val="accent1"/>
          </a:effectRef>
          <a:fontRef idx="minor"/>
        </p:style>
      </p:sp>
      <p:pic>
        <p:nvPicPr>
          <p:cNvPr id="7" name="Grafik 1">
            <a:extLst>
              <a:ext uri="{FF2B5EF4-FFF2-40B4-BE49-F238E27FC236}">
                <a16:creationId xmlns:a16="http://schemas.microsoft.com/office/drawing/2014/main" id="{300DBB07-B137-A246-A4E5-DB17A1BEB8F7}"/>
              </a:ext>
            </a:extLst>
          </p:cNvPr>
          <p:cNvPicPr/>
          <p:nvPr/>
        </p:nvPicPr>
        <p:blipFill>
          <a:blip r:embed="rId4"/>
          <a:stretch/>
        </p:blipFill>
        <p:spPr>
          <a:xfrm>
            <a:off x="860400" y="6346800"/>
            <a:ext cx="648000" cy="388800"/>
          </a:xfrm>
          <a:prstGeom prst="rect">
            <a:avLst/>
          </a:prstGeom>
          <a:ln>
            <a:solidFill>
              <a:srgbClr val="000000"/>
            </a:solidFill>
          </a:ln>
        </p:spPr>
      </p:pic>
      <p:pic>
        <p:nvPicPr>
          <p:cNvPr id="9" name="Grafik 35">
            <a:extLst>
              <a:ext uri="{FF2B5EF4-FFF2-40B4-BE49-F238E27FC236}">
                <a16:creationId xmlns:a16="http://schemas.microsoft.com/office/drawing/2014/main" id="{146115C6-B61D-9549-94EA-048350AF9DF3}"/>
              </a:ext>
            </a:extLst>
          </p:cNvPr>
          <p:cNvPicPr/>
          <p:nvPr/>
        </p:nvPicPr>
        <p:blipFill>
          <a:blip r:embed="rId5"/>
          <a:stretch/>
        </p:blipFill>
        <p:spPr>
          <a:xfrm>
            <a:off x="10012594" y="48960"/>
            <a:ext cx="2150280" cy="632160"/>
          </a:xfrm>
          <a:prstGeom prst="rect">
            <a:avLst/>
          </a:prstGeom>
          <a:ln>
            <a:noFill/>
          </a:ln>
        </p:spPr>
      </p:pic>
      <p:sp>
        <p:nvSpPr>
          <p:cNvPr id="10" name="CustomShape 3">
            <a:extLst>
              <a:ext uri="{FF2B5EF4-FFF2-40B4-BE49-F238E27FC236}">
                <a16:creationId xmlns:a16="http://schemas.microsoft.com/office/drawing/2014/main" id="{A343933B-4D00-184B-9DDD-F86C746A3081}"/>
              </a:ext>
            </a:extLst>
          </p:cNvPr>
          <p:cNvSpPr/>
          <p:nvPr/>
        </p:nvSpPr>
        <p:spPr>
          <a:xfrm>
            <a:off x="-2520" y="137160"/>
            <a:ext cx="6991920" cy="455760"/>
          </a:xfrm>
          <a:prstGeom prst="rect">
            <a:avLst/>
          </a:prstGeom>
          <a:noFill/>
          <a:ln>
            <a:noFill/>
          </a:ln>
        </p:spPr>
        <p:style>
          <a:lnRef idx="0">
            <a:scrgbClr r="0" g="0" b="0"/>
          </a:lnRef>
          <a:fillRef idx="0">
            <a:scrgbClr r="0" g="0" b="0"/>
          </a:fillRef>
          <a:effectRef idx="0">
            <a:scrgbClr r="0" g="0" b="0"/>
          </a:effectRef>
          <a:fontRef idx="minor"/>
        </p:style>
        <p:txBody>
          <a:bodyPr lIns="403920" tIns="45000" rIns="403920" bIns="45000"/>
          <a:lstStyle/>
          <a:p>
            <a:pPr>
              <a:lnSpc>
                <a:spcPct val="100000"/>
              </a:lnSpc>
            </a:pPr>
            <a:r>
              <a:rPr lang="en-GB" sz="2400" b="0" strike="noStrike" spc="-1" dirty="0">
                <a:solidFill>
                  <a:srgbClr val="4C4949"/>
                </a:solidFill>
                <a:uFill>
                  <a:solidFill>
                    <a:srgbClr val="FFFFFF"/>
                  </a:solidFill>
                </a:uFill>
                <a:latin typeface="Arial"/>
                <a:ea typeface="DejaVu Sans"/>
              </a:rPr>
              <a:t>Conclusions</a:t>
            </a:r>
            <a:endParaRPr lang="en-GB" sz="1800" b="0" strike="noStrike" spc="-1" dirty="0">
              <a:solidFill>
                <a:srgbClr val="000000"/>
              </a:solidFill>
              <a:uFill>
                <a:solidFill>
                  <a:srgbClr val="FFFFFF"/>
                </a:solidFill>
              </a:uFill>
              <a:latin typeface="Arial"/>
            </a:endParaRPr>
          </a:p>
        </p:txBody>
      </p:sp>
      <p:sp>
        <p:nvSpPr>
          <p:cNvPr id="11" name="Line 4">
            <a:extLst>
              <a:ext uri="{FF2B5EF4-FFF2-40B4-BE49-F238E27FC236}">
                <a16:creationId xmlns:a16="http://schemas.microsoft.com/office/drawing/2014/main" id="{47BCA0F2-3C44-AD4C-A14E-DE37D3DDBC1E}"/>
              </a:ext>
            </a:extLst>
          </p:cNvPr>
          <p:cNvSpPr/>
          <p:nvPr/>
        </p:nvSpPr>
        <p:spPr>
          <a:xfrm flipV="1">
            <a:off x="-6492" y="747794"/>
            <a:ext cx="12198492" cy="3526"/>
          </a:xfrm>
          <a:prstGeom prst="line">
            <a:avLst/>
          </a:prstGeom>
          <a:ln w="25560">
            <a:solidFill>
              <a:srgbClr val="F6871B"/>
            </a:solidFill>
            <a:round/>
          </a:ln>
        </p:spPr>
        <p:style>
          <a:lnRef idx="1">
            <a:schemeClr val="accent1"/>
          </a:lnRef>
          <a:fillRef idx="0">
            <a:schemeClr val="accent1"/>
          </a:fillRef>
          <a:effectRef idx="0">
            <a:schemeClr val="accent1"/>
          </a:effectRef>
          <a:fontRef idx="minor"/>
        </p:style>
      </p:sp>
      <p:sp>
        <p:nvSpPr>
          <p:cNvPr id="17" name="CustomShape 1">
            <a:extLst>
              <a:ext uri="{FF2B5EF4-FFF2-40B4-BE49-F238E27FC236}">
                <a16:creationId xmlns:a16="http://schemas.microsoft.com/office/drawing/2014/main" id="{99EDDA4E-C413-C84D-BB9E-5F7CF93691DA}"/>
              </a:ext>
            </a:extLst>
          </p:cNvPr>
          <p:cNvSpPr/>
          <p:nvPr/>
        </p:nvSpPr>
        <p:spPr>
          <a:xfrm>
            <a:off x="1605240" y="6338520"/>
            <a:ext cx="5390640" cy="402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1030" spc="-1" dirty="0">
                <a:solidFill>
                  <a:srgbClr val="4C4949"/>
                </a:solidFill>
                <a:uFill>
                  <a:solidFill>
                    <a:srgbClr val="FFFFFF"/>
                  </a:solidFill>
                </a:uFill>
                <a:latin typeface="Arial"/>
              </a:rPr>
              <a:t>Imaging the BD transition zone using seismic noise</a:t>
            </a:r>
            <a:endParaRPr lang="en-GB" sz="1800" b="0" strike="noStrike" spc="-1" dirty="0">
              <a:solidFill>
                <a:srgbClr val="000000"/>
              </a:solidFill>
              <a:uFill>
                <a:solidFill>
                  <a:srgbClr val="FFFFFF"/>
                </a:solidFill>
              </a:uFill>
              <a:latin typeface="Arial"/>
            </a:endParaRPr>
          </a:p>
          <a:p>
            <a:pPr>
              <a:lnSpc>
                <a:spcPct val="100000"/>
              </a:lnSpc>
            </a:pPr>
            <a:r>
              <a:rPr lang="en-GB" sz="1030" b="1" strike="noStrike" spc="-1" dirty="0">
                <a:solidFill>
                  <a:srgbClr val="4C4949"/>
                </a:solidFill>
                <a:uFill>
                  <a:solidFill>
                    <a:srgbClr val="FFFFFF"/>
                  </a:solidFill>
                </a:uFill>
                <a:latin typeface="Arial"/>
                <a:ea typeface="DejaVu Sans"/>
              </a:rPr>
              <a:t>K. Löer</a:t>
            </a:r>
            <a:r>
              <a:rPr lang="en-GB" sz="1030" b="0" strike="noStrike" spc="-1" dirty="0">
                <a:solidFill>
                  <a:srgbClr val="4C4949"/>
                </a:solidFill>
                <a:uFill>
                  <a:solidFill>
                    <a:srgbClr val="FFFFFF"/>
                  </a:solidFill>
                </a:uFill>
                <a:latin typeface="Arial"/>
                <a:ea typeface="DejaVu Sans"/>
              </a:rPr>
              <a:t>, T. Toledo, G. </a:t>
            </a:r>
            <a:r>
              <a:rPr lang="en-GB" sz="1030" b="0" strike="noStrike" spc="-1" dirty="0" err="1">
                <a:solidFill>
                  <a:srgbClr val="4C4949"/>
                </a:solidFill>
                <a:uFill>
                  <a:solidFill>
                    <a:srgbClr val="FFFFFF"/>
                  </a:solidFill>
                </a:uFill>
                <a:latin typeface="Arial"/>
                <a:ea typeface="DejaVu Sans"/>
              </a:rPr>
              <a:t>Norini</a:t>
            </a:r>
            <a:r>
              <a:rPr lang="en-GB" sz="1030" b="0" strike="noStrike" spc="-1" dirty="0">
                <a:solidFill>
                  <a:srgbClr val="4C4949"/>
                </a:solidFill>
                <a:uFill>
                  <a:solidFill>
                    <a:srgbClr val="FFFFFF"/>
                  </a:solidFill>
                </a:uFill>
                <a:latin typeface="Arial"/>
                <a:ea typeface="DejaVu Sans"/>
              </a:rPr>
              <a:t>, X. Zhang, A. Curtis, E. H. </a:t>
            </a:r>
            <a:r>
              <a:rPr lang="en-GB" sz="1030" b="0" strike="noStrike" spc="-1" dirty="0" err="1">
                <a:solidFill>
                  <a:srgbClr val="4C4949"/>
                </a:solidFill>
                <a:uFill>
                  <a:solidFill>
                    <a:srgbClr val="FFFFFF"/>
                  </a:solidFill>
                </a:uFill>
                <a:latin typeface="Arial"/>
                <a:ea typeface="DejaVu Sans"/>
              </a:rPr>
              <a:t>Saenger</a:t>
            </a:r>
            <a:endParaRPr lang="en-GB" sz="1800" b="0" strike="noStrike" spc="-1" dirty="0">
              <a:solidFill>
                <a:srgbClr val="000000"/>
              </a:solidFill>
              <a:uFill>
                <a:solidFill>
                  <a:srgbClr val="FFFFFF"/>
                </a:solidFill>
              </a:uFill>
              <a:latin typeface="Arial"/>
            </a:endParaRPr>
          </a:p>
        </p:txBody>
      </p:sp>
      <p:pic>
        <p:nvPicPr>
          <p:cNvPr id="12" name="Picture 11" descr="A picture containing drawing, plate&#10;&#10;Description automatically generated">
            <a:extLst>
              <a:ext uri="{FF2B5EF4-FFF2-40B4-BE49-F238E27FC236}">
                <a16:creationId xmlns:a16="http://schemas.microsoft.com/office/drawing/2014/main" id="{BB495AAF-14FA-FE4E-A32E-84CD5A9C0C71}"/>
              </a:ext>
            </a:extLst>
          </p:cNvPr>
          <p:cNvPicPr>
            <a:picLocks noChangeAspect="1"/>
          </p:cNvPicPr>
          <p:nvPr/>
        </p:nvPicPr>
        <p:blipFill>
          <a:blip r:embed="rId6"/>
          <a:stretch>
            <a:fillRect/>
          </a:stretch>
        </p:blipFill>
        <p:spPr>
          <a:xfrm>
            <a:off x="11540806" y="6281904"/>
            <a:ext cx="622067" cy="450096"/>
          </a:xfrm>
          <a:prstGeom prst="rect">
            <a:avLst/>
          </a:prstGeom>
        </p:spPr>
      </p:pic>
      <p:grpSp>
        <p:nvGrpSpPr>
          <p:cNvPr id="14" name="Group 13">
            <a:extLst>
              <a:ext uri="{FF2B5EF4-FFF2-40B4-BE49-F238E27FC236}">
                <a16:creationId xmlns:a16="http://schemas.microsoft.com/office/drawing/2014/main" id="{9528C3C4-220E-454D-ACE1-7825BF595D18}"/>
              </a:ext>
            </a:extLst>
          </p:cNvPr>
          <p:cNvGrpSpPr/>
          <p:nvPr/>
        </p:nvGrpSpPr>
        <p:grpSpPr>
          <a:xfrm>
            <a:off x="1065726" y="874440"/>
            <a:ext cx="1877347" cy="5266356"/>
            <a:chOff x="8481409" y="874440"/>
            <a:chExt cx="1877347" cy="5266356"/>
          </a:xfrm>
        </p:grpSpPr>
        <p:pic>
          <p:nvPicPr>
            <p:cNvPr id="15" name="Picture 14">
              <a:extLst>
                <a:ext uri="{FF2B5EF4-FFF2-40B4-BE49-F238E27FC236}">
                  <a16:creationId xmlns:a16="http://schemas.microsoft.com/office/drawing/2014/main" id="{311F8C2D-2DDA-804D-8E2C-731D6975EB77}"/>
                </a:ext>
              </a:extLst>
            </p:cNvPr>
            <p:cNvPicPr>
              <a:picLocks noChangeAspect="1"/>
            </p:cNvPicPr>
            <p:nvPr/>
          </p:nvPicPr>
          <p:blipFill>
            <a:blip r:embed="rId7"/>
            <a:srcRect/>
            <a:stretch/>
          </p:blipFill>
          <p:spPr>
            <a:xfrm>
              <a:off x="8481409" y="1273598"/>
              <a:ext cx="1877347" cy="4867198"/>
            </a:xfrm>
            <a:prstGeom prst="rect">
              <a:avLst/>
            </a:prstGeom>
          </p:spPr>
        </p:pic>
        <p:sp>
          <p:nvSpPr>
            <p:cNvPr id="16" name="Rectangle 15">
              <a:extLst>
                <a:ext uri="{FF2B5EF4-FFF2-40B4-BE49-F238E27FC236}">
                  <a16:creationId xmlns:a16="http://schemas.microsoft.com/office/drawing/2014/main" id="{7BDDFB39-7442-3F4F-B44C-1E0108D3FFF2}"/>
                </a:ext>
              </a:extLst>
            </p:cNvPr>
            <p:cNvSpPr/>
            <p:nvPr/>
          </p:nvSpPr>
          <p:spPr>
            <a:xfrm>
              <a:off x="8683200" y="874440"/>
              <a:ext cx="1601616" cy="584775"/>
            </a:xfrm>
            <a:prstGeom prst="rect">
              <a:avLst/>
            </a:prstGeom>
          </p:spPr>
          <p:txBody>
            <a:bodyPr wrap="square">
              <a:spAutoFit/>
            </a:bodyPr>
            <a:lstStyle/>
            <a:p>
              <a:pPr algn="ctr"/>
              <a:r>
                <a:rPr lang="en-GB" sz="1600" b="1" dirty="0">
                  <a:latin typeface="Arial" panose="020B0604020202020204" pitchFamily="34" charset="0"/>
                  <a:cs typeface="Arial" panose="020B0604020202020204" pitchFamily="34" charset="0"/>
                </a:rPr>
                <a:t>Combined profile</a:t>
              </a:r>
            </a:p>
          </p:txBody>
        </p:sp>
      </p:grpSp>
      <p:grpSp>
        <p:nvGrpSpPr>
          <p:cNvPr id="25" name="Group 24">
            <a:extLst>
              <a:ext uri="{FF2B5EF4-FFF2-40B4-BE49-F238E27FC236}">
                <a16:creationId xmlns:a16="http://schemas.microsoft.com/office/drawing/2014/main" id="{A2A6B53A-D2D2-6D49-8FF5-E4910AB5A02B}"/>
              </a:ext>
            </a:extLst>
          </p:cNvPr>
          <p:cNvGrpSpPr/>
          <p:nvPr/>
        </p:nvGrpSpPr>
        <p:grpSpPr>
          <a:xfrm>
            <a:off x="2696901" y="4167415"/>
            <a:ext cx="4826643" cy="646331"/>
            <a:chOff x="2696901" y="4167415"/>
            <a:chExt cx="4826643" cy="646331"/>
          </a:xfrm>
        </p:grpSpPr>
        <p:sp>
          <p:nvSpPr>
            <p:cNvPr id="2" name="TextBox 1">
              <a:extLst>
                <a:ext uri="{FF2B5EF4-FFF2-40B4-BE49-F238E27FC236}">
                  <a16:creationId xmlns:a16="http://schemas.microsoft.com/office/drawing/2014/main" id="{A75FB38B-925D-FC41-8BE5-94AA74D01F75}"/>
                </a:ext>
              </a:extLst>
            </p:cNvPr>
            <p:cNvSpPr txBox="1"/>
            <p:nvPr/>
          </p:nvSpPr>
          <p:spPr>
            <a:xfrm>
              <a:off x="3426106" y="4167415"/>
              <a:ext cx="4097438" cy="646331"/>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sym typeface="Wingdings" pitchFamily="2" charset="2"/>
                </a:rPr>
                <a:t>maximum depth </a:t>
              </a:r>
              <a:r>
                <a:rPr lang="en-GB" dirty="0">
                  <a:latin typeface="Arial" panose="020B0604020202020204" pitchFamily="34" charset="0"/>
                  <a:cs typeface="Arial" panose="020B0604020202020204" pitchFamily="34" charset="0"/>
                  <a:sym typeface="Wingdings" pitchFamily="2" charset="2"/>
                </a:rPr>
                <a:t>of brittle structures </a:t>
              </a:r>
              <a:r>
                <a:rPr lang="en-GB" dirty="0">
                  <a:solidFill>
                    <a:srgbClr val="ED7D31"/>
                  </a:solidFill>
                  <a:latin typeface="Arial" panose="020B0604020202020204" pitchFamily="34" charset="0"/>
                  <a:cs typeface="Arial" panose="020B0604020202020204" pitchFamily="34" charset="0"/>
                  <a:sym typeface="Wingdings" pitchFamily="2" charset="2"/>
                </a:rPr>
                <a:t>(</a:t>
              </a:r>
              <a:r>
                <a:rPr lang="en-GB" b="1" dirty="0">
                  <a:solidFill>
                    <a:srgbClr val="ED7D31"/>
                  </a:solidFill>
                  <a:latin typeface="Arial" panose="020B0604020202020204" pitchFamily="34" charset="0"/>
                  <a:cs typeface="Arial" panose="020B0604020202020204" pitchFamily="34" charset="0"/>
                  <a:sym typeface="Wingdings" pitchFamily="2" charset="2"/>
                </a:rPr>
                <a:t>secondary permeability</a:t>
              </a:r>
              <a:r>
                <a:rPr lang="en-GB" dirty="0">
                  <a:solidFill>
                    <a:srgbClr val="ED7D31"/>
                  </a:solidFill>
                  <a:latin typeface="Arial" panose="020B0604020202020204" pitchFamily="34" charset="0"/>
                  <a:cs typeface="Arial" panose="020B0604020202020204" pitchFamily="34" charset="0"/>
                  <a:sym typeface="Wingdings" pitchFamily="2" charset="2"/>
                </a:rPr>
                <a:t>)</a:t>
              </a:r>
              <a:endParaRPr lang="en-GB" dirty="0">
                <a:solidFill>
                  <a:srgbClr val="ED7D31"/>
                </a:solidFill>
                <a:latin typeface="Arial" panose="020B0604020202020204" pitchFamily="34" charset="0"/>
                <a:cs typeface="Arial" panose="020B0604020202020204" pitchFamily="34" charset="0"/>
              </a:endParaRPr>
            </a:p>
          </p:txBody>
        </p:sp>
        <p:cxnSp>
          <p:nvCxnSpPr>
            <p:cNvPr id="5" name="Straight Arrow Connector 4">
              <a:extLst>
                <a:ext uri="{FF2B5EF4-FFF2-40B4-BE49-F238E27FC236}">
                  <a16:creationId xmlns:a16="http://schemas.microsoft.com/office/drawing/2014/main" id="{40DDA3E6-F010-DE48-AE22-DB199A11BA57}"/>
                </a:ext>
              </a:extLst>
            </p:cNvPr>
            <p:cNvCxnSpPr/>
            <p:nvPr/>
          </p:nvCxnSpPr>
          <p:spPr>
            <a:xfrm>
              <a:off x="2696901" y="4352081"/>
              <a:ext cx="729205"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B4550933-569B-8542-B66E-4D67BE8A6E17}"/>
              </a:ext>
            </a:extLst>
          </p:cNvPr>
          <p:cNvGrpSpPr/>
          <p:nvPr/>
        </p:nvGrpSpPr>
        <p:grpSpPr>
          <a:xfrm>
            <a:off x="2847824" y="1459215"/>
            <a:ext cx="7822573" cy="1144845"/>
            <a:chOff x="2847824" y="1459215"/>
            <a:chExt cx="7822573" cy="1144845"/>
          </a:xfrm>
        </p:grpSpPr>
        <p:sp>
          <p:nvSpPr>
            <p:cNvPr id="18" name="Right Brace 17">
              <a:extLst>
                <a:ext uri="{FF2B5EF4-FFF2-40B4-BE49-F238E27FC236}">
                  <a16:creationId xmlns:a16="http://schemas.microsoft.com/office/drawing/2014/main" id="{4BB01892-B437-794D-B387-0D231327B197}"/>
                </a:ext>
              </a:extLst>
            </p:cNvPr>
            <p:cNvSpPr/>
            <p:nvPr/>
          </p:nvSpPr>
          <p:spPr>
            <a:xfrm>
              <a:off x="2847824" y="1459215"/>
              <a:ext cx="297040" cy="1144845"/>
            </a:xfrm>
            <a:prstGeom prst="rightBrace">
              <a:avLst>
                <a:gd name="adj1" fmla="val 51698"/>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TextBox 18">
              <a:extLst>
                <a:ext uri="{FF2B5EF4-FFF2-40B4-BE49-F238E27FC236}">
                  <a16:creationId xmlns:a16="http://schemas.microsoft.com/office/drawing/2014/main" id="{C564EE90-B853-F548-BFF0-166B2D0482C5}"/>
                </a:ext>
              </a:extLst>
            </p:cNvPr>
            <p:cNvSpPr txBox="1"/>
            <p:nvPr/>
          </p:nvSpPr>
          <p:spPr>
            <a:xfrm>
              <a:off x="3426106" y="1738843"/>
              <a:ext cx="7244291" cy="646331"/>
            </a:xfrm>
            <a:prstGeom prst="rect">
              <a:avLst/>
            </a:prstGeom>
            <a:noFill/>
          </p:spPr>
          <p:txBody>
            <a:bodyPr wrap="none" rtlCol="0">
              <a:spAutoFit/>
            </a:bodyPr>
            <a:lstStyle/>
            <a:p>
              <a:r>
                <a:rPr lang="en-GB" b="1" dirty="0">
                  <a:latin typeface="Arial" panose="020B0604020202020204" pitchFamily="34" charset="0"/>
                  <a:cs typeface="Arial" panose="020B0604020202020204" pitchFamily="34" charset="0"/>
                </a:rPr>
                <a:t>good agreement </a:t>
              </a:r>
              <a:r>
                <a:rPr lang="en-GB" dirty="0">
                  <a:latin typeface="Arial" panose="020B0604020202020204" pitchFamily="34" charset="0"/>
                  <a:cs typeface="Arial" panose="020B0604020202020204" pitchFamily="34" charset="0"/>
                </a:rPr>
                <a:t>between well logs, local seismicity + noise analysis</a:t>
              </a:r>
            </a:p>
            <a:p>
              <a:r>
                <a:rPr lang="en-GB" b="1" dirty="0">
                  <a:solidFill>
                    <a:srgbClr val="ED7D31"/>
                  </a:solidFill>
                  <a:latin typeface="Arial" panose="020B0604020202020204" pitchFamily="34" charset="0"/>
                  <a:cs typeface="Arial" panose="020B0604020202020204" pitchFamily="34" charset="0"/>
                  <a:sym typeface="Wingdings" pitchFamily="2" charset="2"/>
                </a:rPr>
                <a:t> validation of method</a:t>
              </a:r>
              <a:endParaRPr lang="en-GB" b="1" dirty="0">
                <a:solidFill>
                  <a:srgbClr val="ED7D31"/>
                </a:solidFill>
                <a:latin typeface="Arial" panose="020B0604020202020204" pitchFamily="34" charset="0"/>
                <a:cs typeface="Arial" panose="020B0604020202020204" pitchFamily="34" charset="0"/>
              </a:endParaRPr>
            </a:p>
          </p:txBody>
        </p:sp>
      </p:grpSp>
      <p:grpSp>
        <p:nvGrpSpPr>
          <p:cNvPr id="24" name="Group 23">
            <a:extLst>
              <a:ext uri="{FF2B5EF4-FFF2-40B4-BE49-F238E27FC236}">
                <a16:creationId xmlns:a16="http://schemas.microsoft.com/office/drawing/2014/main" id="{CE788618-8138-4D4E-9C74-01854C7A97CE}"/>
              </a:ext>
            </a:extLst>
          </p:cNvPr>
          <p:cNvGrpSpPr/>
          <p:nvPr/>
        </p:nvGrpSpPr>
        <p:grpSpPr>
          <a:xfrm>
            <a:off x="2696901" y="2695433"/>
            <a:ext cx="4826643" cy="646331"/>
            <a:chOff x="2696901" y="2695433"/>
            <a:chExt cx="4826643" cy="646331"/>
          </a:xfrm>
        </p:grpSpPr>
        <p:sp>
          <p:nvSpPr>
            <p:cNvPr id="20" name="TextBox 19">
              <a:extLst>
                <a:ext uri="{FF2B5EF4-FFF2-40B4-BE49-F238E27FC236}">
                  <a16:creationId xmlns:a16="http://schemas.microsoft.com/office/drawing/2014/main" id="{05A65115-81E9-384E-98C5-06A34CC48C4D}"/>
                </a:ext>
              </a:extLst>
            </p:cNvPr>
            <p:cNvSpPr txBox="1"/>
            <p:nvPr/>
          </p:nvSpPr>
          <p:spPr>
            <a:xfrm>
              <a:off x="3426106" y="2695433"/>
              <a:ext cx="4097438" cy="646331"/>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sym typeface="Wingdings" pitchFamily="2" charset="2"/>
                </a:rPr>
                <a:t>new </a:t>
              </a:r>
              <a:r>
                <a:rPr lang="en-GB" dirty="0">
                  <a:latin typeface="Arial" panose="020B0604020202020204" pitchFamily="34" charset="0"/>
                  <a:cs typeface="Arial" panose="020B0604020202020204" pitchFamily="34" charset="0"/>
                  <a:sym typeface="Wingdings" pitchFamily="2" charset="2"/>
                </a:rPr>
                <a:t>geological information </a:t>
              </a:r>
            </a:p>
            <a:p>
              <a:r>
                <a:rPr lang="en-GB" dirty="0">
                  <a:solidFill>
                    <a:srgbClr val="ED7D31"/>
                  </a:solidFill>
                  <a:latin typeface="Arial" panose="020B0604020202020204" pitchFamily="34" charset="0"/>
                  <a:cs typeface="Arial" panose="020B0604020202020204" pitchFamily="34" charset="0"/>
                  <a:sym typeface="Wingdings" pitchFamily="2" charset="2"/>
                </a:rPr>
                <a:t>(crystalline basement)</a:t>
              </a:r>
              <a:endParaRPr lang="en-GB" dirty="0">
                <a:solidFill>
                  <a:srgbClr val="ED7D31"/>
                </a:solidFill>
                <a:latin typeface="Arial" panose="020B0604020202020204" pitchFamily="34" charset="0"/>
                <a:cs typeface="Arial" panose="020B0604020202020204" pitchFamily="34" charset="0"/>
              </a:endParaRPr>
            </a:p>
          </p:txBody>
        </p:sp>
        <p:cxnSp>
          <p:nvCxnSpPr>
            <p:cNvPr id="21" name="Straight Arrow Connector 20">
              <a:extLst>
                <a:ext uri="{FF2B5EF4-FFF2-40B4-BE49-F238E27FC236}">
                  <a16:creationId xmlns:a16="http://schemas.microsoft.com/office/drawing/2014/main" id="{ED2927C4-BE6D-F94D-8FC1-ABFF6E811D70}"/>
                </a:ext>
              </a:extLst>
            </p:cNvPr>
            <p:cNvCxnSpPr/>
            <p:nvPr/>
          </p:nvCxnSpPr>
          <p:spPr>
            <a:xfrm>
              <a:off x="2696901" y="2880099"/>
              <a:ext cx="729205"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9AB5F096-9568-3042-84DC-363E0A05B804}"/>
              </a:ext>
            </a:extLst>
          </p:cNvPr>
          <p:cNvGrpSpPr/>
          <p:nvPr/>
        </p:nvGrpSpPr>
        <p:grpSpPr>
          <a:xfrm>
            <a:off x="7604565" y="3901590"/>
            <a:ext cx="3890850" cy="923330"/>
            <a:chOff x="7604565" y="3901590"/>
            <a:chExt cx="3890850" cy="923330"/>
          </a:xfrm>
        </p:grpSpPr>
        <p:sp>
          <p:nvSpPr>
            <p:cNvPr id="22" name="TextBox 21">
              <a:extLst>
                <a:ext uri="{FF2B5EF4-FFF2-40B4-BE49-F238E27FC236}">
                  <a16:creationId xmlns:a16="http://schemas.microsoft.com/office/drawing/2014/main" id="{9E650E31-6296-1C4A-B856-9E0EC105568B}"/>
                </a:ext>
              </a:extLst>
            </p:cNvPr>
            <p:cNvSpPr txBox="1"/>
            <p:nvPr/>
          </p:nvSpPr>
          <p:spPr>
            <a:xfrm>
              <a:off x="8673121" y="3901590"/>
              <a:ext cx="2822294" cy="923330"/>
            </a:xfrm>
            <a:prstGeom prst="rect">
              <a:avLst/>
            </a:prstGeom>
            <a:noFill/>
            <a:ln>
              <a:solidFill>
                <a:schemeClr val="tx1"/>
              </a:solidFill>
            </a:ln>
          </p:spPr>
          <p:txBody>
            <a:bodyPr wrap="square" rtlCol="0">
              <a:spAutoFit/>
            </a:bodyPr>
            <a:lstStyle/>
            <a:p>
              <a:pPr algn="ctr"/>
              <a:r>
                <a:rPr lang="en-GB" b="1" dirty="0">
                  <a:latin typeface="Arial" panose="020B0604020202020204" pitchFamily="34" charset="0"/>
                  <a:cs typeface="Arial" panose="020B0604020202020204" pitchFamily="34" charset="0"/>
                  <a:sym typeface="Wingdings" pitchFamily="2" charset="2"/>
                </a:rPr>
                <a:t>Deeper than expected: </a:t>
              </a:r>
            </a:p>
            <a:p>
              <a:pPr algn="ctr"/>
              <a:r>
                <a:rPr lang="en-GB" b="1" dirty="0">
                  <a:solidFill>
                    <a:srgbClr val="ED7D31"/>
                  </a:solidFill>
                  <a:latin typeface="Arial" panose="020B0604020202020204" pitchFamily="34" charset="0"/>
                  <a:cs typeface="Arial" panose="020B0604020202020204" pitchFamily="34" charset="0"/>
                  <a:sym typeface="Wingdings" pitchFamily="2" charset="2"/>
                </a:rPr>
                <a:t>larger rock volume for geothermal exploitation</a:t>
              </a:r>
              <a:endParaRPr lang="en-GB" dirty="0">
                <a:solidFill>
                  <a:srgbClr val="ED7D31"/>
                </a:solidFill>
                <a:latin typeface="Arial" panose="020B0604020202020204" pitchFamily="34" charset="0"/>
                <a:cs typeface="Arial" panose="020B0604020202020204" pitchFamily="34" charset="0"/>
              </a:endParaRPr>
            </a:p>
          </p:txBody>
        </p:sp>
        <p:sp>
          <p:nvSpPr>
            <p:cNvPr id="26" name="Right Arrow 25">
              <a:extLst>
                <a:ext uri="{FF2B5EF4-FFF2-40B4-BE49-F238E27FC236}">
                  <a16:creationId xmlns:a16="http://schemas.microsoft.com/office/drawing/2014/main" id="{001C73A9-A660-DD4F-AB04-04A1B3BEC755}"/>
                </a:ext>
              </a:extLst>
            </p:cNvPr>
            <p:cNvSpPr/>
            <p:nvPr/>
          </p:nvSpPr>
          <p:spPr>
            <a:xfrm>
              <a:off x="7604565" y="4144831"/>
              <a:ext cx="846881" cy="43684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8" name="Slide Number Placeholder 27">
            <a:extLst>
              <a:ext uri="{FF2B5EF4-FFF2-40B4-BE49-F238E27FC236}">
                <a16:creationId xmlns:a16="http://schemas.microsoft.com/office/drawing/2014/main" id="{261B5288-ACAF-1A41-9207-0679C43B1397}"/>
              </a:ext>
            </a:extLst>
          </p:cNvPr>
          <p:cNvSpPr>
            <a:spLocks noGrp="1"/>
          </p:cNvSpPr>
          <p:nvPr>
            <p:ph type="sldNum" sz="quarter" idx="12"/>
          </p:nvPr>
        </p:nvSpPr>
        <p:spPr/>
        <p:txBody>
          <a:bodyPr/>
          <a:lstStyle/>
          <a:p>
            <a:fld id="{4781B024-3AAC-C148-AB6D-BE3904456A2F}" type="slidenum">
              <a:rPr lang="en-GB" smtClean="0"/>
              <a:t>16</a:t>
            </a:fld>
            <a:endParaRPr lang="en-GB"/>
          </a:p>
        </p:txBody>
      </p:sp>
    </p:spTree>
    <p:extLst>
      <p:ext uri="{BB962C8B-B14F-4D97-AF65-F5344CB8AC3E}">
        <p14:creationId xmlns:p14="http://schemas.microsoft.com/office/powerpoint/2010/main" val="1954030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6">
            <a:extLst>
              <a:ext uri="{FF2B5EF4-FFF2-40B4-BE49-F238E27FC236}">
                <a16:creationId xmlns:a16="http://schemas.microsoft.com/office/drawing/2014/main" id="{A4BCB3DD-D05E-5743-8816-9926C9420E8B}"/>
              </a:ext>
            </a:extLst>
          </p:cNvPr>
          <p:cNvPicPr/>
          <p:nvPr/>
        </p:nvPicPr>
        <p:blipFill>
          <a:blip r:embed="rId3"/>
          <a:stretch/>
        </p:blipFill>
        <p:spPr>
          <a:xfrm>
            <a:off x="196920" y="6343200"/>
            <a:ext cx="584640" cy="388800"/>
          </a:xfrm>
          <a:prstGeom prst="rect">
            <a:avLst/>
          </a:prstGeom>
          <a:ln>
            <a:noFill/>
          </a:ln>
        </p:spPr>
      </p:pic>
      <p:sp>
        <p:nvSpPr>
          <p:cNvPr id="6" name="Line 5">
            <a:extLst>
              <a:ext uri="{FF2B5EF4-FFF2-40B4-BE49-F238E27FC236}">
                <a16:creationId xmlns:a16="http://schemas.microsoft.com/office/drawing/2014/main" id="{C8232BB3-5571-8041-A1C9-EEA52ECFB081}"/>
              </a:ext>
            </a:extLst>
          </p:cNvPr>
          <p:cNvSpPr/>
          <p:nvPr/>
        </p:nvSpPr>
        <p:spPr>
          <a:xfrm flipV="1">
            <a:off x="-8652" y="6211874"/>
            <a:ext cx="12200652" cy="3526"/>
          </a:xfrm>
          <a:prstGeom prst="line">
            <a:avLst/>
          </a:prstGeom>
          <a:ln w="25560">
            <a:solidFill>
              <a:srgbClr val="F6871B"/>
            </a:solidFill>
            <a:round/>
          </a:ln>
        </p:spPr>
        <p:style>
          <a:lnRef idx="1">
            <a:schemeClr val="accent1"/>
          </a:lnRef>
          <a:fillRef idx="0">
            <a:schemeClr val="accent1"/>
          </a:fillRef>
          <a:effectRef idx="0">
            <a:schemeClr val="accent1"/>
          </a:effectRef>
          <a:fontRef idx="minor"/>
        </p:style>
      </p:sp>
      <p:pic>
        <p:nvPicPr>
          <p:cNvPr id="7" name="Grafik 1">
            <a:extLst>
              <a:ext uri="{FF2B5EF4-FFF2-40B4-BE49-F238E27FC236}">
                <a16:creationId xmlns:a16="http://schemas.microsoft.com/office/drawing/2014/main" id="{300DBB07-B137-A246-A4E5-DB17A1BEB8F7}"/>
              </a:ext>
            </a:extLst>
          </p:cNvPr>
          <p:cNvPicPr/>
          <p:nvPr/>
        </p:nvPicPr>
        <p:blipFill>
          <a:blip r:embed="rId4"/>
          <a:stretch/>
        </p:blipFill>
        <p:spPr>
          <a:xfrm>
            <a:off x="860400" y="6346800"/>
            <a:ext cx="648000" cy="388800"/>
          </a:xfrm>
          <a:prstGeom prst="rect">
            <a:avLst/>
          </a:prstGeom>
          <a:ln>
            <a:solidFill>
              <a:srgbClr val="000000"/>
            </a:solidFill>
          </a:ln>
        </p:spPr>
      </p:pic>
      <p:pic>
        <p:nvPicPr>
          <p:cNvPr id="9" name="Grafik 35">
            <a:extLst>
              <a:ext uri="{FF2B5EF4-FFF2-40B4-BE49-F238E27FC236}">
                <a16:creationId xmlns:a16="http://schemas.microsoft.com/office/drawing/2014/main" id="{146115C6-B61D-9549-94EA-048350AF9DF3}"/>
              </a:ext>
            </a:extLst>
          </p:cNvPr>
          <p:cNvPicPr/>
          <p:nvPr/>
        </p:nvPicPr>
        <p:blipFill>
          <a:blip r:embed="rId5"/>
          <a:stretch/>
        </p:blipFill>
        <p:spPr>
          <a:xfrm>
            <a:off x="10012594" y="48960"/>
            <a:ext cx="2150280" cy="632160"/>
          </a:xfrm>
          <a:prstGeom prst="rect">
            <a:avLst/>
          </a:prstGeom>
          <a:ln>
            <a:noFill/>
          </a:ln>
        </p:spPr>
      </p:pic>
      <p:sp>
        <p:nvSpPr>
          <p:cNvPr id="10" name="CustomShape 3">
            <a:extLst>
              <a:ext uri="{FF2B5EF4-FFF2-40B4-BE49-F238E27FC236}">
                <a16:creationId xmlns:a16="http://schemas.microsoft.com/office/drawing/2014/main" id="{A343933B-4D00-184B-9DDD-F86C746A3081}"/>
              </a:ext>
            </a:extLst>
          </p:cNvPr>
          <p:cNvSpPr/>
          <p:nvPr/>
        </p:nvSpPr>
        <p:spPr>
          <a:xfrm>
            <a:off x="-2520" y="137160"/>
            <a:ext cx="6991920" cy="455760"/>
          </a:xfrm>
          <a:prstGeom prst="rect">
            <a:avLst/>
          </a:prstGeom>
          <a:noFill/>
          <a:ln>
            <a:noFill/>
          </a:ln>
        </p:spPr>
        <p:style>
          <a:lnRef idx="0">
            <a:scrgbClr r="0" g="0" b="0"/>
          </a:lnRef>
          <a:fillRef idx="0">
            <a:scrgbClr r="0" g="0" b="0"/>
          </a:fillRef>
          <a:effectRef idx="0">
            <a:scrgbClr r="0" g="0" b="0"/>
          </a:effectRef>
          <a:fontRef idx="minor"/>
        </p:style>
        <p:txBody>
          <a:bodyPr lIns="403920" tIns="45000" rIns="403920" bIns="45000"/>
          <a:lstStyle/>
          <a:p>
            <a:pPr>
              <a:lnSpc>
                <a:spcPct val="100000"/>
              </a:lnSpc>
            </a:pPr>
            <a:r>
              <a:rPr lang="en-GB" sz="2400" b="0" strike="noStrike" spc="-1" dirty="0">
                <a:solidFill>
                  <a:srgbClr val="4C4949"/>
                </a:solidFill>
                <a:uFill>
                  <a:solidFill>
                    <a:srgbClr val="FFFFFF"/>
                  </a:solidFill>
                </a:uFill>
                <a:latin typeface="Arial"/>
                <a:ea typeface="DejaVu Sans"/>
              </a:rPr>
              <a:t>Acknowledgments</a:t>
            </a:r>
            <a:endParaRPr lang="en-GB" sz="1800" b="0" strike="noStrike" spc="-1" dirty="0">
              <a:solidFill>
                <a:srgbClr val="000000"/>
              </a:solidFill>
              <a:uFill>
                <a:solidFill>
                  <a:srgbClr val="FFFFFF"/>
                </a:solidFill>
              </a:uFill>
              <a:latin typeface="Arial"/>
            </a:endParaRPr>
          </a:p>
        </p:txBody>
      </p:sp>
      <p:sp>
        <p:nvSpPr>
          <p:cNvPr id="11" name="Line 4">
            <a:extLst>
              <a:ext uri="{FF2B5EF4-FFF2-40B4-BE49-F238E27FC236}">
                <a16:creationId xmlns:a16="http://schemas.microsoft.com/office/drawing/2014/main" id="{47BCA0F2-3C44-AD4C-A14E-DE37D3DDBC1E}"/>
              </a:ext>
            </a:extLst>
          </p:cNvPr>
          <p:cNvSpPr/>
          <p:nvPr/>
        </p:nvSpPr>
        <p:spPr>
          <a:xfrm flipV="1">
            <a:off x="-6492" y="747794"/>
            <a:ext cx="12198492" cy="3526"/>
          </a:xfrm>
          <a:prstGeom prst="line">
            <a:avLst/>
          </a:prstGeom>
          <a:ln w="25560">
            <a:solidFill>
              <a:srgbClr val="F6871B"/>
            </a:solidFill>
            <a:round/>
          </a:ln>
        </p:spPr>
        <p:style>
          <a:lnRef idx="1">
            <a:schemeClr val="accent1"/>
          </a:lnRef>
          <a:fillRef idx="0">
            <a:schemeClr val="accent1"/>
          </a:fillRef>
          <a:effectRef idx="0">
            <a:schemeClr val="accent1"/>
          </a:effectRef>
          <a:fontRef idx="minor"/>
        </p:style>
      </p:sp>
      <p:sp>
        <p:nvSpPr>
          <p:cNvPr id="12" name="CustomShape 6">
            <a:extLst>
              <a:ext uri="{FF2B5EF4-FFF2-40B4-BE49-F238E27FC236}">
                <a16:creationId xmlns:a16="http://schemas.microsoft.com/office/drawing/2014/main" id="{B61112F7-17C1-7142-A946-BCC17DB0D2FE}"/>
              </a:ext>
            </a:extLst>
          </p:cNvPr>
          <p:cNvSpPr/>
          <p:nvPr/>
        </p:nvSpPr>
        <p:spPr>
          <a:xfrm>
            <a:off x="1739580" y="5202930"/>
            <a:ext cx="8722080" cy="804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GB" sz="1400" b="0" strike="noStrike" spc="-1" dirty="0">
                <a:solidFill>
                  <a:srgbClr val="000000"/>
                </a:solidFill>
                <a:uFill>
                  <a:solidFill>
                    <a:srgbClr val="FFFFFF"/>
                  </a:solidFill>
                </a:uFill>
                <a:latin typeface="Arial" panose="020B0604020202020204" pitchFamily="34" charset="0"/>
                <a:ea typeface="DejaVu Sans"/>
                <a:cs typeface="Arial" panose="020B0604020202020204" pitchFamily="34" charset="0"/>
              </a:rPr>
              <a:t>The content of this presentation reflects only the authors’ view. The Innovation and Networks Executive Agency (INEA) is not responsible for any use that may be made of the information it contains.</a:t>
            </a:r>
            <a:endParaRPr lang="en-GB" sz="1400" b="0" strike="noStrike" spc="-1" dirty="0">
              <a:solidFill>
                <a:srgbClr val="000000"/>
              </a:solidFill>
              <a:uFill>
                <a:solidFill>
                  <a:srgbClr val="FFFFFF"/>
                </a:solidFill>
              </a:uFill>
              <a:latin typeface="Arial" panose="020B0604020202020204" pitchFamily="34" charset="0"/>
              <a:cs typeface="Arial" panose="020B0604020202020204" pitchFamily="34" charset="0"/>
            </a:endParaRPr>
          </a:p>
        </p:txBody>
      </p:sp>
      <p:sp>
        <p:nvSpPr>
          <p:cNvPr id="13" name="CustomShape 7">
            <a:extLst>
              <a:ext uri="{FF2B5EF4-FFF2-40B4-BE49-F238E27FC236}">
                <a16:creationId xmlns:a16="http://schemas.microsoft.com/office/drawing/2014/main" id="{0B7694DB-E1F9-6D4E-8E71-DD944E1F97C9}"/>
              </a:ext>
            </a:extLst>
          </p:cNvPr>
          <p:cNvSpPr/>
          <p:nvPr/>
        </p:nvSpPr>
        <p:spPr>
          <a:xfrm>
            <a:off x="1588657" y="1140046"/>
            <a:ext cx="9023927" cy="184210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GB" sz="2000" spc="-1" dirty="0">
                <a:solidFill>
                  <a:srgbClr val="000000"/>
                </a:solidFill>
                <a:uFill>
                  <a:solidFill>
                    <a:srgbClr val="FFFFFF"/>
                  </a:solidFill>
                </a:uFill>
                <a:latin typeface="Arial"/>
                <a:ea typeface="DejaVu Sans"/>
              </a:rPr>
              <a:t>We acknowledge the </a:t>
            </a:r>
            <a:r>
              <a:rPr lang="en-GB" sz="2000" spc="-1" dirty="0" err="1">
                <a:solidFill>
                  <a:srgbClr val="000000"/>
                </a:solidFill>
                <a:uFill>
                  <a:solidFill>
                    <a:srgbClr val="FFFFFF"/>
                  </a:solidFill>
                </a:uFill>
                <a:latin typeface="Arial"/>
                <a:ea typeface="DejaVu Sans"/>
              </a:rPr>
              <a:t>Comision</a:t>
            </a:r>
            <a:r>
              <a:rPr lang="en-GB" sz="2000" spc="-1" dirty="0">
                <a:solidFill>
                  <a:srgbClr val="000000"/>
                </a:solidFill>
                <a:uFill>
                  <a:solidFill>
                    <a:srgbClr val="FFFFFF"/>
                  </a:solidFill>
                </a:uFill>
                <a:latin typeface="Arial"/>
                <a:ea typeface="DejaVu Sans"/>
              </a:rPr>
              <a:t> Federal de </a:t>
            </a:r>
            <a:r>
              <a:rPr lang="en-GB" sz="2000" spc="-1" dirty="0" err="1">
                <a:solidFill>
                  <a:srgbClr val="000000"/>
                </a:solidFill>
                <a:uFill>
                  <a:solidFill>
                    <a:srgbClr val="FFFFFF"/>
                  </a:solidFill>
                </a:uFill>
                <a:latin typeface="Arial"/>
                <a:ea typeface="DejaVu Sans"/>
              </a:rPr>
              <a:t>Electricidad</a:t>
            </a:r>
            <a:r>
              <a:rPr lang="en-GB" sz="2000" spc="-1" dirty="0">
                <a:solidFill>
                  <a:srgbClr val="000000"/>
                </a:solidFill>
                <a:uFill>
                  <a:solidFill>
                    <a:srgbClr val="FFFFFF"/>
                  </a:solidFill>
                </a:uFill>
                <a:latin typeface="Arial"/>
                <a:ea typeface="DejaVu Sans"/>
              </a:rPr>
              <a:t> (CFE) for kindly providing access to their geothermal fields and to the seismic data and for granting us permission to publish.</a:t>
            </a:r>
          </a:p>
          <a:p>
            <a:pPr algn="ctr">
              <a:lnSpc>
                <a:spcPct val="100000"/>
              </a:lnSpc>
            </a:pPr>
            <a:endParaRPr lang="en-GB" sz="1800" b="0" strike="noStrike" spc="-1" dirty="0">
              <a:solidFill>
                <a:srgbClr val="000000"/>
              </a:solidFill>
              <a:uFill>
                <a:solidFill>
                  <a:srgbClr val="FFFFFF"/>
                </a:solidFill>
              </a:uFill>
              <a:latin typeface="Arial" panose="020B0604020202020204" pitchFamily="34" charset="0"/>
              <a:cs typeface="Arial" panose="020B0604020202020204" pitchFamily="34" charset="0"/>
            </a:endParaRPr>
          </a:p>
          <a:p>
            <a:pPr algn="ctr">
              <a:lnSpc>
                <a:spcPct val="100000"/>
              </a:lnSpc>
            </a:pPr>
            <a:r>
              <a:rPr lang="en-GB" sz="2000" b="0" strike="noStrike" spc="-1" dirty="0">
                <a:solidFill>
                  <a:srgbClr val="000000"/>
                </a:solidFill>
                <a:uFill>
                  <a:solidFill>
                    <a:srgbClr val="FFFFFF"/>
                  </a:solidFill>
                </a:uFill>
                <a:latin typeface="Arial" panose="020B0604020202020204" pitchFamily="34" charset="0"/>
                <a:ea typeface="DejaVu Sans"/>
                <a:cs typeface="Arial" panose="020B0604020202020204" pitchFamily="34" charset="0"/>
              </a:rPr>
              <a:t>We also acknowledge our Mexican and European colleagues for setting up the seismic network.</a:t>
            </a:r>
            <a:endParaRPr lang="en-GB" sz="1800" b="0" strike="noStrike" spc="-1" dirty="0">
              <a:solidFill>
                <a:srgbClr val="000000"/>
              </a:solidFill>
              <a:uFill>
                <a:solidFill>
                  <a:srgbClr val="FFFFFF"/>
                </a:solidFill>
              </a:uFill>
              <a:latin typeface="Arial" panose="020B0604020202020204" pitchFamily="34" charset="0"/>
              <a:cs typeface="Arial" panose="020B0604020202020204" pitchFamily="34" charset="0"/>
            </a:endParaRPr>
          </a:p>
        </p:txBody>
      </p:sp>
      <p:sp>
        <p:nvSpPr>
          <p:cNvPr id="15" name="CustomShape 8">
            <a:extLst>
              <a:ext uri="{FF2B5EF4-FFF2-40B4-BE49-F238E27FC236}">
                <a16:creationId xmlns:a16="http://schemas.microsoft.com/office/drawing/2014/main" id="{7895FAD9-D4E9-614F-BDA1-B0F04FE24EE5}"/>
              </a:ext>
            </a:extLst>
          </p:cNvPr>
          <p:cNvSpPr/>
          <p:nvPr/>
        </p:nvSpPr>
        <p:spPr>
          <a:xfrm>
            <a:off x="2733963" y="3438236"/>
            <a:ext cx="6724074" cy="130860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r>
              <a:rPr lang="en-GB" sz="1560" b="0" strike="noStrike" spc="-1" dirty="0">
                <a:solidFill>
                  <a:srgbClr val="000000"/>
                </a:solidFill>
                <a:uFill>
                  <a:solidFill>
                    <a:srgbClr val="FFFFFF"/>
                  </a:solidFill>
                </a:uFill>
                <a:latin typeface="Arial"/>
                <a:ea typeface="DejaVu Sans"/>
              </a:rPr>
              <a:t>This project has received funding from the </a:t>
            </a:r>
            <a:r>
              <a:rPr lang="en-GB" sz="1560" b="1" strike="noStrike" spc="-1" dirty="0">
                <a:solidFill>
                  <a:srgbClr val="000000"/>
                </a:solidFill>
                <a:uFill>
                  <a:solidFill>
                    <a:srgbClr val="FFFFFF"/>
                  </a:solidFill>
                </a:uFill>
                <a:latin typeface="Arial"/>
                <a:ea typeface="DejaVu Sans"/>
              </a:rPr>
              <a:t>German Research Foundation (DFG) </a:t>
            </a:r>
            <a:r>
              <a:rPr lang="en-GB" sz="1560" b="0" strike="noStrike" spc="-1" dirty="0">
                <a:solidFill>
                  <a:srgbClr val="000000"/>
                </a:solidFill>
                <a:uFill>
                  <a:solidFill>
                    <a:srgbClr val="FFFFFF"/>
                  </a:solidFill>
                </a:uFill>
                <a:latin typeface="Arial"/>
                <a:ea typeface="DejaVu Sans"/>
              </a:rPr>
              <a:t>under Project number 298820846 and from the </a:t>
            </a:r>
            <a:r>
              <a:rPr lang="en-GB" sz="1560" b="1" strike="noStrike" spc="-1" dirty="0">
                <a:solidFill>
                  <a:srgbClr val="000000"/>
                </a:solidFill>
                <a:uFill>
                  <a:solidFill>
                    <a:srgbClr val="FFFFFF"/>
                  </a:solidFill>
                </a:uFill>
                <a:latin typeface="Arial"/>
                <a:ea typeface="DejaVu Sans"/>
              </a:rPr>
              <a:t>European Union’s Horizon 2020</a:t>
            </a:r>
            <a:r>
              <a:rPr lang="en-GB" sz="1560" b="0" strike="noStrike" spc="-1" dirty="0">
                <a:solidFill>
                  <a:srgbClr val="000000"/>
                </a:solidFill>
                <a:uFill>
                  <a:solidFill>
                    <a:srgbClr val="FFFFFF"/>
                  </a:solidFill>
                </a:uFill>
                <a:latin typeface="Arial"/>
                <a:ea typeface="DejaVu Sans"/>
              </a:rPr>
              <a:t> research and innovation programme under grant agreement No. 727550 </a:t>
            </a:r>
            <a:r>
              <a:rPr lang="en-GB" sz="1600" b="0" strike="noStrike" spc="-1" dirty="0">
                <a:solidFill>
                  <a:srgbClr val="000000"/>
                </a:solidFill>
                <a:uFill>
                  <a:solidFill>
                    <a:srgbClr val="FFFFFF"/>
                  </a:solidFill>
                </a:uFill>
                <a:latin typeface="Arial"/>
                <a:ea typeface="DejaVu Sans"/>
              </a:rPr>
              <a:t>and the Mexican Energy Sustainability Fund CONACYT-SENER, project 2015-04-68074</a:t>
            </a:r>
            <a:endParaRPr lang="en-GB" sz="1800" b="0" strike="noStrike" spc="-1" dirty="0">
              <a:solidFill>
                <a:srgbClr val="000000"/>
              </a:solidFill>
              <a:uFill>
                <a:solidFill>
                  <a:srgbClr val="FFFFFF"/>
                </a:solidFill>
              </a:uFill>
              <a:latin typeface="Arial"/>
            </a:endParaRPr>
          </a:p>
        </p:txBody>
      </p:sp>
      <p:sp>
        <p:nvSpPr>
          <p:cNvPr id="14" name="CustomShape 1">
            <a:extLst>
              <a:ext uri="{FF2B5EF4-FFF2-40B4-BE49-F238E27FC236}">
                <a16:creationId xmlns:a16="http://schemas.microsoft.com/office/drawing/2014/main" id="{F3B73D5A-B993-DC46-8B7D-503600C7DECD}"/>
              </a:ext>
            </a:extLst>
          </p:cNvPr>
          <p:cNvSpPr/>
          <p:nvPr/>
        </p:nvSpPr>
        <p:spPr>
          <a:xfrm>
            <a:off x="1605240" y="6338520"/>
            <a:ext cx="5390640" cy="402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1030" spc="-1" dirty="0">
                <a:solidFill>
                  <a:srgbClr val="4C4949"/>
                </a:solidFill>
                <a:uFill>
                  <a:solidFill>
                    <a:srgbClr val="FFFFFF"/>
                  </a:solidFill>
                </a:uFill>
                <a:latin typeface="Arial"/>
              </a:rPr>
              <a:t>Imaging the BD transition zone using seismic noise</a:t>
            </a:r>
            <a:endParaRPr lang="en-GB" sz="1800" b="0" strike="noStrike" spc="-1" dirty="0">
              <a:solidFill>
                <a:srgbClr val="000000"/>
              </a:solidFill>
              <a:uFill>
                <a:solidFill>
                  <a:srgbClr val="FFFFFF"/>
                </a:solidFill>
              </a:uFill>
              <a:latin typeface="Arial"/>
            </a:endParaRPr>
          </a:p>
          <a:p>
            <a:pPr>
              <a:lnSpc>
                <a:spcPct val="100000"/>
              </a:lnSpc>
            </a:pPr>
            <a:r>
              <a:rPr lang="en-GB" sz="1030" b="1" strike="noStrike" spc="-1" dirty="0">
                <a:solidFill>
                  <a:srgbClr val="4C4949"/>
                </a:solidFill>
                <a:uFill>
                  <a:solidFill>
                    <a:srgbClr val="FFFFFF"/>
                  </a:solidFill>
                </a:uFill>
                <a:latin typeface="Arial"/>
                <a:ea typeface="DejaVu Sans"/>
              </a:rPr>
              <a:t>K. Löer</a:t>
            </a:r>
            <a:r>
              <a:rPr lang="en-GB" sz="1030" b="0" strike="noStrike" spc="-1" dirty="0">
                <a:solidFill>
                  <a:srgbClr val="4C4949"/>
                </a:solidFill>
                <a:uFill>
                  <a:solidFill>
                    <a:srgbClr val="FFFFFF"/>
                  </a:solidFill>
                </a:uFill>
                <a:latin typeface="Arial"/>
                <a:ea typeface="DejaVu Sans"/>
              </a:rPr>
              <a:t>, T. Toledo, G. </a:t>
            </a:r>
            <a:r>
              <a:rPr lang="en-GB" sz="1030" b="0" strike="noStrike" spc="-1" dirty="0" err="1">
                <a:solidFill>
                  <a:srgbClr val="4C4949"/>
                </a:solidFill>
                <a:uFill>
                  <a:solidFill>
                    <a:srgbClr val="FFFFFF"/>
                  </a:solidFill>
                </a:uFill>
                <a:latin typeface="Arial"/>
                <a:ea typeface="DejaVu Sans"/>
              </a:rPr>
              <a:t>Norini</a:t>
            </a:r>
            <a:r>
              <a:rPr lang="en-GB" sz="1030" b="0" strike="noStrike" spc="-1" dirty="0">
                <a:solidFill>
                  <a:srgbClr val="4C4949"/>
                </a:solidFill>
                <a:uFill>
                  <a:solidFill>
                    <a:srgbClr val="FFFFFF"/>
                  </a:solidFill>
                </a:uFill>
                <a:latin typeface="Arial"/>
                <a:ea typeface="DejaVu Sans"/>
              </a:rPr>
              <a:t>, X. Zhang, A. Curtis, E. H. </a:t>
            </a:r>
            <a:r>
              <a:rPr lang="en-GB" sz="1030" b="0" strike="noStrike" spc="-1" dirty="0" err="1">
                <a:solidFill>
                  <a:srgbClr val="4C4949"/>
                </a:solidFill>
                <a:uFill>
                  <a:solidFill>
                    <a:srgbClr val="FFFFFF"/>
                  </a:solidFill>
                </a:uFill>
                <a:latin typeface="Arial"/>
                <a:ea typeface="DejaVu Sans"/>
              </a:rPr>
              <a:t>Saenger</a:t>
            </a:r>
            <a:endParaRPr lang="en-GB" sz="1800" b="0" strike="noStrike" spc="-1" dirty="0">
              <a:solidFill>
                <a:srgbClr val="000000"/>
              </a:solidFill>
              <a:uFill>
                <a:solidFill>
                  <a:srgbClr val="FFFFFF"/>
                </a:solidFill>
              </a:uFill>
              <a:latin typeface="Arial"/>
            </a:endParaRPr>
          </a:p>
        </p:txBody>
      </p:sp>
      <p:pic>
        <p:nvPicPr>
          <p:cNvPr id="16" name="Picture 15" descr="A picture containing drawing, plate&#10;&#10;Description automatically generated">
            <a:extLst>
              <a:ext uri="{FF2B5EF4-FFF2-40B4-BE49-F238E27FC236}">
                <a16:creationId xmlns:a16="http://schemas.microsoft.com/office/drawing/2014/main" id="{EA0BB051-842C-064E-BC45-8442278DFF1B}"/>
              </a:ext>
            </a:extLst>
          </p:cNvPr>
          <p:cNvPicPr>
            <a:picLocks noChangeAspect="1"/>
          </p:cNvPicPr>
          <p:nvPr/>
        </p:nvPicPr>
        <p:blipFill>
          <a:blip r:embed="rId6"/>
          <a:stretch>
            <a:fillRect/>
          </a:stretch>
        </p:blipFill>
        <p:spPr>
          <a:xfrm>
            <a:off x="11540806" y="6281904"/>
            <a:ext cx="622067" cy="450096"/>
          </a:xfrm>
          <a:prstGeom prst="rect">
            <a:avLst/>
          </a:prstGeom>
        </p:spPr>
      </p:pic>
      <p:sp>
        <p:nvSpPr>
          <p:cNvPr id="2" name="Slide Number Placeholder 1">
            <a:extLst>
              <a:ext uri="{FF2B5EF4-FFF2-40B4-BE49-F238E27FC236}">
                <a16:creationId xmlns:a16="http://schemas.microsoft.com/office/drawing/2014/main" id="{BB82075D-7369-494B-B9FF-0E2093291609}"/>
              </a:ext>
            </a:extLst>
          </p:cNvPr>
          <p:cNvSpPr>
            <a:spLocks noGrp="1"/>
          </p:cNvSpPr>
          <p:nvPr>
            <p:ph type="sldNum" sz="quarter" idx="12"/>
          </p:nvPr>
        </p:nvSpPr>
        <p:spPr/>
        <p:txBody>
          <a:bodyPr/>
          <a:lstStyle/>
          <a:p>
            <a:fld id="{4781B024-3AAC-C148-AB6D-BE3904456A2F}" type="slidenum">
              <a:rPr lang="en-GB" smtClean="0"/>
              <a:t>17</a:t>
            </a:fld>
            <a:endParaRPr lang="en-GB"/>
          </a:p>
        </p:txBody>
      </p:sp>
    </p:spTree>
    <p:extLst>
      <p:ext uri="{BB962C8B-B14F-4D97-AF65-F5344CB8AC3E}">
        <p14:creationId xmlns:p14="http://schemas.microsoft.com/office/powerpoint/2010/main" val="3226795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stomShape 1">
            <a:extLst>
              <a:ext uri="{FF2B5EF4-FFF2-40B4-BE49-F238E27FC236}">
                <a16:creationId xmlns:a16="http://schemas.microsoft.com/office/drawing/2014/main" id="{22A8A469-79B5-7E48-B366-AB000188822A}"/>
              </a:ext>
            </a:extLst>
          </p:cNvPr>
          <p:cNvSpPr/>
          <p:nvPr/>
        </p:nvSpPr>
        <p:spPr>
          <a:xfrm>
            <a:off x="1605240" y="6338520"/>
            <a:ext cx="5390640" cy="402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1030" spc="-1" dirty="0">
                <a:solidFill>
                  <a:srgbClr val="4C4949"/>
                </a:solidFill>
                <a:uFill>
                  <a:solidFill>
                    <a:srgbClr val="FFFFFF"/>
                  </a:solidFill>
                </a:uFill>
                <a:latin typeface="Arial"/>
              </a:rPr>
              <a:t>Imaging the BD transition zone using seismic noise</a:t>
            </a:r>
            <a:endParaRPr lang="en-GB" sz="1800" b="0" strike="noStrike" spc="-1" dirty="0">
              <a:solidFill>
                <a:srgbClr val="000000"/>
              </a:solidFill>
              <a:uFill>
                <a:solidFill>
                  <a:srgbClr val="FFFFFF"/>
                </a:solidFill>
              </a:uFill>
              <a:latin typeface="Arial"/>
            </a:endParaRPr>
          </a:p>
          <a:p>
            <a:pPr>
              <a:lnSpc>
                <a:spcPct val="100000"/>
              </a:lnSpc>
            </a:pPr>
            <a:r>
              <a:rPr lang="en-GB" sz="1030" b="1" strike="noStrike" spc="-1" dirty="0">
                <a:solidFill>
                  <a:srgbClr val="4C4949"/>
                </a:solidFill>
                <a:uFill>
                  <a:solidFill>
                    <a:srgbClr val="FFFFFF"/>
                  </a:solidFill>
                </a:uFill>
                <a:latin typeface="Arial"/>
                <a:ea typeface="DejaVu Sans"/>
              </a:rPr>
              <a:t>K. Löer</a:t>
            </a:r>
            <a:r>
              <a:rPr lang="en-GB" sz="1030" b="0" strike="noStrike" spc="-1" dirty="0">
                <a:solidFill>
                  <a:srgbClr val="4C4949"/>
                </a:solidFill>
                <a:uFill>
                  <a:solidFill>
                    <a:srgbClr val="FFFFFF"/>
                  </a:solidFill>
                </a:uFill>
                <a:latin typeface="Arial"/>
                <a:ea typeface="DejaVu Sans"/>
              </a:rPr>
              <a:t>, T. Toledo, G. </a:t>
            </a:r>
            <a:r>
              <a:rPr lang="en-GB" sz="1030" b="0" strike="noStrike" spc="-1" dirty="0" err="1">
                <a:solidFill>
                  <a:srgbClr val="4C4949"/>
                </a:solidFill>
                <a:uFill>
                  <a:solidFill>
                    <a:srgbClr val="FFFFFF"/>
                  </a:solidFill>
                </a:uFill>
                <a:latin typeface="Arial"/>
                <a:ea typeface="DejaVu Sans"/>
              </a:rPr>
              <a:t>Norini</a:t>
            </a:r>
            <a:r>
              <a:rPr lang="en-GB" sz="1030" b="0" strike="noStrike" spc="-1" dirty="0">
                <a:solidFill>
                  <a:srgbClr val="4C4949"/>
                </a:solidFill>
                <a:uFill>
                  <a:solidFill>
                    <a:srgbClr val="FFFFFF"/>
                  </a:solidFill>
                </a:uFill>
                <a:latin typeface="Arial"/>
                <a:ea typeface="DejaVu Sans"/>
              </a:rPr>
              <a:t>, X. Zhang, A. Curtis, E. H. </a:t>
            </a:r>
            <a:r>
              <a:rPr lang="en-GB" sz="1030" b="0" strike="noStrike" spc="-1" dirty="0" err="1">
                <a:solidFill>
                  <a:srgbClr val="4C4949"/>
                </a:solidFill>
                <a:uFill>
                  <a:solidFill>
                    <a:srgbClr val="FFFFFF"/>
                  </a:solidFill>
                </a:uFill>
                <a:latin typeface="Arial"/>
                <a:ea typeface="DejaVu Sans"/>
              </a:rPr>
              <a:t>Saenger</a:t>
            </a:r>
            <a:endParaRPr lang="en-GB" sz="1800" b="0" strike="noStrike" spc="-1" dirty="0">
              <a:solidFill>
                <a:srgbClr val="000000"/>
              </a:solidFill>
              <a:uFill>
                <a:solidFill>
                  <a:srgbClr val="FFFFFF"/>
                </a:solidFill>
              </a:uFill>
              <a:latin typeface="Arial"/>
            </a:endParaRPr>
          </a:p>
        </p:txBody>
      </p:sp>
      <p:pic>
        <p:nvPicPr>
          <p:cNvPr id="4" name="Grafik 36">
            <a:extLst>
              <a:ext uri="{FF2B5EF4-FFF2-40B4-BE49-F238E27FC236}">
                <a16:creationId xmlns:a16="http://schemas.microsoft.com/office/drawing/2014/main" id="{A4BCB3DD-D05E-5743-8816-9926C9420E8B}"/>
              </a:ext>
            </a:extLst>
          </p:cNvPr>
          <p:cNvPicPr/>
          <p:nvPr/>
        </p:nvPicPr>
        <p:blipFill>
          <a:blip r:embed="rId3"/>
          <a:stretch/>
        </p:blipFill>
        <p:spPr>
          <a:xfrm>
            <a:off x="196920" y="6343200"/>
            <a:ext cx="584640" cy="388800"/>
          </a:xfrm>
          <a:prstGeom prst="rect">
            <a:avLst/>
          </a:prstGeom>
          <a:ln>
            <a:noFill/>
          </a:ln>
        </p:spPr>
      </p:pic>
      <p:sp>
        <p:nvSpPr>
          <p:cNvPr id="6" name="Line 5">
            <a:extLst>
              <a:ext uri="{FF2B5EF4-FFF2-40B4-BE49-F238E27FC236}">
                <a16:creationId xmlns:a16="http://schemas.microsoft.com/office/drawing/2014/main" id="{C8232BB3-5571-8041-A1C9-EEA52ECFB081}"/>
              </a:ext>
            </a:extLst>
          </p:cNvPr>
          <p:cNvSpPr/>
          <p:nvPr/>
        </p:nvSpPr>
        <p:spPr>
          <a:xfrm flipV="1">
            <a:off x="-8652" y="6211874"/>
            <a:ext cx="12200652" cy="3526"/>
          </a:xfrm>
          <a:prstGeom prst="line">
            <a:avLst/>
          </a:prstGeom>
          <a:ln w="25560">
            <a:solidFill>
              <a:srgbClr val="F6871B"/>
            </a:solidFill>
            <a:round/>
          </a:ln>
        </p:spPr>
        <p:style>
          <a:lnRef idx="1">
            <a:schemeClr val="accent1"/>
          </a:lnRef>
          <a:fillRef idx="0">
            <a:schemeClr val="accent1"/>
          </a:fillRef>
          <a:effectRef idx="0">
            <a:schemeClr val="accent1"/>
          </a:effectRef>
          <a:fontRef idx="minor"/>
        </p:style>
      </p:sp>
      <p:pic>
        <p:nvPicPr>
          <p:cNvPr id="7" name="Grafik 1">
            <a:extLst>
              <a:ext uri="{FF2B5EF4-FFF2-40B4-BE49-F238E27FC236}">
                <a16:creationId xmlns:a16="http://schemas.microsoft.com/office/drawing/2014/main" id="{300DBB07-B137-A246-A4E5-DB17A1BEB8F7}"/>
              </a:ext>
            </a:extLst>
          </p:cNvPr>
          <p:cNvPicPr/>
          <p:nvPr/>
        </p:nvPicPr>
        <p:blipFill>
          <a:blip r:embed="rId4"/>
          <a:stretch/>
        </p:blipFill>
        <p:spPr>
          <a:xfrm>
            <a:off x="860400" y="6346800"/>
            <a:ext cx="648000" cy="388800"/>
          </a:xfrm>
          <a:prstGeom prst="rect">
            <a:avLst/>
          </a:prstGeom>
          <a:ln>
            <a:solidFill>
              <a:srgbClr val="000000"/>
            </a:solidFill>
          </a:ln>
        </p:spPr>
      </p:pic>
      <p:pic>
        <p:nvPicPr>
          <p:cNvPr id="9" name="Grafik 35">
            <a:extLst>
              <a:ext uri="{FF2B5EF4-FFF2-40B4-BE49-F238E27FC236}">
                <a16:creationId xmlns:a16="http://schemas.microsoft.com/office/drawing/2014/main" id="{146115C6-B61D-9549-94EA-048350AF9DF3}"/>
              </a:ext>
            </a:extLst>
          </p:cNvPr>
          <p:cNvPicPr/>
          <p:nvPr/>
        </p:nvPicPr>
        <p:blipFill>
          <a:blip r:embed="rId5"/>
          <a:stretch/>
        </p:blipFill>
        <p:spPr>
          <a:xfrm>
            <a:off x="10012594" y="48960"/>
            <a:ext cx="2150280" cy="632160"/>
          </a:xfrm>
          <a:prstGeom prst="rect">
            <a:avLst/>
          </a:prstGeom>
          <a:ln>
            <a:noFill/>
          </a:ln>
        </p:spPr>
      </p:pic>
      <p:sp>
        <p:nvSpPr>
          <p:cNvPr id="10" name="CustomShape 3">
            <a:extLst>
              <a:ext uri="{FF2B5EF4-FFF2-40B4-BE49-F238E27FC236}">
                <a16:creationId xmlns:a16="http://schemas.microsoft.com/office/drawing/2014/main" id="{A343933B-4D00-184B-9DDD-F86C746A3081}"/>
              </a:ext>
            </a:extLst>
          </p:cNvPr>
          <p:cNvSpPr/>
          <p:nvPr/>
        </p:nvSpPr>
        <p:spPr>
          <a:xfrm>
            <a:off x="-2520" y="137160"/>
            <a:ext cx="6991920" cy="455760"/>
          </a:xfrm>
          <a:prstGeom prst="rect">
            <a:avLst/>
          </a:prstGeom>
          <a:noFill/>
          <a:ln>
            <a:noFill/>
          </a:ln>
        </p:spPr>
        <p:style>
          <a:lnRef idx="0">
            <a:scrgbClr r="0" g="0" b="0"/>
          </a:lnRef>
          <a:fillRef idx="0">
            <a:scrgbClr r="0" g="0" b="0"/>
          </a:fillRef>
          <a:effectRef idx="0">
            <a:scrgbClr r="0" g="0" b="0"/>
          </a:effectRef>
          <a:fontRef idx="minor"/>
        </p:style>
        <p:txBody>
          <a:bodyPr lIns="403920" tIns="45000" rIns="403920" bIns="45000"/>
          <a:lstStyle/>
          <a:p>
            <a:pPr>
              <a:lnSpc>
                <a:spcPct val="100000"/>
              </a:lnSpc>
            </a:pPr>
            <a:r>
              <a:rPr lang="en-GB" sz="2400" b="0" strike="noStrike" spc="-1" dirty="0">
                <a:solidFill>
                  <a:srgbClr val="4C4949"/>
                </a:solidFill>
                <a:uFill>
                  <a:solidFill>
                    <a:srgbClr val="FFFFFF"/>
                  </a:solidFill>
                </a:uFill>
                <a:latin typeface="Arial"/>
                <a:ea typeface="DejaVu Sans"/>
              </a:rPr>
              <a:t>Introduction</a:t>
            </a:r>
            <a:endParaRPr lang="en-GB" sz="1800" b="0" strike="noStrike" spc="-1" dirty="0">
              <a:solidFill>
                <a:srgbClr val="000000"/>
              </a:solidFill>
              <a:uFill>
                <a:solidFill>
                  <a:srgbClr val="FFFFFF"/>
                </a:solidFill>
              </a:uFill>
              <a:latin typeface="Arial"/>
            </a:endParaRPr>
          </a:p>
        </p:txBody>
      </p:sp>
      <p:sp>
        <p:nvSpPr>
          <p:cNvPr id="11" name="Line 4">
            <a:extLst>
              <a:ext uri="{FF2B5EF4-FFF2-40B4-BE49-F238E27FC236}">
                <a16:creationId xmlns:a16="http://schemas.microsoft.com/office/drawing/2014/main" id="{47BCA0F2-3C44-AD4C-A14E-DE37D3DDBC1E}"/>
              </a:ext>
            </a:extLst>
          </p:cNvPr>
          <p:cNvSpPr/>
          <p:nvPr/>
        </p:nvSpPr>
        <p:spPr>
          <a:xfrm flipV="1">
            <a:off x="-6492" y="747794"/>
            <a:ext cx="12198492" cy="3526"/>
          </a:xfrm>
          <a:prstGeom prst="line">
            <a:avLst/>
          </a:prstGeom>
          <a:ln w="25560">
            <a:solidFill>
              <a:srgbClr val="F6871B"/>
            </a:solidFill>
            <a:round/>
          </a:ln>
        </p:spPr>
        <p:style>
          <a:lnRef idx="1">
            <a:schemeClr val="accent1"/>
          </a:lnRef>
          <a:fillRef idx="0">
            <a:schemeClr val="accent1"/>
          </a:fillRef>
          <a:effectRef idx="0">
            <a:schemeClr val="accent1"/>
          </a:effectRef>
          <a:fontRef idx="minor"/>
        </p:style>
      </p:sp>
      <p:pic>
        <p:nvPicPr>
          <p:cNvPr id="12" name="Picture 11" descr="A close up of a map&#10;&#10;Description automatically generated">
            <a:extLst>
              <a:ext uri="{FF2B5EF4-FFF2-40B4-BE49-F238E27FC236}">
                <a16:creationId xmlns:a16="http://schemas.microsoft.com/office/drawing/2014/main" id="{1F8AAE4D-CCC3-9C4B-B9FA-44DA1E37ECDF}"/>
              </a:ext>
            </a:extLst>
          </p:cNvPr>
          <p:cNvPicPr>
            <a:picLocks noChangeAspect="1"/>
          </p:cNvPicPr>
          <p:nvPr/>
        </p:nvPicPr>
        <p:blipFill>
          <a:blip r:embed="rId6"/>
          <a:stretch>
            <a:fillRect/>
          </a:stretch>
        </p:blipFill>
        <p:spPr>
          <a:xfrm>
            <a:off x="1373690" y="874440"/>
            <a:ext cx="7766962" cy="5254402"/>
          </a:xfrm>
          <a:prstGeom prst="rect">
            <a:avLst/>
          </a:prstGeom>
        </p:spPr>
      </p:pic>
      <p:sp>
        <p:nvSpPr>
          <p:cNvPr id="14" name="Triangle 13">
            <a:extLst>
              <a:ext uri="{FF2B5EF4-FFF2-40B4-BE49-F238E27FC236}">
                <a16:creationId xmlns:a16="http://schemas.microsoft.com/office/drawing/2014/main" id="{52ECBE76-BD11-B347-BA99-A5950D781166}"/>
              </a:ext>
            </a:extLst>
          </p:cNvPr>
          <p:cNvSpPr/>
          <p:nvPr/>
        </p:nvSpPr>
        <p:spPr>
          <a:xfrm>
            <a:off x="9335958" y="907089"/>
            <a:ext cx="352269" cy="359764"/>
          </a:xfrm>
          <a:prstGeom prst="triangle">
            <a:avLst/>
          </a:prstGeom>
          <a:solidFill>
            <a:srgbClr val="E07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87E7E706-C870-0D42-9A6B-FA162B4A8AA5}"/>
              </a:ext>
            </a:extLst>
          </p:cNvPr>
          <p:cNvSpPr/>
          <p:nvPr/>
        </p:nvSpPr>
        <p:spPr>
          <a:xfrm>
            <a:off x="9313474" y="1385874"/>
            <a:ext cx="397239" cy="397239"/>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65CEBBCE-D10F-0840-9410-90F58FB01AE5}"/>
              </a:ext>
            </a:extLst>
          </p:cNvPr>
          <p:cNvSpPr>
            <a:spLocks noChangeAspect="1"/>
          </p:cNvSpPr>
          <p:nvPr/>
        </p:nvSpPr>
        <p:spPr>
          <a:xfrm>
            <a:off x="9458093" y="153049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2" name="Group 21">
            <a:extLst>
              <a:ext uri="{FF2B5EF4-FFF2-40B4-BE49-F238E27FC236}">
                <a16:creationId xmlns:a16="http://schemas.microsoft.com/office/drawing/2014/main" id="{47829BFF-B9A5-D940-B07F-48C735C58DB3}"/>
              </a:ext>
            </a:extLst>
          </p:cNvPr>
          <p:cNvGrpSpPr/>
          <p:nvPr/>
        </p:nvGrpSpPr>
        <p:grpSpPr>
          <a:xfrm>
            <a:off x="9770084" y="1385874"/>
            <a:ext cx="397239" cy="397239"/>
            <a:chOff x="10909890" y="2563318"/>
            <a:chExt cx="397239" cy="397239"/>
          </a:xfrm>
        </p:grpSpPr>
        <p:sp>
          <p:nvSpPr>
            <p:cNvPr id="25" name="Oval 24">
              <a:extLst>
                <a:ext uri="{FF2B5EF4-FFF2-40B4-BE49-F238E27FC236}">
                  <a16:creationId xmlns:a16="http://schemas.microsoft.com/office/drawing/2014/main" id="{DDA4B03D-1511-E54E-B585-2EFF75302414}"/>
                </a:ext>
              </a:extLst>
            </p:cNvPr>
            <p:cNvSpPr/>
            <p:nvPr/>
          </p:nvSpPr>
          <p:spPr>
            <a:xfrm>
              <a:off x="10909890" y="2563318"/>
              <a:ext cx="397239" cy="39723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8FCAE564-CFE7-9C49-8D08-359C6ED8E619}"/>
                </a:ext>
              </a:extLst>
            </p:cNvPr>
            <p:cNvSpPr>
              <a:spLocks noChangeAspect="1"/>
            </p:cNvSpPr>
            <p:nvPr/>
          </p:nvSpPr>
          <p:spPr>
            <a:xfrm>
              <a:off x="11054509" y="2707937"/>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7" name="TextBox 26">
            <a:extLst>
              <a:ext uri="{FF2B5EF4-FFF2-40B4-BE49-F238E27FC236}">
                <a16:creationId xmlns:a16="http://schemas.microsoft.com/office/drawing/2014/main" id="{D970DAFC-116C-6C48-BC16-D657FB4C46D4}"/>
              </a:ext>
            </a:extLst>
          </p:cNvPr>
          <p:cNvSpPr txBox="1"/>
          <p:nvPr/>
        </p:nvSpPr>
        <p:spPr>
          <a:xfrm>
            <a:off x="10211712" y="962892"/>
            <a:ext cx="1359668" cy="307777"/>
          </a:xfrm>
          <a:prstGeom prst="rect">
            <a:avLst/>
          </a:prstGeom>
          <a:noFill/>
        </p:spPr>
        <p:txBody>
          <a:bodyPr wrap="none" rtlCol="0">
            <a:spAutoFit/>
          </a:bodyPr>
          <a:lstStyle/>
          <a:p>
            <a:r>
              <a:rPr lang="en-GB" sz="1400" dirty="0">
                <a:latin typeface="Arial" panose="020B0604020202020204" pitchFamily="34" charset="0"/>
                <a:cs typeface="Arial" panose="020B0604020202020204" pitchFamily="34" charset="0"/>
              </a:rPr>
              <a:t>seismic station</a:t>
            </a:r>
          </a:p>
        </p:txBody>
      </p:sp>
      <p:sp>
        <p:nvSpPr>
          <p:cNvPr id="28" name="TextBox 27">
            <a:extLst>
              <a:ext uri="{FF2B5EF4-FFF2-40B4-BE49-F238E27FC236}">
                <a16:creationId xmlns:a16="http://schemas.microsoft.com/office/drawing/2014/main" id="{3D452145-7A74-A74A-92CC-8A97FCA1D02E}"/>
              </a:ext>
            </a:extLst>
          </p:cNvPr>
          <p:cNvSpPr txBox="1"/>
          <p:nvPr/>
        </p:nvSpPr>
        <p:spPr>
          <a:xfrm>
            <a:off x="10211712" y="1322883"/>
            <a:ext cx="1120505" cy="523220"/>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geothermal well</a:t>
            </a:r>
          </a:p>
        </p:txBody>
      </p:sp>
      <p:sp>
        <p:nvSpPr>
          <p:cNvPr id="29" name="TextBox 28">
            <a:extLst>
              <a:ext uri="{FF2B5EF4-FFF2-40B4-BE49-F238E27FC236}">
                <a16:creationId xmlns:a16="http://schemas.microsoft.com/office/drawing/2014/main" id="{3E30FDB7-47E6-2244-9E8D-47D82E59B879}"/>
              </a:ext>
            </a:extLst>
          </p:cNvPr>
          <p:cNvSpPr txBox="1"/>
          <p:nvPr/>
        </p:nvSpPr>
        <p:spPr>
          <a:xfrm>
            <a:off x="9238308" y="4935863"/>
            <a:ext cx="2824812" cy="800219"/>
          </a:xfrm>
          <a:prstGeom prst="rect">
            <a:avLst/>
          </a:prstGeom>
          <a:noFill/>
        </p:spPr>
        <p:txBody>
          <a:bodyPr wrap="none" rtlCol="0">
            <a:spAutoFit/>
          </a:bodyPr>
          <a:lstStyle/>
          <a:p>
            <a:r>
              <a:rPr lang="en-GB" b="1" dirty="0">
                <a:latin typeface="Arial" panose="020B0604020202020204" pitchFamily="34" charset="0"/>
                <a:cs typeface="Arial" panose="020B0604020202020204" pitchFamily="34" charset="0"/>
              </a:rPr>
              <a:t>And below 2 km?</a:t>
            </a:r>
          </a:p>
          <a:p>
            <a:r>
              <a:rPr lang="en-GB" sz="1400" dirty="0">
                <a:latin typeface="Arial" panose="020B0604020202020204" pitchFamily="34" charset="0"/>
                <a:cs typeface="Arial" panose="020B0604020202020204" pitchFamily="34" charset="0"/>
              </a:rPr>
              <a:t>Continuation of faults?</a:t>
            </a:r>
          </a:p>
          <a:p>
            <a:r>
              <a:rPr lang="en-GB" sz="1400" b="1" dirty="0">
                <a:solidFill>
                  <a:schemeClr val="accent2"/>
                </a:solidFill>
                <a:latin typeface="Arial" panose="020B0604020202020204" pitchFamily="34" charset="0"/>
                <a:cs typeface="Arial" panose="020B0604020202020204" pitchFamily="34" charset="0"/>
                <a:sym typeface="Wingdings" pitchFamily="2" charset="2"/>
              </a:rPr>
              <a:t> brittle/ductile (BD) transition</a:t>
            </a:r>
            <a:endParaRPr lang="en-GB" sz="1400" b="1" dirty="0">
              <a:solidFill>
                <a:schemeClr val="accent2"/>
              </a:solidFill>
              <a:latin typeface="Arial" panose="020B0604020202020204" pitchFamily="34" charset="0"/>
              <a:cs typeface="Arial" panose="020B0604020202020204" pitchFamily="34" charset="0"/>
            </a:endParaRPr>
          </a:p>
        </p:txBody>
      </p:sp>
      <p:pic>
        <p:nvPicPr>
          <p:cNvPr id="5" name="Picture 4" descr="A picture containing drawing, plate&#10;&#10;Description automatically generated">
            <a:extLst>
              <a:ext uri="{FF2B5EF4-FFF2-40B4-BE49-F238E27FC236}">
                <a16:creationId xmlns:a16="http://schemas.microsoft.com/office/drawing/2014/main" id="{C9E7FC06-AAC8-4349-8768-70E23162A14A}"/>
              </a:ext>
            </a:extLst>
          </p:cNvPr>
          <p:cNvPicPr>
            <a:picLocks noChangeAspect="1"/>
          </p:cNvPicPr>
          <p:nvPr/>
        </p:nvPicPr>
        <p:blipFill>
          <a:blip r:embed="rId7"/>
          <a:stretch>
            <a:fillRect/>
          </a:stretch>
        </p:blipFill>
        <p:spPr>
          <a:xfrm>
            <a:off x="11540806" y="6281904"/>
            <a:ext cx="622067" cy="450096"/>
          </a:xfrm>
          <a:prstGeom prst="rect">
            <a:avLst/>
          </a:prstGeom>
        </p:spPr>
      </p:pic>
      <p:sp>
        <p:nvSpPr>
          <p:cNvPr id="13" name="Slide Number Placeholder 12">
            <a:extLst>
              <a:ext uri="{FF2B5EF4-FFF2-40B4-BE49-F238E27FC236}">
                <a16:creationId xmlns:a16="http://schemas.microsoft.com/office/drawing/2014/main" id="{36364BE6-BB59-3541-B97F-3C2B0D351A63}"/>
              </a:ext>
            </a:extLst>
          </p:cNvPr>
          <p:cNvSpPr>
            <a:spLocks noGrp="1"/>
          </p:cNvSpPr>
          <p:nvPr>
            <p:ph type="sldNum" sz="quarter" idx="12"/>
          </p:nvPr>
        </p:nvSpPr>
        <p:spPr/>
        <p:txBody>
          <a:bodyPr/>
          <a:lstStyle/>
          <a:p>
            <a:fld id="{4781B024-3AAC-C148-AB6D-BE3904456A2F}" type="slidenum">
              <a:rPr lang="en-GB" smtClean="0"/>
              <a:t>2</a:t>
            </a:fld>
            <a:endParaRPr lang="en-GB"/>
          </a:p>
        </p:txBody>
      </p:sp>
      <p:sp>
        <p:nvSpPr>
          <p:cNvPr id="3" name="TextBox 2">
            <a:extLst>
              <a:ext uri="{FF2B5EF4-FFF2-40B4-BE49-F238E27FC236}">
                <a16:creationId xmlns:a16="http://schemas.microsoft.com/office/drawing/2014/main" id="{BA56B20A-17F6-A74E-BC40-859FA04EE600}"/>
              </a:ext>
            </a:extLst>
          </p:cNvPr>
          <p:cNvSpPr txBox="1"/>
          <p:nvPr/>
        </p:nvSpPr>
        <p:spPr>
          <a:xfrm>
            <a:off x="9238308" y="2005886"/>
            <a:ext cx="2204450" cy="338554"/>
          </a:xfrm>
          <a:prstGeom prst="rect">
            <a:avLst/>
          </a:prstGeom>
          <a:noFill/>
        </p:spPr>
        <p:txBody>
          <a:bodyPr wrap="none" rtlCol="0">
            <a:spAutoFit/>
          </a:bodyPr>
          <a:lstStyle/>
          <a:p>
            <a:r>
              <a:rPr lang="en-GB" sz="1600" dirty="0">
                <a:latin typeface="Arial" panose="020B0604020202020204" pitchFamily="34" charset="0"/>
                <a:cs typeface="Arial" panose="020B0604020202020204" pitchFamily="34" charset="0"/>
              </a:rPr>
              <a:t>after </a:t>
            </a:r>
            <a:r>
              <a:rPr lang="en-GB" sz="1600" dirty="0" err="1">
                <a:latin typeface="Arial" panose="020B0604020202020204" pitchFamily="34" charset="0"/>
                <a:cs typeface="Arial" panose="020B0604020202020204" pitchFamily="34" charset="0"/>
              </a:rPr>
              <a:t>Norini</a:t>
            </a:r>
            <a:r>
              <a:rPr lang="en-GB" sz="1600" dirty="0">
                <a:latin typeface="Arial" panose="020B0604020202020204" pitchFamily="34" charset="0"/>
                <a:cs typeface="Arial" panose="020B0604020202020204" pitchFamily="34" charset="0"/>
              </a:rPr>
              <a:t> et al. 2019</a:t>
            </a:r>
          </a:p>
        </p:txBody>
      </p:sp>
    </p:spTree>
    <p:extLst>
      <p:ext uri="{BB962C8B-B14F-4D97-AF65-F5344CB8AC3E}">
        <p14:creationId xmlns:p14="http://schemas.microsoft.com/office/powerpoint/2010/main" val="2244812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stomShape 1">
            <a:extLst>
              <a:ext uri="{FF2B5EF4-FFF2-40B4-BE49-F238E27FC236}">
                <a16:creationId xmlns:a16="http://schemas.microsoft.com/office/drawing/2014/main" id="{22A8A469-79B5-7E48-B366-AB000188822A}"/>
              </a:ext>
            </a:extLst>
          </p:cNvPr>
          <p:cNvSpPr/>
          <p:nvPr/>
        </p:nvSpPr>
        <p:spPr>
          <a:xfrm>
            <a:off x="1605240" y="6338520"/>
            <a:ext cx="5390640" cy="402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1030" spc="-1" dirty="0">
                <a:solidFill>
                  <a:srgbClr val="4C4949"/>
                </a:solidFill>
                <a:uFill>
                  <a:solidFill>
                    <a:srgbClr val="FFFFFF"/>
                  </a:solidFill>
                </a:uFill>
                <a:latin typeface="Arial"/>
              </a:rPr>
              <a:t>Imaging the BD transition zone using seismic noise</a:t>
            </a:r>
            <a:endParaRPr lang="en-GB" sz="1800" b="0" strike="noStrike" spc="-1" dirty="0">
              <a:solidFill>
                <a:srgbClr val="000000"/>
              </a:solidFill>
              <a:uFill>
                <a:solidFill>
                  <a:srgbClr val="FFFFFF"/>
                </a:solidFill>
              </a:uFill>
              <a:latin typeface="Arial"/>
            </a:endParaRPr>
          </a:p>
          <a:p>
            <a:pPr>
              <a:lnSpc>
                <a:spcPct val="100000"/>
              </a:lnSpc>
            </a:pPr>
            <a:r>
              <a:rPr lang="en-GB" sz="1030" b="1" strike="noStrike" spc="-1" dirty="0">
                <a:solidFill>
                  <a:srgbClr val="4C4949"/>
                </a:solidFill>
                <a:uFill>
                  <a:solidFill>
                    <a:srgbClr val="FFFFFF"/>
                  </a:solidFill>
                </a:uFill>
                <a:latin typeface="Arial"/>
                <a:ea typeface="DejaVu Sans"/>
              </a:rPr>
              <a:t>K. Löer</a:t>
            </a:r>
            <a:r>
              <a:rPr lang="en-GB" sz="1030" b="0" strike="noStrike" spc="-1" dirty="0">
                <a:solidFill>
                  <a:srgbClr val="4C4949"/>
                </a:solidFill>
                <a:uFill>
                  <a:solidFill>
                    <a:srgbClr val="FFFFFF"/>
                  </a:solidFill>
                </a:uFill>
                <a:latin typeface="Arial"/>
                <a:ea typeface="DejaVu Sans"/>
              </a:rPr>
              <a:t>, T. Toledo, G. </a:t>
            </a:r>
            <a:r>
              <a:rPr lang="en-GB" sz="1030" b="0" strike="noStrike" spc="-1" dirty="0" err="1">
                <a:solidFill>
                  <a:srgbClr val="4C4949"/>
                </a:solidFill>
                <a:uFill>
                  <a:solidFill>
                    <a:srgbClr val="FFFFFF"/>
                  </a:solidFill>
                </a:uFill>
                <a:latin typeface="Arial"/>
                <a:ea typeface="DejaVu Sans"/>
              </a:rPr>
              <a:t>Norini</a:t>
            </a:r>
            <a:r>
              <a:rPr lang="en-GB" sz="1030" b="0" strike="noStrike" spc="-1" dirty="0">
                <a:solidFill>
                  <a:srgbClr val="4C4949"/>
                </a:solidFill>
                <a:uFill>
                  <a:solidFill>
                    <a:srgbClr val="FFFFFF"/>
                  </a:solidFill>
                </a:uFill>
                <a:latin typeface="Arial"/>
                <a:ea typeface="DejaVu Sans"/>
              </a:rPr>
              <a:t>, X. Zhang, A. Curtis, E. H. </a:t>
            </a:r>
            <a:r>
              <a:rPr lang="en-GB" sz="1030" b="0" strike="noStrike" spc="-1" dirty="0" err="1">
                <a:solidFill>
                  <a:srgbClr val="4C4949"/>
                </a:solidFill>
                <a:uFill>
                  <a:solidFill>
                    <a:srgbClr val="FFFFFF"/>
                  </a:solidFill>
                </a:uFill>
                <a:latin typeface="Arial"/>
                <a:ea typeface="DejaVu Sans"/>
              </a:rPr>
              <a:t>Saenger</a:t>
            </a:r>
            <a:endParaRPr lang="en-GB" sz="1800" b="0" strike="noStrike" spc="-1" dirty="0">
              <a:solidFill>
                <a:srgbClr val="000000"/>
              </a:solidFill>
              <a:uFill>
                <a:solidFill>
                  <a:srgbClr val="FFFFFF"/>
                </a:solidFill>
              </a:uFill>
              <a:latin typeface="Arial"/>
            </a:endParaRPr>
          </a:p>
        </p:txBody>
      </p:sp>
      <p:pic>
        <p:nvPicPr>
          <p:cNvPr id="4" name="Grafik 36">
            <a:extLst>
              <a:ext uri="{FF2B5EF4-FFF2-40B4-BE49-F238E27FC236}">
                <a16:creationId xmlns:a16="http://schemas.microsoft.com/office/drawing/2014/main" id="{A4BCB3DD-D05E-5743-8816-9926C9420E8B}"/>
              </a:ext>
            </a:extLst>
          </p:cNvPr>
          <p:cNvPicPr/>
          <p:nvPr/>
        </p:nvPicPr>
        <p:blipFill>
          <a:blip r:embed="rId3"/>
          <a:stretch/>
        </p:blipFill>
        <p:spPr>
          <a:xfrm>
            <a:off x="196920" y="6343200"/>
            <a:ext cx="584640" cy="388800"/>
          </a:xfrm>
          <a:prstGeom prst="rect">
            <a:avLst/>
          </a:prstGeom>
          <a:ln>
            <a:noFill/>
          </a:ln>
        </p:spPr>
      </p:pic>
      <p:sp>
        <p:nvSpPr>
          <p:cNvPr id="6" name="Line 5">
            <a:extLst>
              <a:ext uri="{FF2B5EF4-FFF2-40B4-BE49-F238E27FC236}">
                <a16:creationId xmlns:a16="http://schemas.microsoft.com/office/drawing/2014/main" id="{C8232BB3-5571-8041-A1C9-EEA52ECFB081}"/>
              </a:ext>
            </a:extLst>
          </p:cNvPr>
          <p:cNvSpPr/>
          <p:nvPr/>
        </p:nvSpPr>
        <p:spPr>
          <a:xfrm flipV="1">
            <a:off x="-8652" y="6211874"/>
            <a:ext cx="12200652" cy="3526"/>
          </a:xfrm>
          <a:prstGeom prst="line">
            <a:avLst/>
          </a:prstGeom>
          <a:ln w="25560">
            <a:solidFill>
              <a:srgbClr val="F6871B"/>
            </a:solidFill>
            <a:round/>
          </a:ln>
        </p:spPr>
        <p:style>
          <a:lnRef idx="1">
            <a:schemeClr val="accent1"/>
          </a:lnRef>
          <a:fillRef idx="0">
            <a:schemeClr val="accent1"/>
          </a:fillRef>
          <a:effectRef idx="0">
            <a:schemeClr val="accent1"/>
          </a:effectRef>
          <a:fontRef idx="minor"/>
        </p:style>
      </p:sp>
      <p:pic>
        <p:nvPicPr>
          <p:cNvPr id="7" name="Grafik 1">
            <a:extLst>
              <a:ext uri="{FF2B5EF4-FFF2-40B4-BE49-F238E27FC236}">
                <a16:creationId xmlns:a16="http://schemas.microsoft.com/office/drawing/2014/main" id="{300DBB07-B137-A246-A4E5-DB17A1BEB8F7}"/>
              </a:ext>
            </a:extLst>
          </p:cNvPr>
          <p:cNvPicPr/>
          <p:nvPr/>
        </p:nvPicPr>
        <p:blipFill>
          <a:blip r:embed="rId4"/>
          <a:stretch/>
        </p:blipFill>
        <p:spPr>
          <a:xfrm>
            <a:off x="860400" y="6346800"/>
            <a:ext cx="648000" cy="388800"/>
          </a:xfrm>
          <a:prstGeom prst="rect">
            <a:avLst/>
          </a:prstGeom>
          <a:ln>
            <a:solidFill>
              <a:srgbClr val="000000"/>
            </a:solidFill>
          </a:ln>
        </p:spPr>
      </p:pic>
      <p:pic>
        <p:nvPicPr>
          <p:cNvPr id="9" name="Grafik 35">
            <a:extLst>
              <a:ext uri="{FF2B5EF4-FFF2-40B4-BE49-F238E27FC236}">
                <a16:creationId xmlns:a16="http://schemas.microsoft.com/office/drawing/2014/main" id="{146115C6-B61D-9549-94EA-048350AF9DF3}"/>
              </a:ext>
            </a:extLst>
          </p:cNvPr>
          <p:cNvPicPr/>
          <p:nvPr/>
        </p:nvPicPr>
        <p:blipFill>
          <a:blip r:embed="rId5"/>
          <a:stretch/>
        </p:blipFill>
        <p:spPr>
          <a:xfrm>
            <a:off x="10012594" y="48960"/>
            <a:ext cx="2150280" cy="632160"/>
          </a:xfrm>
          <a:prstGeom prst="rect">
            <a:avLst/>
          </a:prstGeom>
          <a:ln>
            <a:noFill/>
          </a:ln>
        </p:spPr>
      </p:pic>
      <p:sp>
        <p:nvSpPr>
          <p:cNvPr id="10" name="CustomShape 3">
            <a:extLst>
              <a:ext uri="{FF2B5EF4-FFF2-40B4-BE49-F238E27FC236}">
                <a16:creationId xmlns:a16="http://schemas.microsoft.com/office/drawing/2014/main" id="{A343933B-4D00-184B-9DDD-F86C746A3081}"/>
              </a:ext>
            </a:extLst>
          </p:cNvPr>
          <p:cNvSpPr/>
          <p:nvPr/>
        </p:nvSpPr>
        <p:spPr>
          <a:xfrm>
            <a:off x="-2520" y="137160"/>
            <a:ext cx="6991920" cy="455760"/>
          </a:xfrm>
          <a:prstGeom prst="rect">
            <a:avLst/>
          </a:prstGeom>
          <a:noFill/>
          <a:ln>
            <a:noFill/>
          </a:ln>
        </p:spPr>
        <p:style>
          <a:lnRef idx="0">
            <a:scrgbClr r="0" g="0" b="0"/>
          </a:lnRef>
          <a:fillRef idx="0">
            <a:scrgbClr r="0" g="0" b="0"/>
          </a:fillRef>
          <a:effectRef idx="0">
            <a:scrgbClr r="0" g="0" b="0"/>
          </a:effectRef>
          <a:fontRef idx="minor"/>
        </p:style>
        <p:txBody>
          <a:bodyPr lIns="403920" tIns="45000" rIns="403920" bIns="45000"/>
          <a:lstStyle/>
          <a:p>
            <a:pPr>
              <a:lnSpc>
                <a:spcPct val="100000"/>
              </a:lnSpc>
            </a:pPr>
            <a:r>
              <a:rPr lang="en-GB" sz="2400" b="0" strike="noStrike" spc="-1" dirty="0">
                <a:solidFill>
                  <a:srgbClr val="4C4949"/>
                </a:solidFill>
                <a:uFill>
                  <a:solidFill>
                    <a:srgbClr val="FFFFFF"/>
                  </a:solidFill>
                </a:uFill>
                <a:latin typeface="Arial"/>
                <a:ea typeface="DejaVu Sans"/>
              </a:rPr>
              <a:t>Methods</a:t>
            </a:r>
            <a:endParaRPr lang="en-GB" sz="1800" b="0" strike="noStrike" spc="-1" dirty="0">
              <a:solidFill>
                <a:srgbClr val="000000"/>
              </a:solidFill>
              <a:uFill>
                <a:solidFill>
                  <a:srgbClr val="FFFFFF"/>
                </a:solidFill>
              </a:uFill>
              <a:latin typeface="Arial"/>
            </a:endParaRPr>
          </a:p>
        </p:txBody>
      </p:sp>
      <p:sp>
        <p:nvSpPr>
          <p:cNvPr id="11" name="Line 4">
            <a:extLst>
              <a:ext uri="{FF2B5EF4-FFF2-40B4-BE49-F238E27FC236}">
                <a16:creationId xmlns:a16="http://schemas.microsoft.com/office/drawing/2014/main" id="{47BCA0F2-3C44-AD4C-A14E-DE37D3DDBC1E}"/>
              </a:ext>
            </a:extLst>
          </p:cNvPr>
          <p:cNvSpPr/>
          <p:nvPr/>
        </p:nvSpPr>
        <p:spPr>
          <a:xfrm flipV="1">
            <a:off x="-6492" y="747794"/>
            <a:ext cx="12198492" cy="3526"/>
          </a:xfrm>
          <a:prstGeom prst="line">
            <a:avLst/>
          </a:prstGeom>
          <a:ln w="25560">
            <a:solidFill>
              <a:srgbClr val="F6871B"/>
            </a:solidFill>
            <a:round/>
          </a:ln>
        </p:spPr>
        <p:style>
          <a:lnRef idx="1">
            <a:schemeClr val="accent1"/>
          </a:lnRef>
          <a:fillRef idx="0">
            <a:schemeClr val="accent1"/>
          </a:fillRef>
          <a:effectRef idx="0">
            <a:schemeClr val="accent1"/>
          </a:effectRef>
          <a:fontRef idx="minor"/>
        </p:style>
      </p:sp>
      <p:sp>
        <p:nvSpPr>
          <p:cNvPr id="3" name="TextBox 2">
            <a:extLst>
              <a:ext uri="{FF2B5EF4-FFF2-40B4-BE49-F238E27FC236}">
                <a16:creationId xmlns:a16="http://schemas.microsoft.com/office/drawing/2014/main" id="{2162F92D-1C61-F940-9585-150D09DF536F}"/>
              </a:ext>
            </a:extLst>
          </p:cNvPr>
          <p:cNvSpPr txBox="1"/>
          <p:nvPr/>
        </p:nvSpPr>
        <p:spPr>
          <a:xfrm>
            <a:off x="4649307" y="3362253"/>
            <a:ext cx="4275529" cy="646331"/>
          </a:xfrm>
          <a:prstGeom prst="rect">
            <a:avLst/>
          </a:prstGeom>
          <a:noFill/>
        </p:spPr>
        <p:txBody>
          <a:bodyPr wrap="none" rtlCol="0">
            <a:spAutoFit/>
          </a:bodyPr>
          <a:lstStyle/>
          <a:p>
            <a:r>
              <a:rPr lang="en-GB" b="1" dirty="0">
                <a:solidFill>
                  <a:schemeClr val="accent2"/>
                </a:solidFill>
                <a:latin typeface="Arial" panose="020B0604020202020204" pitchFamily="34" charset="0"/>
                <a:cs typeface="Arial" panose="020B0604020202020204" pitchFamily="34" charset="0"/>
              </a:rPr>
              <a:t>seismic noise beamforming </a:t>
            </a:r>
            <a:r>
              <a:rPr lang="en-GB" dirty="0">
                <a:solidFill>
                  <a:schemeClr val="accent2"/>
                </a:solidFill>
                <a:latin typeface="Arial" panose="020B0604020202020204" pitchFamily="34" charset="0"/>
                <a:cs typeface="Arial" panose="020B0604020202020204" pitchFamily="34" charset="0"/>
              </a:rPr>
              <a:t>(2-15 km)</a:t>
            </a:r>
          </a:p>
          <a:p>
            <a:r>
              <a:rPr lang="en-GB" dirty="0">
                <a:solidFill>
                  <a:schemeClr val="accent2"/>
                </a:solidFill>
                <a:latin typeface="Arial" panose="020B0604020202020204" pitchFamily="34" charset="0"/>
                <a:cs typeface="Arial" panose="020B0604020202020204" pitchFamily="34" charset="0"/>
              </a:rPr>
              <a:t>+ inversion</a:t>
            </a:r>
          </a:p>
        </p:txBody>
      </p:sp>
      <p:sp>
        <p:nvSpPr>
          <p:cNvPr id="20" name="TextBox 19">
            <a:extLst>
              <a:ext uri="{FF2B5EF4-FFF2-40B4-BE49-F238E27FC236}">
                <a16:creationId xmlns:a16="http://schemas.microsoft.com/office/drawing/2014/main" id="{4EB229B2-8079-944A-A24F-F8BFB5E067DA}"/>
              </a:ext>
            </a:extLst>
          </p:cNvPr>
          <p:cNvSpPr txBox="1"/>
          <p:nvPr/>
        </p:nvSpPr>
        <p:spPr>
          <a:xfrm>
            <a:off x="4823838" y="2344700"/>
            <a:ext cx="3788217" cy="369332"/>
          </a:xfrm>
          <a:prstGeom prst="rect">
            <a:avLst/>
          </a:prstGeom>
          <a:noFill/>
        </p:spPr>
        <p:txBody>
          <a:bodyPr wrap="none" rtlCol="0">
            <a:spAutoFit/>
          </a:bodyPr>
          <a:lstStyle/>
          <a:p>
            <a:r>
              <a:rPr lang="en-GB" b="1" dirty="0">
                <a:latin typeface="Arial" panose="020B0604020202020204" pitchFamily="34" charset="0"/>
                <a:cs typeface="Arial" panose="020B0604020202020204" pitchFamily="34" charset="0"/>
              </a:rPr>
              <a:t>local seismicity analysis </a:t>
            </a:r>
            <a:r>
              <a:rPr lang="en-GB" dirty="0">
                <a:latin typeface="Arial" panose="020B0604020202020204" pitchFamily="34" charset="0"/>
                <a:cs typeface="Arial" panose="020B0604020202020204" pitchFamily="34" charset="0"/>
              </a:rPr>
              <a:t>(0-4 km)</a:t>
            </a:r>
          </a:p>
        </p:txBody>
      </p:sp>
      <p:sp>
        <p:nvSpPr>
          <p:cNvPr id="21" name="TextBox 20">
            <a:extLst>
              <a:ext uri="{FF2B5EF4-FFF2-40B4-BE49-F238E27FC236}">
                <a16:creationId xmlns:a16="http://schemas.microsoft.com/office/drawing/2014/main" id="{77A7948C-2C6E-6845-B31E-99CFB7D5EE26}"/>
              </a:ext>
            </a:extLst>
          </p:cNvPr>
          <p:cNvSpPr txBox="1"/>
          <p:nvPr/>
        </p:nvSpPr>
        <p:spPr>
          <a:xfrm>
            <a:off x="5073536" y="1523763"/>
            <a:ext cx="2929007" cy="369332"/>
          </a:xfrm>
          <a:prstGeom prst="rect">
            <a:avLst/>
          </a:prstGeom>
          <a:noFill/>
        </p:spPr>
        <p:txBody>
          <a:bodyPr wrap="none" rtlCol="0">
            <a:spAutoFit/>
          </a:bodyPr>
          <a:lstStyle/>
          <a:p>
            <a:r>
              <a:rPr lang="en-GB" b="1" dirty="0">
                <a:latin typeface="Arial" panose="020B0604020202020204" pitchFamily="34" charset="0"/>
                <a:cs typeface="Arial" panose="020B0604020202020204" pitchFamily="34" charset="0"/>
              </a:rPr>
              <a:t>well log analysis</a:t>
            </a:r>
            <a:r>
              <a:rPr lang="en-GB" dirty="0">
                <a:latin typeface="Arial" panose="020B0604020202020204" pitchFamily="34" charset="0"/>
                <a:cs typeface="Arial" panose="020B0604020202020204" pitchFamily="34" charset="0"/>
              </a:rPr>
              <a:t> (0-2 km)</a:t>
            </a:r>
          </a:p>
        </p:txBody>
      </p:sp>
      <p:sp>
        <p:nvSpPr>
          <p:cNvPr id="31" name="Triangle 30">
            <a:extLst>
              <a:ext uri="{FF2B5EF4-FFF2-40B4-BE49-F238E27FC236}">
                <a16:creationId xmlns:a16="http://schemas.microsoft.com/office/drawing/2014/main" id="{E5331669-44A0-3A4E-9B41-F11CBC18A1D6}"/>
              </a:ext>
            </a:extLst>
          </p:cNvPr>
          <p:cNvSpPr>
            <a:spLocks noChangeAspect="1"/>
          </p:cNvSpPr>
          <p:nvPr/>
        </p:nvSpPr>
        <p:spPr>
          <a:xfrm>
            <a:off x="3132769" y="1208374"/>
            <a:ext cx="176250" cy="180000"/>
          </a:xfrm>
          <a:prstGeom prst="triangle">
            <a:avLst/>
          </a:prstGeom>
          <a:solidFill>
            <a:srgbClr val="E07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2" name="Group 31">
            <a:extLst>
              <a:ext uri="{FF2B5EF4-FFF2-40B4-BE49-F238E27FC236}">
                <a16:creationId xmlns:a16="http://schemas.microsoft.com/office/drawing/2014/main" id="{3759AFA0-FAA8-B242-A3C9-7211EF45A4B5}"/>
              </a:ext>
            </a:extLst>
          </p:cNvPr>
          <p:cNvGrpSpPr/>
          <p:nvPr/>
        </p:nvGrpSpPr>
        <p:grpSpPr>
          <a:xfrm>
            <a:off x="2999175" y="1392269"/>
            <a:ext cx="1251752" cy="4320000"/>
            <a:chOff x="540060" y="1358283"/>
            <a:chExt cx="1251752" cy="4320000"/>
          </a:xfrm>
        </p:grpSpPr>
        <p:sp>
          <p:nvSpPr>
            <p:cNvPr id="33" name="Rectangle 32">
              <a:extLst>
                <a:ext uri="{FF2B5EF4-FFF2-40B4-BE49-F238E27FC236}">
                  <a16:creationId xmlns:a16="http://schemas.microsoft.com/office/drawing/2014/main" id="{32DB49AF-FA00-4F42-BE52-3181F6C52EB6}"/>
                </a:ext>
              </a:extLst>
            </p:cNvPr>
            <p:cNvSpPr/>
            <p:nvPr/>
          </p:nvSpPr>
          <p:spPr>
            <a:xfrm>
              <a:off x="541538" y="1358283"/>
              <a:ext cx="1249535" cy="4320000"/>
            </a:xfrm>
            <a:prstGeom prst="rect">
              <a:avLst/>
            </a:prstGeom>
            <a:solidFill>
              <a:srgbClr val="F0EFD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511A88C4-1655-C248-AAE5-A7EE11BDCD07}"/>
                </a:ext>
              </a:extLst>
            </p:cNvPr>
            <p:cNvSpPr/>
            <p:nvPr/>
          </p:nvSpPr>
          <p:spPr>
            <a:xfrm>
              <a:off x="542278" y="1530493"/>
              <a:ext cx="1249534" cy="4147790"/>
            </a:xfrm>
            <a:prstGeom prst="rect">
              <a:avLst/>
            </a:prstGeom>
            <a:solidFill>
              <a:srgbClr val="FFEB8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75BA0267-BE2F-1542-B5EE-8F0CF8589C56}"/>
                </a:ext>
              </a:extLst>
            </p:cNvPr>
            <p:cNvSpPr/>
            <p:nvPr/>
          </p:nvSpPr>
          <p:spPr>
            <a:xfrm>
              <a:off x="540800" y="1716915"/>
              <a:ext cx="1251012" cy="3961368"/>
            </a:xfrm>
            <a:prstGeom prst="rect">
              <a:avLst/>
            </a:prstGeom>
            <a:solidFill>
              <a:srgbClr val="D5F7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995ACEBD-8A11-1740-BC31-5EF0205D0770}"/>
                </a:ext>
              </a:extLst>
            </p:cNvPr>
            <p:cNvSpPr/>
            <p:nvPr/>
          </p:nvSpPr>
          <p:spPr>
            <a:xfrm>
              <a:off x="540060" y="2237047"/>
              <a:ext cx="1251751" cy="3441236"/>
            </a:xfrm>
            <a:prstGeom prst="rect">
              <a:avLst/>
            </a:prstGeom>
            <a:solidFill>
              <a:srgbClr val="E8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a:extLst>
              <a:ext uri="{FF2B5EF4-FFF2-40B4-BE49-F238E27FC236}">
                <a16:creationId xmlns:a16="http://schemas.microsoft.com/office/drawing/2014/main" id="{8B4B46B8-316C-8D48-AC5B-EE92BDD0BD58}"/>
              </a:ext>
            </a:extLst>
          </p:cNvPr>
          <p:cNvSpPr txBox="1"/>
          <p:nvPr/>
        </p:nvSpPr>
        <p:spPr>
          <a:xfrm>
            <a:off x="1172908" y="1241058"/>
            <a:ext cx="1755609" cy="307777"/>
          </a:xfrm>
          <a:prstGeom prst="rect">
            <a:avLst/>
          </a:prstGeom>
          <a:noFill/>
        </p:spPr>
        <p:txBody>
          <a:bodyPr wrap="none" rtlCol="0">
            <a:spAutoFit/>
          </a:bodyPr>
          <a:lstStyle/>
          <a:p>
            <a:r>
              <a:rPr lang="en-GB" sz="1400" i="1" dirty="0">
                <a:latin typeface="Arial" panose="020B0604020202020204" pitchFamily="34" charset="0"/>
                <a:cs typeface="Arial" panose="020B0604020202020204" pitchFamily="34" charset="0"/>
              </a:rPr>
              <a:t>topographic surface</a:t>
            </a:r>
          </a:p>
        </p:txBody>
      </p:sp>
      <p:sp>
        <p:nvSpPr>
          <p:cNvPr id="16" name="TextBox 15">
            <a:extLst>
              <a:ext uri="{FF2B5EF4-FFF2-40B4-BE49-F238E27FC236}">
                <a16:creationId xmlns:a16="http://schemas.microsoft.com/office/drawing/2014/main" id="{D26D06A1-CEB0-2A45-AC17-7C60932B5CF3}"/>
              </a:ext>
            </a:extLst>
          </p:cNvPr>
          <p:cNvSpPr txBox="1"/>
          <p:nvPr/>
        </p:nvSpPr>
        <p:spPr>
          <a:xfrm>
            <a:off x="3397603" y="3892364"/>
            <a:ext cx="275208" cy="646331"/>
          </a:xfrm>
          <a:prstGeom prst="rect">
            <a:avLst/>
          </a:prstGeom>
          <a:noFill/>
        </p:spPr>
        <p:txBody>
          <a:bodyPr wrap="square" rtlCol="0">
            <a:spAutoFit/>
          </a:bodyPr>
          <a:lstStyle/>
          <a:p>
            <a:r>
              <a:rPr lang="en-GB" sz="3600" b="1" dirty="0">
                <a:latin typeface="Arial" panose="020B0604020202020204" pitchFamily="34" charset="0"/>
                <a:cs typeface="Arial" panose="020B0604020202020204" pitchFamily="34" charset="0"/>
              </a:rPr>
              <a:t>?</a:t>
            </a:r>
          </a:p>
        </p:txBody>
      </p:sp>
      <p:cxnSp>
        <p:nvCxnSpPr>
          <p:cNvPr id="39" name="Straight Arrow Connector 38">
            <a:extLst>
              <a:ext uri="{FF2B5EF4-FFF2-40B4-BE49-F238E27FC236}">
                <a16:creationId xmlns:a16="http://schemas.microsoft.com/office/drawing/2014/main" id="{FFCDE185-741F-CA48-8907-BE84DB4F6706}"/>
              </a:ext>
            </a:extLst>
          </p:cNvPr>
          <p:cNvCxnSpPr/>
          <p:nvPr/>
        </p:nvCxnSpPr>
        <p:spPr>
          <a:xfrm>
            <a:off x="4483224" y="2117675"/>
            <a:ext cx="0" cy="3600000"/>
          </a:xfrm>
          <a:prstGeom prst="straightConnector1">
            <a:avLst/>
          </a:prstGeom>
          <a:ln w="15875">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5903F631-28B7-3A47-85CD-3A87A1EF14CA}"/>
              </a:ext>
            </a:extLst>
          </p:cNvPr>
          <p:cNvCxnSpPr/>
          <p:nvPr/>
        </p:nvCxnSpPr>
        <p:spPr>
          <a:xfrm>
            <a:off x="4733278" y="1388374"/>
            <a:ext cx="0" cy="1440000"/>
          </a:xfrm>
          <a:prstGeom prst="straightConnector1">
            <a:avLst/>
          </a:prstGeom>
          <a:ln w="158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9A3D0068-AEF3-A44F-8D72-7EA18F6CCCD2}"/>
              </a:ext>
            </a:extLst>
          </p:cNvPr>
          <p:cNvCxnSpPr/>
          <p:nvPr/>
        </p:nvCxnSpPr>
        <p:spPr>
          <a:xfrm>
            <a:off x="4999608" y="1373501"/>
            <a:ext cx="0" cy="720000"/>
          </a:xfrm>
          <a:prstGeom prst="straightConnector1">
            <a:avLst/>
          </a:prstGeom>
          <a:ln w="158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4" name="Picture 23" descr="A picture containing drawing, plate&#10;&#10;Description automatically generated">
            <a:extLst>
              <a:ext uri="{FF2B5EF4-FFF2-40B4-BE49-F238E27FC236}">
                <a16:creationId xmlns:a16="http://schemas.microsoft.com/office/drawing/2014/main" id="{CC012D20-EAC4-B944-A75F-F28E0D39A366}"/>
              </a:ext>
            </a:extLst>
          </p:cNvPr>
          <p:cNvPicPr>
            <a:picLocks noChangeAspect="1"/>
          </p:cNvPicPr>
          <p:nvPr/>
        </p:nvPicPr>
        <p:blipFill>
          <a:blip r:embed="rId6"/>
          <a:stretch>
            <a:fillRect/>
          </a:stretch>
        </p:blipFill>
        <p:spPr>
          <a:xfrm>
            <a:off x="11540806" y="6281904"/>
            <a:ext cx="622067" cy="450096"/>
          </a:xfrm>
          <a:prstGeom prst="rect">
            <a:avLst/>
          </a:prstGeom>
        </p:spPr>
      </p:pic>
      <p:sp>
        <p:nvSpPr>
          <p:cNvPr id="5" name="Slide Number Placeholder 4">
            <a:extLst>
              <a:ext uri="{FF2B5EF4-FFF2-40B4-BE49-F238E27FC236}">
                <a16:creationId xmlns:a16="http://schemas.microsoft.com/office/drawing/2014/main" id="{46DEEC56-274E-2347-9D36-58DC0EB49062}"/>
              </a:ext>
            </a:extLst>
          </p:cNvPr>
          <p:cNvSpPr>
            <a:spLocks noGrp="1"/>
          </p:cNvSpPr>
          <p:nvPr>
            <p:ph type="sldNum" sz="quarter" idx="12"/>
          </p:nvPr>
        </p:nvSpPr>
        <p:spPr/>
        <p:txBody>
          <a:bodyPr/>
          <a:lstStyle/>
          <a:p>
            <a:fld id="{4781B024-3AAC-C148-AB6D-BE3904456A2F}" type="slidenum">
              <a:rPr lang="en-GB" smtClean="0"/>
              <a:t>3</a:t>
            </a:fld>
            <a:endParaRPr lang="en-GB"/>
          </a:p>
        </p:txBody>
      </p:sp>
      <p:sp>
        <p:nvSpPr>
          <p:cNvPr id="8" name="TextBox 7">
            <a:extLst>
              <a:ext uri="{FF2B5EF4-FFF2-40B4-BE49-F238E27FC236}">
                <a16:creationId xmlns:a16="http://schemas.microsoft.com/office/drawing/2014/main" id="{952177F8-EAD8-9942-A95E-D164EC2626B9}"/>
              </a:ext>
            </a:extLst>
          </p:cNvPr>
          <p:cNvSpPr txBox="1"/>
          <p:nvPr/>
        </p:nvSpPr>
        <p:spPr>
          <a:xfrm rot="16200000">
            <a:off x="2256026" y="3296930"/>
            <a:ext cx="761747"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depth</a:t>
            </a:r>
          </a:p>
        </p:txBody>
      </p:sp>
      <p:cxnSp>
        <p:nvCxnSpPr>
          <p:cNvPr id="13" name="Straight Arrow Connector 12">
            <a:extLst>
              <a:ext uri="{FF2B5EF4-FFF2-40B4-BE49-F238E27FC236}">
                <a16:creationId xmlns:a16="http://schemas.microsoft.com/office/drawing/2014/main" id="{B75AFA5D-AAEE-C141-93B2-344359E636B8}"/>
              </a:ext>
            </a:extLst>
          </p:cNvPr>
          <p:cNvCxnSpPr>
            <a:cxnSpLocks/>
          </p:cNvCxnSpPr>
          <p:nvPr/>
        </p:nvCxnSpPr>
        <p:spPr>
          <a:xfrm>
            <a:off x="2886952" y="1394947"/>
            <a:ext cx="0" cy="43173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877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6">
            <a:extLst>
              <a:ext uri="{FF2B5EF4-FFF2-40B4-BE49-F238E27FC236}">
                <a16:creationId xmlns:a16="http://schemas.microsoft.com/office/drawing/2014/main" id="{A4BCB3DD-D05E-5743-8816-9926C9420E8B}"/>
              </a:ext>
            </a:extLst>
          </p:cNvPr>
          <p:cNvPicPr/>
          <p:nvPr/>
        </p:nvPicPr>
        <p:blipFill>
          <a:blip r:embed="rId3"/>
          <a:stretch/>
        </p:blipFill>
        <p:spPr>
          <a:xfrm>
            <a:off x="196920" y="6343200"/>
            <a:ext cx="584640" cy="388800"/>
          </a:xfrm>
          <a:prstGeom prst="rect">
            <a:avLst/>
          </a:prstGeom>
          <a:ln>
            <a:noFill/>
          </a:ln>
        </p:spPr>
      </p:pic>
      <p:sp>
        <p:nvSpPr>
          <p:cNvPr id="6" name="Line 5">
            <a:extLst>
              <a:ext uri="{FF2B5EF4-FFF2-40B4-BE49-F238E27FC236}">
                <a16:creationId xmlns:a16="http://schemas.microsoft.com/office/drawing/2014/main" id="{C8232BB3-5571-8041-A1C9-EEA52ECFB081}"/>
              </a:ext>
            </a:extLst>
          </p:cNvPr>
          <p:cNvSpPr/>
          <p:nvPr/>
        </p:nvSpPr>
        <p:spPr>
          <a:xfrm flipV="1">
            <a:off x="-8652" y="6211874"/>
            <a:ext cx="12200652" cy="3526"/>
          </a:xfrm>
          <a:prstGeom prst="line">
            <a:avLst/>
          </a:prstGeom>
          <a:ln w="25560">
            <a:solidFill>
              <a:srgbClr val="F6871B"/>
            </a:solidFill>
            <a:round/>
          </a:ln>
        </p:spPr>
        <p:style>
          <a:lnRef idx="1">
            <a:schemeClr val="accent1"/>
          </a:lnRef>
          <a:fillRef idx="0">
            <a:schemeClr val="accent1"/>
          </a:fillRef>
          <a:effectRef idx="0">
            <a:schemeClr val="accent1"/>
          </a:effectRef>
          <a:fontRef idx="minor"/>
        </p:style>
      </p:sp>
      <p:pic>
        <p:nvPicPr>
          <p:cNvPr id="7" name="Grafik 1">
            <a:extLst>
              <a:ext uri="{FF2B5EF4-FFF2-40B4-BE49-F238E27FC236}">
                <a16:creationId xmlns:a16="http://schemas.microsoft.com/office/drawing/2014/main" id="{300DBB07-B137-A246-A4E5-DB17A1BEB8F7}"/>
              </a:ext>
            </a:extLst>
          </p:cNvPr>
          <p:cNvPicPr/>
          <p:nvPr/>
        </p:nvPicPr>
        <p:blipFill>
          <a:blip r:embed="rId4"/>
          <a:stretch/>
        </p:blipFill>
        <p:spPr>
          <a:xfrm>
            <a:off x="860400" y="6346800"/>
            <a:ext cx="648000" cy="388800"/>
          </a:xfrm>
          <a:prstGeom prst="rect">
            <a:avLst/>
          </a:prstGeom>
          <a:ln>
            <a:solidFill>
              <a:srgbClr val="000000"/>
            </a:solidFill>
          </a:ln>
        </p:spPr>
      </p:pic>
      <p:pic>
        <p:nvPicPr>
          <p:cNvPr id="9" name="Grafik 35">
            <a:extLst>
              <a:ext uri="{FF2B5EF4-FFF2-40B4-BE49-F238E27FC236}">
                <a16:creationId xmlns:a16="http://schemas.microsoft.com/office/drawing/2014/main" id="{146115C6-B61D-9549-94EA-048350AF9DF3}"/>
              </a:ext>
            </a:extLst>
          </p:cNvPr>
          <p:cNvPicPr/>
          <p:nvPr/>
        </p:nvPicPr>
        <p:blipFill>
          <a:blip r:embed="rId5"/>
          <a:stretch/>
        </p:blipFill>
        <p:spPr>
          <a:xfrm>
            <a:off x="10012594" y="48960"/>
            <a:ext cx="2150280" cy="632160"/>
          </a:xfrm>
          <a:prstGeom prst="rect">
            <a:avLst/>
          </a:prstGeom>
          <a:ln>
            <a:noFill/>
          </a:ln>
        </p:spPr>
      </p:pic>
      <p:sp>
        <p:nvSpPr>
          <p:cNvPr id="10" name="CustomShape 3">
            <a:extLst>
              <a:ext uri="{FF2B5EF4-FFF2-40B4-BE49-F238E27FC236}">
                <a16:creationId xmlns:a16="http://schemas.microsoft.com/office/drawing/2014/main" id="{A343933B-4D00-184B-9DDD-F86C746A3081}"/>
              </a:ext>
            </a:extLst>
          </p:cNvPr>
          <p:cNvSpPr/>
          <p:nvPr/>
        </p:nvSpPr>
        <p:spPr>
          <a:xfrm>
            <a:off x="-2520" y="137160"/>
            <a:ext cx="6991920" cy="455760"/>
          </a:xfrm>
          <a:prstGeom prst="rect">
            <a:avLst/>
          </a:prstGeom>
          <a:noFill/>
          <a:ln>
            <a:noFill/>
          </a:ln>
        </p:spPr>
        <p:style>
          <a:lnRef idx="0">
            <a:scrgbClr r="0" g="0" b="0"/>
          </a:lnRef>
          <a:fillRef idx="0">
            <a:scrgbClr r="0" g="0" b="0"/>
          </a:fillRef>
          <a:effectRef idx="0">
            <a:scrgbClr r="0" g="0" b="0"/>
          </a:effectRef>
          <a:fontRef idx="minor"/>
        </p:style>
        <p:txBody>
          <a:bodyPr lIns="403920" tIns="45000" rIns="403920" bIns="45000"/>
          <a:lstStyle/>
          <a:p>
            <a:pPr>
              <a:lnSpc>
                <a:spcPct val="100000"/>
              </a:lnSpc>
            </a:pPr>
            <a:r>
              <a:rPr lang="en-GB" sz="2400" b="0" strike="noStrike" spc="-1" dirty="0">
                <a:solidFill>
                  <a:srgbClr val="4C4949"/>
                </a:solidFill>
                <a:uFill>
                  <a:solidFill>
                    <a:srgbClr val="FFFFFF"/>
                  </a:solidFill>
                </a:uFill>
                <a:latin typeface="Arial"/>
                <a:ea typeface="DejaVu Sans"/>
              </a:rPr>
              <a:t>Array sensitivity</a:t>
            </a:r>
            <a:endParaRPr lang="en-GB" sz="1800" b="0" strike="noStrike" spc="-1" dirty="0">
              <a:solidFill>
                <a:srgbClr val="000000"/>
              </a:solidFill>
              <a:uFill>
                <a:solidFill>
                  <a:srgbClr val="FFFFFF"/>
                </a:solidFill>
              </a:uFill>
              <a:latin typeface="Arial"/>
            </a:endParaRPr>
          </a:p>
        </p:txBody>
      </p:sp>
      <p:sp>
        <p:nvSpPr>
          <p:cNvPr id="11" name="Line 4">
            <a:extLst>
              <a:ext uri="{FF2B5EF4-FFF2-40B4-BE49-F238E27FC236}">
                <a16:creationId xmlns:a16="http://schemas.microsoft.com/office/drawing/2014/main" id="{47BCA0F2-3C44-AD4C-A14E-DE37D3DDBC1E}"/>
              </a:ext>
            </a:extLst>
          </p:cNvPr>
          <p:cNvSpPr/>
          <p:nvPr/>
        </p:nvSpPr>
        <p:spPr>
          <a:xfrm flipV="1">
            <a:off x="-6492" y="747794"/>
            <a:ext cx="12198492" cy="3526"/>
          </a:xfrm>
          <a:prstGeom prst="line">
            <a:avLst/>
          </a:prstGeom>
          <a:ln w="25560">
            <a:solidFill>
              <a:srgbClr val="F6871B"/>
            </a:solidFill>
            <a:round/>
          </a:ln>
        </p:spPr>
        <p:style>
          <a:lnRef idx="1">
            <a:schemeClr val="accent1"/>
          </a:lnRef>
          <a:fillRef idx="0">
            <a:schemeClr val="accent1"/>
          </a:fillRef>
          <a:effectRef idx="0">
            <a:schemeClr val="accent1"/>
          </a:effectRef>
          <a:fontRef idx="minor"/>
        </p:style>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F7F560AC-6EBF-A541-9C62-275770C703FE}"/>
                  </a:ext>
                </a:extLst>
              </p:cNvPr>
              <p:cNvSpPr/>
              <p:nvPr/>
            </p:nvSpPr>
            <p:spPr>
              <a:xfrm>
                <a:off x="6149040" y="1277373"/>
                <a:ext cx="3005375" cy="461665"/>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2 </m:t>
                      </m:r>
                      <m:sSub>
                        <m:sSubPr>
                          <m:ctrlPr>
                            <a:rPr lang="de-DE" sz="2400" b="0" i="1" smtClean="0">
                              <a:latin typeface="Cambria Math" panose="02040503050406030204" pitchFamily="18" charset="0"/>
                            </a:rPr>
                          </m:ctrlPr>
                        </m:sSubPr>
                        <m:e>
                          <m:r>
                            <a:rPr lang="de-DE" sz="2400" b="0" i="1" smtClean="0">
                              <a:latin typeface="Cambria Math" panose="02040503050406030204" pitchFamily="18" charset="0"/>
                            </a:rPr>
                            <m:t>𝑑</m:t>
                          </m:r>
                        </m:e>
                        <m:sub>
                          <m:r>
                            <a:rPr lang="de-DE" sz="2400" b="0" i="1" smtClean="0">
                              <a:latin typeface="Cambria Math" panose="02040503050406030204" pitchFamily="18" charset="0"/>
                            </a:rPr>
                            <m:t>𝑚𝑖𝑛</m:t>
                          </m:r>
                        </m:sub>
                      </m:sSub>
                      <m:r>
                        <a:rPr lang="de-DE" sz="2400" b="0" i="1" smtClean="0">
                          <a:latin typeface="Cambria Math" panose="02040503050406030204" pitchFamily="18" charset="0"/>
                        </a:rPr>
                        <m:t>≤</m:t>
                      </m:r>
                      <m:r>
                        <a:rPr lang="de-DE" sz="2400" b="0" i="1" smtClean="0">
                          <a:latin typeface="Cambria Math" panose="02040503050406030204" pitchFamily="18" charset="0"/>
                        </a:rPr>
                        <m:t>𝜆</m:t>
                      </m:r>
                      <m:r>
                        <a:rPr lang="de-DE" sz="2400" b="0" i="1" smtClean="0">
                          <a:latin typeface="Cambria Math" panose="02040503050406030204" pitchFamily="18" charset="0"/>
                        </a:rPr>
                        <m:t>≤3 </m:t>
                      </m:r>
                      <m:sSub>
                        <m:sSubPr>
                          <m:ctrlPr>
                            <a:rPr lang="de-DE" sz="2400" b="0" i="1" smtClean="0">
                              <a:latin typeface="Cambria Math" panose="02040503050406030204" pitchFamily="18" charset="0"/>
                            </a:rPr>
                          </m:ctrlPr>
                        </m:sSubPr>
                        <m:e>
                          <m:r>
                            <a:rPr lang="de-DE" sz="2400" b="0" i="1" smtClean="0">
                              <a:latin typeface="Cambria Math" panose="02040503050406030204" pitchFamily="18" charset="0"/>
                            </a:rPr>
                            <m:t>𝑑</m:t>
                          </m:r>
                        </m:e>
                        <m:sub>
                          <m:r>
                            <a:rPr lang="de-DE" sz="2400" b="0" i="1" smtClean="0">
                              <a:latin typeface="Cambria Math" panose="02040503050406030204" pitchFamily="18" charset="0"/>
                            </a:rPr>
                            <m:t>𝑚𝑎𝑥</m:t>
                          </m:r>
                        </m:sub>
                      </m:sSub>
                    </m:oMath>
                  </m:oMathPara>
                </a14:m>
                <a:endParaRPr lang="en-GB" sz="2400" dirty="0"/>
              </a:p>
            </p:txBody>
          </p:sp>
        </mc:Choice>
        <mc:Fallback xmlns="">
          <p:sp>
            <p:nvSpPr>
              <p:cNvPr id="12" name="Rectangle 11">
                <a:extLst>
                  <a:ext uri="{FF2B5EF4-FFF2-40B4-BE49-F238E27FC236}">
                    <a16:creationId xmlns:a16="http://schemas.microsoft.com/office/drawing/2014/main" id="{F7F560AC-6EBF-A541-9C62-275770C703FE}"/>
                  </a:ext>
                </a:extLst>
              </p:cNvPr>
              <p:cNvSpPr>
                <a:spLocks noRot="1" noChangeAspect="1" noMove="1" noResize="1" noEditPoints="1" noAdjustHandles="1" noChangeArrowheads="1" noChangeShapeType="1" noTextEdit="1"/>
              </p:cNvSpPr>
              <p:nvPr/>
            </p:nvSpPr>
            <p:spPr>
              <a:xfrm>
                <a:off x="6149040" y="1277373"/>
                <a:ext cx="3005375" cy="461665"/>
              </a:xfrm>
              <a:prstGeom prst="rect">
                <a:avLst/>
              </a:prstGeom>
              <a:blipFill>
                <a:blip r:embed="rId6"/>
                <a:stretch>
                  <a:fillRect b="-18919"/>
                </a:stretch>
              </a:blipFill>
              <a:ln>
                <a:noFill/>
              </a:ln>
            </p:spPr>
            <p:txBody>
              <a:bodyPr/>
              <a:lstStyle/>
              <a:p>
                <a:r>
                  <a:rPr lang="en-GB">
                    <a:noFill/>
                  </a:rPr>
                  <a:t> </a:t>
                </a:r>
              </a:p>
            </p:txBody>
          </p:sp>
        </mc:Fallback>
      </mc:AlternateContent>
      <p:sp>
        <p:nvSpPr>
          <p:cNvPr id="23" name="TextBox 22">
            <a:extLst>
              <a:ext uri="{FF2B5EF4-FFF2-40B4-BE49-F238E27FC236}">
                <a16:creationId xmlns:a16="http://schemas.microsoft.com/office/drawing/2014/main" id="{F417D053-AF56-8647-AFFB-DEB3C10C1EDF}"/>
              </a:ext>
            </a:extLst>
          </p:cNvPr>
          <p:cNvSpPr txBox="1"/>
          <p:nvPr/>
        </p:nvSpPr>
        <p:spPr>
          <a:xfrm>
            <a:off x="7679660" y="5909915"/>
            <a:ext cx="4512710" cy="276999"/>
          </a:xfrm>
          <a:prstGeom prst="rect">
            <a:avLst/>
          </a:prstGeom>
          <a:noFill/>
        </p:spPr>
        <p:txBody>
          <a:bodyPr wrap="none" rtlCol="0">
            <a:spAutoFit/>
          </a:bodyPr>
          <a:lstStyle/>
          <a:p>
            <a:pPr algn="r"/>
            <a:r>
              <a:rPr lang="en-GB" sz="1200" dirty="0" err="1">
                <a:latin typeface="Times" pitchFamily="2" charset="0"/>
              </a:rPr>
              <a:t>Tokimatsu</a:t>
            </a:r>
            <a:r>
              <a:rPr lang="en-GB" sz="1200" dirty="0">
                <a:latin typeface="Times" pitchFamily="2" charset="0"/>
              </a:rPr>
              <a:t>, 1997, </a:t>
            </a:r>
            <a:r>
              <a:rPr lang="en" sz="1200" i="1" dirty="0">
                <a:latin typeface="Times" pitchFamily="2" charset="0"/>
              </a:rPr>
              <a:t>Proc. IS-Tokyo’95 First Int. Conf. </a:t>
            </a:r>
            <a:r>
              <a:rPr lang="en" sz="1200" i="1" dirty="0" err="1">
                <a:latin typeface="Times" pitchFamily="2" charset="0"/>
              </a:rPr>
              <a:t>Earthq</a:t>
            </a:r>
            <a:r>
              <a:rPr lang="en" sz="1200" i="1" dirty="0">
                <a:latin typeface="Times" pitchFamily="2" charset="0"/>
              </a:rPr>
              <a:t>. Geotech. </a:t>
            </a:r>
            <a:endParaRPr lang="en-GB" sz="1200" i="1" dirty="0">
              <a:latin typeface="Times" pitchFamily="2" charset="0"/>
            </a:endParaRPr>
          </a:p>
        </p:txBody>
      </p:sp>
      <p:pic>
        <p:nvPicPr>
          <p:cNvPr id="24" name="Picture 23">
            <a:extLst>
              <a:ext uri="{FF2B5EF4-FFF2-40B4-BE49-F238E27FC236}">
                <a16:creationId xmlns:a16="http://schemas.microsoft.com/office/drawing/2014/main" id="{6E554F38-B049-2A44-AA92-F7CD98147A43}"/>
              </a:ext>
            </a:extLst>
          </p:cNvPr>
          <p:cNvPicPr>
            <a:picLocks noChangeAspect="1"/>
          </p:cNvPicPr>
          <p:nvPr/>
        </p:nvPicPr>
        <p:blipFill rotWithShape="1">
          <a:blip r:embed="rId7"/>
          <a:srcRect l="9996" r="16615"/>
          <a:stretch/>
        </p:blipFill>
        <p:spPr>
          <a:xfrm>
            <a:off x="126768" y="993675"/>
            <a:ext cx="3964290" cy="4910720"/>
          </a:xfrm>
          <a:prstGeom prst="rect">
            <a:avLst/>
          </a:prstGeom>
          <a:ln>
            <a:noFill/>
          </a:ln>
        </p:spPr>
      </p:pic>
      <p:cxnSp>
        <p:nvCxnSpPr>
          <p:cNvPr id="5" name="Straight Arrow Connector 4">
            <a:extLst>
              <a:ext uri="{FF2B5EF4-FFF2-40B4-BE49-F238E27FC236}">
                <a16:creationId xmlns:a16="http://schemas.microsoft.com/office/drawing/2014/main" id="{4B9AAFD0-A3A4-AD44-95F9-75187C8D1F89}"/>
              </a:ext>
            </a:extLst>
          </p:cNvPr>
          <p:cNvCxnSpPr>
            <a:cxnSpLocks/>
          </p:cNvCxnSpPr>
          <p:nvPr/>
        </p:nvCxnSpPr>
        <p:spPr>
          <a:xfrm>
            <a:off x="2189360" y="3378409"/>
            <a:ext cx="363794" cy="73261"/>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CAAD3347-F32A-8542-9BB2-D4C4929D878D}"/>
              </a:ext>
            </a:extLst>
          </p:cNvPr>
          <p:cNvCxnSpPr>
            <a:cxnSpLocks/>
          </p:cNvCxnSpPr>
          <p:nvPr/>
        </p:nvCxnSpPr>
        <p:spPr>
          <a:xfrm>
            <a:off x="1903728" y="1769265"/>
            <a:ext cx="1242595" cy="2537264"/>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61B8CAA4-3502-D14A-A5BA-4E2AB1B72722}"/>
                  </a:ext>
                </a:extLst>
              </p:cNvPr>
              <p:cNvSpPr/>
              <p:nvPr/>
            </p:nvSpPr>
            <p:spPr>
              <a:xfrm>
                <a:off x="1382938" y="3550606"/>
                <a:ext cx="1345689"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400" i="1" smtClean="0">
                              <a:latin typeface="Cambria Math" panose="02040503050406030204" pitchFamily="18" charset="0"/>
                            </a:rPr>
                          </m:ctrlPr>
                        </m:sSubPr>
                        <m:e>
                          <m:r>
                            <a:rPr lang="de-DE" sz="1400" i="1">
                              <a:latin typeface="Cambria Math" panose="02040503050406030204" pitchFamily="18" charset="0"/>
                            </a:rPr>
                            <m:t>𝑑</m:t>
                          </m:r>
                        </m:e>
                        <m:sub>
                          <m:r>
                            <a:rPr lang="de-DE" sz="1400" i="1">
                              <a:latin typeface="Cambria Math" panose="02040503050406030204" pitchFamily="18" charset="0"/>
                            </a:rPr>
                            <m:t>𝑚𝑖𝑛</m:t>
                          </m:r>
                        </m:sub>
                      </m:sSub>
                      <m:r>
                        <a:rPr lang="de-DE" sz="1400" b="0" i="1" smtClean="0">
                          <a:latin typeface="Cambria Math" panose="02040503050406030204" pitchFamily="18" charset="0"/>
                        </a:rPr>
                        <m:t>=1.6 </m:t>
                      </m:r>
                      <m:r>
                        <m:rPr>
                          <m:sty m:val="p"/>
                        </m:rPr>
                        <a:rPr lang="de-DE" sz="1400" b="0" i="0" smtClean="0">
                          <a:latin typeface="Cambria Math" panose="02040503050406030204" pitchFamily="18" charset="0"/>
                        </a:rPr>
                        <m:t>km</m:t>
                      </m:r>
                    </m:oMath>
                  </m:oMathPara>
                </a14:m>
                <a:endParaRPr lang="en-GB" sz="1400" dirty="0"/>
              </a:p>
            </p:txBody>
          </p:sp>
        </mc:Choice>
        <mc:Fallback xmlns="">
          <p:sp>
            <p:nvSpPr>
              <p:cNvPr id="31" name="Rectangle 30">
                <a:extLst>
                  <a:ext uri="{FF2B5EF4-FFF2-40B4-BE49-F238E27FC236}">
                    <a16:creationId xmlns:a16="http://schemas.microsoft.com/office/drawing/2014/main" id="{61B8CAA4-3502-D14A-A5BA-4E2AB1B72722}"/>
                  </a:ext>
                </a:extLst>
              </p:cNvPr>
              <p:cNvSpPr>
                <a:spLocks noRot="1" noChangeAspect="1" noMove="1" noResize="1" noEditPoints="1" noAdjustHandles="1" noChangeArrowheads="1" noChangeShapeType="1" noTextEdit="1"/>
              </p:cNvSpPr>
              <p:nvPr/>
            </p:nvSpPr>
            <p:spPr>
              <a:xfrm>
                <a:off x="1382938" y="3550606"/>
                <a:ext cx="1345689" cy="307777"/>
              </a:xfrm>
              <a:prstGeom prst="rect">
                <a:avLst/>
              </a:prstGeom>
              <a:blipFill>
                <a:blip r:embed="rId9"/>
                <a:stretch>
                  <a:fillRect b="-8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00772EB1-E3D1-2244-88DA-335AC26F2CF8}"/>
                  </a:ext>
                </a:extLst>
              </p:cNvPr>
              <p:cNvSpPr/>
              <p:nvPr/>
            </p:nvSpPr>
            <p:spPr>
              <a:xfrm>
                <a:off x="2425150" y="2756719"/>
                <a:ext cx="1473609"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400" i="1" smtClean="0">
                              <a:latin typeface="Cambria Math" panose="02040503050406030204" pitchFamily="18" charset="0"/>
                            </a:rPr>
                          </m:ctrlPr>
                        </m:sSubPr>
                        <m:e>
                          <m:r>
                            <a:rPr lang="de-DE" sz="1400" i="1">
                              <a:latin typeface="Cambria Math" panose="02040503050406030204" pitchFamily="18" charset="0"/>
                            </a:rPr>
                            <m:t>𝑑</m:t>
                          </m:r>
                        </m:e>
                        <m:sub>
                          <m:r>
                            <a:rPr lang="de-DE" sz="1400" i="1">
                              <a:latin typeface="Cambria Math" panose="02040503050406030204" pitchFamily="18" charset="0"/>
                            </a:rPr>
                            <m:t>𝑚</m:t>
                          </m:r>
                          <m:r>
                            <a:rPr lang="de-DE" sz="1400" b="0" i="1" smtClean="0">
                              <a:latin typeface="Cambria Math" panose="02040503050406030204" pitchFamily="18" charset="0"/>
                            </a:rPr>
                            <m:t>𝑎𝑥</m:t>
                          </m:r>
                        </m:sub>
                      </m:sSub>
                      <m:r>
                        <a:rPr lang="de-DE" sz="1400" b="0" i="1" smtClean="0">
                          <a:latin typeface="Cambria Math" panose="02040503050406030204" pitchFamily="18" charset="0"/>
                        </a:rPr>
                        <m:t>=13.9 </m:t>
                      </m:r>
                      <m:r>
                        <m:rPr>
                          <m:sty m:val="p"/>
                        </m:rPr>
                        <a:rPr lang="de-DE" sz="1400" b="0" i="0" smtClean="0">
                          <a:latin typeface="Cambria Math" panose="02040503050406030204" pitchFamily="18" charset="0"/>
                        </a:rPr>
                        <m:t>km</m:t>
                      </m:r>
                    </m:oMath>
                  </m:oMathPara>
                </a14:m>
                <a:endParaRPr lang="en-GB" sz="1400" dirty="0"/>
              </a:p>
            </p:txBody>
          </p:sp>
        </mc:Choice>
        <mc:Fallback xmlns="">
          <p:sp>
            <p:nvSpPr>
              <p:cNvPr id="33" name="Rectangle 32">
                <a:extLst>
                  <a:ext uri="{FF2B5EF4-FFF2-40B4-BE49-F238E27FC236}">
                    <a16:creationId xmlns:a16="http://schemas.microsoft.com/office/drawing/2014/main" id="{00772EB1-E3D1-2244-88DA-335AC26F2CF8}"/>
                  </a:ext>
                </a:extLst>
              </p:cNvPr>
              <p:cNvSpPr>
                <a:spLocks noRot="1" noChangeAspect="1" noMove="1" noResize="1" noEditPoints="1" noAdjustHandles="1" noChangeArrowheads="1" noChangeShapeType="1" noTextEdit="1"/>
              </p:cNvSpPr>
              <p:nvPr/>
            </p:nvSpPr>
            <p:spPr>
              <a:xfrm>
                <a:off x="2425150" y="2756719"/>
                <a:ext cx="1473609" cy="307777"/>
              </a:xfrm>
              <a:prstGeom prst="rect">
                <a:avLst/>
              </a:prstGeom>
              <a:blipFill>
                <a:blip r:embed="rId10"/>
                <a:stretch>
                  <a:fillRect b="-8000"/>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5" name="Rectangle 14">
                <a:extLst>
                  <a:ext uri="{FF2B5EF4-FFF2-40B4-BE49-F238E27FC236}">
                    <a16:creationId xmlns:a16="http://schemas.microsoft.com/office/drawing/2014/main" id="{D5A3F5A2-EEE0-2945-B30A-5099ED00F742}"/>
                  </a:ext>
                </a:extLst>
              </p:cNvPr>
              <p:cNvSpPr/>
              <p:nvPr/>
            </p:nvSpPr>
            <p:spPr>
              <a:xfrm>
                <a:off x="6068154" y="2425116"/>
                <a:ext cx="3167149" cy="461665"/>
              </a:xfrm>
              <a:prstGeom prst="rect">
                <a:avLst/>
              </a:prstGeom>
              <a:solidFill>
                <a:schemeClr val="accent1">
                  <a:lumMod val="60000"/>
                  <a:lumOff val="40000"/>
                </a:schemeClr>
              </a:solidFill>
              <a:ln>
                <a:noFill/>
              </a:ln>
            </p:spPr>
            <p:txBody>
              <a:bodyPr wrap="none">
                <a:spAutoFit/>
              </a:bodyPr>
              <a:lstStyle/>
              <a:p>
                <a:pPr/>
                <a14:m>
                  <m:oMathPara xmlns:m="http://schemas.openxmlformats.org/officeDocument/2006/math">
                    <m:oMathParaPr>
                      <m:jc m:val="center"/>
                    </m:oMathParaPr>
                    <m:oMath xmlns:m="http://schemas.openxmlformats.org/officeDocument/2006/math">
                      <m:r>
                        <a:rPr lang="de-DE" sz="2400" b="0" i="1" smtClean="0">
                          <a:latin typeface="Cambria Math" panose="02040503050406030204" pitchFamily="18" charset="0"/>
                        </a:rPr>
                        <m:t>3.2 </m:t>
                      </m:r>
                      <m:r>
                        <m:rPr>
                          <m:sty m:val="p"/>
                        </m:rPr>
                        <a:rPr lang="de-DE" sz="2400" b="0" i="0" smtClean="0">
                          <a:latin typeface="Cambria Math" panose="02040503050406030204" pitchFamily="18" charset="0"/>
                        </a:rPr>
                        <m:t>km</m:t>
                      </m:r>
                      <m:r>
                        <a:rPr lang="de-DE" sz="2400" b="0" i="1" smtClean="0">
                          <a:latin typeface="Cambria Math" panose="02040503050406030204" pitchFamily="18" charset="0"/>
                        </a:rPr>
                        <m:t>≤</m:t>
                      </m:r>
                      <m:r>
                        <a:rPr lang="de-DE" sz="2400" b="0" i="1" smtClean="0">
                          <a:latin typeface="Cambria Math" panose="02040503050406030204" pitchFamily="18" charset="0"/>
                        </a:rPr>
                        <m:t>𝜆</m:t>
                      </m:r>
                      <m:r>
                        <a:rPr lang="de-DE" sz="2400" b="0" i="1" smtClean="0">
                          <a:latin typeface="Cambria Math" panose="02040503050406030204" pitchFamily="18" charset="0"/>
                        </a:rPr>
                        <m:t>≤41.7 </m:t>
                      </m:r>
                      <m:r>
                        <m:rPr>
                          <m:sty m:val="p"/>
                        </m:rPr>
                        <a:rPr lang="de-DE" sz="2400" b="0" i="0" smtClean="0">
                          <a:latin typeface="Cambria Math" panose="02040503050406030204" pitchFamily="18" charset="0"/>
                        </a:rPr>
                        <m:t>km</m:t>
                      </m:r>
                    </m:oMath>
                  </m:oMathPara>
                </a14:m>
                <a:endParaRPr lang="en-GB" sz="2400" dirty="0"/>
              </a:p>
            </p:txBody>
          </p:sp>
        </mc:Choice>
        <mc:Fallback>
          <p:sp>
            <p:nvSpPr>
              <p:cNvPr id="15" name="Rectangle 14">
                <a:extLst>
                  <a:ext uri="{FF2B5EF4-FFF2-40B4-BE49-F238E27FC236}">
                    <a16:creationId xmlns:a16="http://schemas.microsoft.com/office/drawing/2014/main" id="{D5A3F5A2-EEE0-2945-B30A-5099ED00F742}"/>
                  </a:ext>
                </a:extLst>
              </p:cNvPr>
              <p:cNvSpPr>
                <a:spLocks noRot="1" noChangeAspect="1" noMove="1" noResize="1" noEditPoints="1" noAdjustHandles="1" noChangeArrowheads="1" noChangeShapeType="1" noTextEdit="1"/>
              </p:cNvSpPr>
              <p:nvPr/>
            </p:nvSpPr>
            <p:spPr>
              <a:xfrm>
                <a:off x="6068154" y="2425116"/>
                <a:ext cx="3167149" cy="461665"/>
              </a:xfrm>
              <a:prstGeom prst="rect">
                <a:avLst/>
              </a:prstGeom>
              <a:blipFill>
                <a:blip r:embed="rId11"/>
                <a:stretch>
                  <a:fillRect b="-21622"/>
                </a:stretch>
              </a:blipFill>
              <a:ln>
                <a:noFill/>
              </a:ln>
            </p:spPr>
            <p:txBody>
              <a:bodyPr/>
              <a:lstStyle/>
              <a:p>
                <a:r>
                  <a:rPr lang="en-GB">
                    <a:noFill/>
                  </a:rPr>
                  <a:t> </a:t>
                </a:r>
              </a:p>
            </p:txBody>
          </p:sp>
        </mc:Fallback>
      </mc:AlternateContent>
      <p:grpSp>
        <p:nvGrpSpPr>
          <p:cNvPr id="42" name="Group 41">
            <a:extLst>
              <a:ext uri="{FF2B5EF4-FFF2-40B4-BE49-F238E27FC236}">
                <a16:creationId xmlns:a16="http://schemas.microsoft.com/office/drawing/2014/main" id="{9B3AB599-71A8-9447-B07F-0906579295BB}"/>
              </a:ext>
            </a:extLst>
          </p:cNvPr>
          <p:cNvGrpSpPr/>
          <p:nvPr/>
        </p:nvGrpSpPr>
        <p:grpSpPr>
          <a:xfrm>
            <a:off x="7608974" y="3007906"/>
            <a:ext cx="3689406" cy="1219828"/>
            <a:chOff x="5207728" y="4326045"/>
            <a:chExt cx="3689406" cy="1219828"/>
          </a:xfrm>
        </p:grpSpPr>
        <p:sp>
          <p:nvSpPr>
            <p:cNvPr id="17" name="Down Arrow 16">
              <a:extLst>
                <a:ext uri="{FF2B5EF4-FFF2-40B4-BE49-F238E27FC236}">
                  <a16:creationId xmlns:a16="http://schemas.microsoft.com/office/drawing/2014/main" id="{503EBEAD-9FD0-C548-B230-9C4FA99FCFDC}"/>
                </a:ext>
              </a:extLst>
            </p:cNvPr>
            <p:cNvSpPr/>
            <p:nvPr/>
          </p:nvSpPr>
          <p:spPr>
            <a:xfrm>
              <a:off x="6533656" y="4349356"/>
              <a:ext cx="262466" cy="569667"/>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75911973-132D-D14C-8B41-23E5C66623B1}"/>
                    </a:ext>
                  </a:extLst>
                </p:cNvPr>
                <p:cNvSpPr/>
                <p:nvPr/>
              </p:nvSpPr>
              <p:spPr>
                <a:xfrm>
                  <a:off x="5207728" y="5084208"/>
                  <a:ext cx="3217419" cy="461665"/>
                </a:xfrm>
                <a:prstGeom prst="rect">
                  <a:avLst/>
                </a:prstGeom>
                <a:solidFill>
                  <a:srgbClr val="ED7D31"/>
                </a:solidFill>
                <a:ln>
                  <a:noFill/>
                </a:ln>
              </p:spPr>
              <p:txBody>
                <a:bodyPr wrap="none">
                  <a:spAutoFit/>
                </a:bodyPr>
                <a:lstStyle/>
                <a:p>
                  <a:pPr/>
                  <a14:m>
                    <m:oMathPara xmlns:m="http://schemas.openxmlformats.org/officeDocument/2006/math">
                      <m:oMathParaPr>
                        <m:jc m:val="centerGroup"/>
                      </m:oMathParaPr>
                      <m:oMath xmlns:m="http://schemas.openxmlformats.org/officeDocument/2006/math">
                        <m:r>
                          <a:rPr lang="de-DE" sz="2400" i="1" smtClean="0">
                            <a:latin typeface="Cambria Math" panose="02040503050406030204" pitchFamily="18" charset="0"/>
                          </a:rPr>
                          <m:t>0</m:t>
                        </m:r>
                        <m:r>
                          <a:rPr lang="de-DE" sz="2400" b="0" i="1" smtClean="0">
                            <a:latin typeface="Cambria Math" panose="02040503050406030204" pitchFamily="18" charset="0"/>
                          </a:rPr>
                          <m:t>.12 </m:t>
                        </m:r>
                        <m:r>
                          <m:rPr>
                            <m:sty m:val="p"/>
                          </m:rPr>
                          <a:rPr lang="de-DE" sz="2400" b="0" i="0" smtClean="0">
                            <a:latin typeface="Cambria Math" panose="02040503050406030204" pitchFamily="18" charset="0"/>
                          </a:rPr>
                          <m:t>Hz</m:t>
                        </m:r>
                        <m:r>
                          <a:rPr lang="de-DE" sz="2400" b="0" i="1" smtClean="0">
                            <a:latin typeface="Cambria Math" panose="02040503050406030204" pitchFamily="18" charset="0"/>
                          </a:rPr>
                          <m:t>≤</m:t>
                        </m:r>
                        <m:r>
                          <a:rPr lang="de-DE" sz="2400" b="0" i="1" smtClean="0">
                            <a:solidFill>
                              <a:schemeClr val="tx1"/>
                            </a:solidFill>
                            <a:latin typeface="Cambria Math" panose="02040503050406030204" pitchFamily="18" charset="0"/>
                          </a:rPr>
                          <m:t>𝑓</m:t>
                        </m:r>
                        <m:r>
                          <a:rPr lang="de-DE" sz="2400" b="0" i="1" smtClean="0">
                            <a:latin typeface="Cambria Math" panose="02040503050406030204" pitchFamily="18" charset="0"/>
                          </a:rPr>
                          <m:t>≤0.47 </m:t>
                        </m:r>
                        <m:r>
                          <m:rPr>
                            <m:sty m:val="p"/>
                          </m:rPr>
                          <a:rPr lang="de-DE" sz="2400" b="0" i="0" smtClean="0">
                            <a:latin typeface="Cambria Math" panose="02040503050406030204" pitchFamily="18" charset="0"/>
                          </a:rPr>
                          <m:t>Hz</m:t>
                        </m:r>
                      </m:oMath>
                    </m:oMathPara>
                  </a14:m>
                  <a:endParaRPr lang="en-GB" sz="2400" dirty="0"/>
                </a:p>
              </p:txBody>
            </p:sp>
          </mc:Choice>
          <mc:Fallback xmlns="">
            <p:sp>
              <p:nvSpPr>
                <p:cNvPr id="18" name="Rectangle 17">
                  <a:extLst>
                    <a:ext uri="{FF2B5EF4-FFF2-40B4-BE49-F238E27FC236}">
                      <a16:creationId xmlns:a16="http://schemas.microsoft.com/office/drawing/2014/main" id="{75911973-132D-D14C-8B41-23E5C66623B1}"/>
                    </a:ext>
                  </a:extLst>
                </p:cNvPr>
                <p:cNvSpPr>
                  <a:spLocks noRot="1" noChangeAspect="1" noMove="1" noResize="1" noEditPoints="1" noAdjustHandles="1" noChangeArrowheads="1" noChangeShapeType="1" noTextEdit="1"/>
                </p:cNvSpPr>
                <p:nvPr/>
              </p:nvSpPr>
              <p:spPr>
                <a:xfrm>
                  <a:off x="5207728" y="5084208"/>
                  <a:ext cx="3217419" cy="461665"/>
                </a:xfrm>
                <a:prstGeom prst="rect">
                  <a:avLst/>
                </a:prstGeom>
                <a:blipFill>
                  <a:blip r:embed="rId12"/>
                  <a:stretch>
                    <a:fillRect b="-18919"/>
                  </a:stretch>
                </a:blipFill>
                <a:ln>
                  <a:noFill/>
                </a:ln>
              </p:spPr>
              <p:txBody>
                <a:bodyPr/>
                <a:lstStyle/>
                <a:p>
                  <a:r>
                    <a:rPr lang="en-GB">
                      <a:noFill/>
                    </a:rPr>
                    <a:t> </a:t>
                  </a:r>
                </a:p>
              </p:txBody>
            </p:sp>
          </mc:Fallback>
        </mc:AlternateContent>
        <p:grpSp>
          <p:nvGrpSpPr>
            <p:cNvPr id="19" name="Group 18">
              <a:extLst>
                <a:ext uri="{FF2B5EF4-FFF2-40B4-BE49-F238E27FC236}">
                  <a16:creationId xmlns:a16="http://schemas.microsoft.com/office/drawing/2014/main" id="{B79EB961-7517-C14D-899A-B2DAA055DE87}"/>
                </a:ext>
              </a:extLst>
            </p:cNvPr>
            <p:cNvGrpSpPr/>
            <p:nvPr/>
          </p:nvGrpSpPr>
          <p:grpSpPr>
            <a:xfrm>
              <a:off x="7025018" y="4326045"/>
              <a:ext cx="1872116" cy="627136"/>
              <a:chOff x="9762359" y="4601763"/>
              <a:chExt cx="1872116" cy="627136"/>
            </a:xfrm>
          </p:grpSpPr>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FBC8F82D-15F1-CE4D-B2B0-BB71A4C399F0}"/>
                      </a:ext>
                    </a:extLst>
                  </p:cNvPr>
                  <p:cNvSpPr txBox="1"/>
                  <p:nvPr/>
                </p:nvSpPr>
                <p:spPr>
                  <a:xfrm>
                    <a:off x="9762359" y="4601763"/>
                    <a:ext cx="1872116" cy="276999"/>
                  </a:xfrm>
                  <a:prstGeom prst="rect">
                    <a:avLst/>
                  </a:prstGeom>
                  <a:no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𝑣</m:t>
                              </m:r>
                            </m:e>
                            <m:sub>
                              <m:r>
                                <a:rPr lang="de-DE" b="0" i="1" smtClean="0">
                                  <a:latin typeface="Cambria Math" panose="02040503050406030204" pitchFamily="18" charset="0"/>
                                </a:rPr>
                                <m:t>𝑚𝑖𝑛</m:t>
                              </m:r>
                            </m:sub>
                          </m:sSub>
                          <m:r>
                            <a:rPr lang="de-DE" b="0" i="1" smtClean="0">
                              <a:latin typeface="Cambria Math" panose="02040503050406030204" pitchFamily="18" charset="0"/>
                            </a:rPr>
                            <m:t>=1.5 </m:t>
                          </m:r>
                          <m:r>
                            <m:rPr>
                              <m:sty m:val="p"/>
                            </m:rPr>
                            <a:rPr lang="de-DE" b="0" i="0" smtClean="0">
                              <a:latin typeface="Cambria Math" panose="02040503050406030204" pitchFamily="18" charset="0"/>
                            </a:rPr>
                            <m:t>km</m:t>
                          </m:r>
                          <m:r>
                            <a:rPr lang="de-DE" b="0" i="0" smtClean="0">
                              <a:latin typeface="Cambria Math" panose="02040503050406030204" pitchFamily="18" charset="0"/>
                            </a:rPr>
                            <m:t> </m:t>
                          </m:r>
                          <m:sSup>
                            <m:sSupPr>
                              <m:ctrlPr>
                                <a:rPr lang="de-DE" b="0" i="1" smtClean="0">
                                  <a:latin typeface="Cambria Math" panose="02040503050406030204" pitchFamily="18" charset="0"/>
                                </a:rPr>
                              </m:ctrlPr>
                            </m:sSupPr>
                            <m:e>
                              <m:r>
                                <m:rPr>
                                  <m:sty m:val="p"/>
                                </m:rPr>
                                <a:rPr lang="de-DE" b="0" i="0" smtClean="0">
                                  <a:latin typeface="Cambria Math" panose="02040503050406030204" pitchFamily="18" charset="0"/>
                                </a:rPr>
                                <m:t>s</m:t>
                              </m:r>
                            </m:e>
                            <m:sup>
                              <m:r>
                                <a:rPr lang="de-DE" b="0" i="0" smtClean="0">
                                  <a:latin typeface="Cambria Math" panose="02040503050406030204" pitchFamily="18" charset="0"/>
                                </a:rPr>
                                <m:t>−1</m:t>
                              </m:r>
                            </m:sup>
                          </m:sSup>
                        </m:oMath>
                      </m:oMathPara>
                    </a14:m>
                    <a:endParaRPr lang="en-GB" dirty="0"/>
                  </a:p>
                </p:txBody>
              </p:sp>
            </mc:Choice>
            <mc:Fallback xmlns="">
              <p:sp>
                <p:nvSpPr>
                  <p:cNvPr id="20" name="TextBox 19">
                    <a:extLst>
                      <a:ext uri="{FF2B5EF4-FFF2-40B4-BE49-F238E27FC236}">
                        <a16:creationId xmlns:a16="http://schemas.microsoft.com/office/drawing/2014/main" id="{FBC8F82D-15F1-CE4D-B2B0-BB71A4C399F0}"/>
                      </a:ext>
                    </a:extLst>
                  </p:cNvPr>
                  <p:cNvSpPr txBox="1">
                    <a:spLocks noRot="1" noChangeAspect="1" noMove="1" noResize="1" noEditPoints="1" noAdjustHandles="1" noChangeArrowheads="1" noChangeShapeType="1" noTextEdit="1"/>
                  </p:cNvSpPr>
                  <p:nvPr/>
                </p:nvSpPr>
                <p:spPr>
                  <a:xfrm>
                    <a:off x="9762359" y="4601763"/>
                    <a:ext cx="1872116" cy="276999"/>
                  </a:xfrm>
                  <a:prstGeom prst="rect">
                    <a:avLst/>
                  </a:prstGeom>
                  <a:blipFill>
                    <a:blip r:embed="rId13"/>
                    <a:stretch>
                      <a:fillRect l="-671" t="-9091" b="-40909"/>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1C0D7E1-85EE-4346-B437-C570E9207D0B}"/>
                      </a:ext>
                    </a:extLst>
                  </p:cNvPr>
                  <p:cNvSpPr txBox="1"/>
                  <p:nvPr/>
                </p:nvSpPr>
                <p:spPr>
                  <a:xfrm>
                    <a:off x="9762359" y="4951900"/>
                    <a:ext cx="1722972" cy="276999"/>
                  </a:xfrm>
                  <a:prstGeom prst="rect">
                    <a:avLst/>
                  </a:prstGeom>
                  <a:no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𝑣</m:t>
                              </m:r>
                            </m:e>
                            <m:sub>
                              <m:r>
                                <a:rPr lang="de-DE" b="0" i="1" smtClean="0">
                                  <a:latin typeface="Cambria Math" panose="02040503050406030204" pitchFamily="18" charset="0"/>
                                </a:rPr>
                                <m:t>𝑚𝑎𝑥</m:t>
                              </m:r>
                            </m:sub>
                          </m:sSub>
                          <m:r>
                            <a:rPr lang="de-DE" b="0" i="1" smtClean="0">
                              <a:latin typeface="Cambria Math" panose="02040503050406030204" pitchFamily="18" charset="0"/>
                            </a:rPr>
                            <m:t>=</m:t>
                          </m:r>
                          <m:r>
                            <a:rPr lang="de-DE" b="0" i="0" smtClean="0">
                              <a:latin typeface="Cambria Math" panose="02040503050406030204" pitchFamily="18" charset="0"/>
                            </a:rPr>
                            <m:t>5 </m:t>
                          </m:r>
                          <m:r>
                            <m:rPr>
                              <m:sty m:val="p"/>
                            </m:rPr>
                            <a:rPr lang="de-DE" b="0" i="0" smtClean="0">
                              <a:latin typeface="Cambria Math" panose="02040503050406030204" pitchFamily="18" charset="0"/>
                            </a:rPr>
                            <m:t>km</m:t>
                          </m:r>
                          <m:r>
                            <a:rPr lang="de-DE" b="0" i="0" smtClean="0">
                              <a:latin typeface="Cambria Math" panose="02040503050406030204" pitchFamily="18" charset="0"/>
                            </a:rPr>
                            <m:t> </m:t>
                          </m:r>
                          <m:sSup>
                            <m:sSupPr>
                              <m:ctrlPr>
                                <a:rPr lang="de-DE" b="0" i="1" smtClean="0">
                                  <a:latin typeface="Cambria Math" panose="02040503050406030204" pitchFamily="18" charset="0"/>
                                </a:rPr>
                              </m:ctrlPr>
                            </m:sSupPr>
                            <m:e>
                              <m:r>
                                <m:rPr>
                                  <m:sty m:val="p"/>
                                </m:rPr>
                                <a:rPr lang="de-DE" b="0" i="0" smtClean="0">
                                  <a:latin typeface="Cambria Math" panose="02040503050406030204" pitchFamily="18" charset="0"/>
                                </a:rPr>
                                <m:t>s</m:t>
                              </m:r>
                            </m:e>
                            <m:sup>
                              <m:r>
                                <a:rPr lang="de-DE" b="0" i="0" smtClean="0">
                                  <a:latin typeface="Cambria Math" panose="02040503050406030204" pitchFamily="18" charset="0"/>
                                </a:rPr>
                                <m:t>−1</m:t>
                              </m:r>
                            </m:sup>
                          </m:sSup>
                        </m:oMath>
                      </m:oMathPara>
                    </a14:m>
                    <a:endParaRPr lang="en-GB" dirty="0"/>
                  </a:p>
                </p:txBody>
              </p:sp>
            </mc:Choice>
            <mc:Fallback xmlns="">
              <p:sp>
                <p:nvSpPr>
                  <p:cNvPr id="21" name="TextBox 20">
                    <a:extLst>
                      <a:ext uri="{FF2B5EF4-FFF2-40B4-BE49-F238E27FC236}">
                        <a16:creationId xmlns:a16="http://schemas.microsoft.com/office/drawing/2014/main" id="{E1C0D7E1-85EE-4346-B437-C570E9207D0B}"/>
                      </a:ext>
                    </a:extLst>
                  </p:cNvPr>
                  <p:cNvSpPr txBox="1">
                    <a:spLocks noRot="1" noChangeAspect="1" noMove="1" noResize="1" noEditPoints="1" noAdjustHandles="1" noChangeArrowheads="1" noChangeShapeType="1" noTextEdit="1"/>
                  </p:cNvSpPr>
                  <p:nvPr/>
                </p:nvSpPr>
                <p:spPr>
                  <a:xfrm>
                    <a:off x="9762359" y="4951900"/>
                    <a:ext cx="1722972" cy="276999"/>
                  </a:xfrm>
                  <a:prstGeom prst="rect">
                    <a:avLst/>
                  </a:prstGeom>
                  <a:blipFill>
                    <a:blip r:embed="rId14"/>
                    <a:stretch>
                      <a:fillRect l="-730" t="-4348" r="-730" b="-34783"/>
                    </a:stretch>
                  </a:blipFill>
                  <a:ln>
                    <a:noFill/>
                  </a:ln>
                </p:spPr>
                <p:txBody>
                  <a:bodyPr/>
                  <a:lstStyle/>
                  <a:p>
                    <a:r>
                      <a:rPr lang="en-GB">
                        <a:noFill/>
                      </a:rPr>
                      <a:t> </a:t>
                    </a:r>
                  </a:p>
                </p:txBody>
              </p:sp>
            </mc:Fallback>
          </mc:AlternateContent>
        </p:grpSp>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5C07B137-7313-114A-9E76-46C3151AE0DB}"/>
                    </a:ext>
                  </a:extLst>
                </p:cNvPr>
                <p:cNvSpPr txBox="1"/>
                <p:nvPr/>
              </p:nvSpPr>
              <p:spPr>
                <a:xfrm>
                  <a:off x="5402646" y="4370105"/>
                  <a:ext cx="619400" cy="474874"/>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𝑓</m:t>
                        </m:r>
                        <m:r>
                          <a:rPr lang="de-DE" b="0" i="1" smtClean="0">
                            <a:latin typeface="Cambria Math" panose="02040503050406030204" pitchFamily="18" charset="0"/>
                          </a:rPr>
                          <m:t>=</m:t>
                        </m:r>
                        <m:f>
                          <m:fPr>
                            <m:ctrlPr>
                              <a:rPr lang="de-DE" b="0" i="1" smtClean="0">
                                <a:latin typeface="Cambria Math" panose="02040503050406030204" pitchFamily="18" charset="0"/>
                              </a:rPr>
                            </m:ctrlPr>
                          </m:fPr>
                          <m:num>
                            <m:r>
                              <a:rPr lang="de-DE" b="0" i="1" smtClean="0">
                                <a:latin typeface="Cambria Math" panose="02040503050406030204" pitchFamily="18" charset="0"/>
                              </a:rPr>
                              <m:t>𝑣</m:t>
                            </m:r>
                          </m:num>
                          <m:den>
                            <m:r>
                              <a:rPr lang="de-DE" b="0" i="1" smtClean="0">
                                <a:latin typeface="Cambria Math" panose="02040503050406030204" pitchFamily="18" charset="0"/>
                              </a:rPr>
                              <m:t>𝜆</m:t>
                            </m:r>
                          </m:den>
                        </m:f>
                      </m:oMath>
                    </m:oMathPara>
                  </a14:m>
                  <a:endParaRPr lang="en-GB" dirty="0"/>
                </a:p>
              </p:txBody>
            </p:sp>
          </mc:Choice>
          <mc:Fallback>
            <p:sp>
              <p:nvSpPr>
                <p:cNvPr id="22" name="TextBox 21">
                  <a:extLst>
                    <a:ext uri="{FF2B5EF4-FFF2-40B4-BE49-F238E27FC236}">
                      <a16:creationId xmlns:a16="http://schemas.microsoft.com/office/drawing/2014/main" id="{5C07B137-7313-114A-9E76-46C3151AE0DB}"/>
                    </a:ext>
                  </a:extLst>
                </p:cNvPr>
                <p:cNvSpPr txBox="1">
                  <a:spLocks noRot="1" noChangeAspect="1" noMove="1" noResize="1" noEditPoints="1" noAdjustHandles="1" noChangeArrowheads="1" noChangeShapeType="1" noTextEdit="1"/>
                </p:cNvSpPr>
                <p:nvPr/>
              </p:nvSpPr>
              <p:spPr>
                <a:xfrm>
                  <a:off x="5402646" y="4370105"/>
                  <a:ext cx="619400" cy="474874"/>
                </a:xfrm>
                <a:prstGeom prst="rect">
                  <a:avLst/>
                </a:prstGeom>
                <a:blipFill>
                  <a:blip r:embed="rId15"/>
                  <a:stretch>
                    <a:fillRect l="-9804" r="-5882" b="-12821"/>
                  </a:stretch>
                </a:blipFill>
                <a:ln>
                  <a:solidFill>
                    <a:schemeClr val="tx1"/>
                  </a:solidFill>
                </a:ln>
              </p:spPr>
              <p:txBody>
                <a:bodyPr/>
                <a:lstStyle/>
                <a:p>
                  <a:r>
                    <a:rPr lang="en-GB">
                      <a:noFill/>
                    </a:rPr>
                    <a:t> </a:t>
                  </a:r>
                </a:p>
              </p:txBody>
            </p:sp>
          </mc:Fallback>
        </mc:AlternateContent>
      </p:grpSp>
      <p:grpSp>
        <p:nvGrpSpPr>
          <p:cNvPr id="35" name="Group 34">
            <a:extLst>
              <a:ext uri="{FF2B5EF4-FFF2-40B4-BE49-F238E27FC236}">
                <a16:creationId xmlns:a16="http://schemas.microsoft.com/office/drawing/2014/main" id="{4DA2EC70-CA32-CA47-ABC7-D49C112C3B51}"/>
              </a:ext>
            </a:extLst>
          </p:cNvPr>
          <p:cNvGrpSpPr/>
          <p:nvPr/>
        </p:nvGrpSpPr>
        <p:grpSpPr>
          <a:xfrm>
            <a:off x="4307120" y="3011726"/>
            <a:ext cx="3157531" cy="1211766"/>
            <a:chOff x="4682742" y="2957156"/>
            <a:chExt cx="3157531" cy="1211766"/>
          </a:xfrm>
        </p:grpSpPr>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61BE0E43-EF92-6C40-83EE-ECE3247A3CC5}"/>
                    </a:ext>
                  </a:extLst>
                </p:cNvPr>
                <p:cNvSpPr/>
                <p:nvPr/>
              </p:nvSpPr>
              <p:spPr>
                <a:xfrm>
                  <a:off x="4682742" y="3707257"/>
                  <a:ext cx="3157531" cy="461665"/>
                </a:xfrm>
                <a:prstGeom prst="rect">
                  <a:avLst/>
                </a:prstGeom>
                <a:solidFill>
                  <a:schemeClr val="bg1">
                    <a:lumMod val="75000"/>
                  </a:schemeClr>
                </a:solidFill>
                <a:ln>
                  <a:noFill/>
                </a:ln>
              </p:spPr>
              <p:txBody>
                <a:bodyPr wrap="none">
                  <a:spAutoFit/>
                </a:bodyPr>
                <a:lstStyle/>
                <a:p>
                  <a:pPr/>
                  <a14:m>
                    <m:oMathPara xmlns:m="http://schemas.openxmlformats.org/officeDocument/2006/math">
                      <m:oMathParaPr>
                        <m:jc m:val="centerGroup"/>
                      </m:oMathParaPr>
                      <m:oMath xmlns:m="http://schemas.openxmlformats.org/officeDocument/2006/math">
                        <m:r>
                          <a:rPr lang="de-DE" sz="2400" i="1" smtClean="0">
                            <a:latin typeface="Cambria Math" panose="02040503050406030204" pitchFamily="18" charset="0"/>
                          </a:rPr>
                          <m:t>1</m:t>
                        </m:r>
                        <m:r>
                          <a:rPr lang="de-DE" sz="2400" b="0" i="1" smtClean="0">
                            <a:latin typeface="Cambria Math" panose="02040503050406030204" pitchFamily="18" charset="0"/>
                          </a:rPr>
                          <m:t>.3 </m:t>
                        </m:r>
                        <m:r>
                          <m:rPr>
                            <m:sty m:val="p"/>
                          </m:rPr>
                          <a:rPr lang="de-DE" sz="2400" b="0" i="0" smtClean="0">
                            <a:latin typeface="Cambria Math" panose="02040503050406030204" pitchFamily="18" charset="0"/>
                          </a:rPr>
                          <m:t>km</m:t>
                        </m:r>
                        <m:r>
                          <a:rPr lang="de-DE" sz="2400" b="0" i="1" smtClean="0">
                            <a:latin typeface="Cambria Math" panose="02040503050406030204" pitchFamily="18" charset="0"/>
                          </a:rPr>
                          <m:t>≤</m:t>
                        </m:r>
                        <m:r>
                          <a:rPr lang="de-DE" sz="2400" b="0" i="1" smtClean="0">
                            <a:solidFill>
                              <a:schemeClr val="tx1"/>
                            </a:solidFill>
                            <a:latin typeface="Cambria Math" panose="02040503050406030204" pitchFamily="18" charset="0"/>
                          </a:rPr>
                          <m:t>𝑧</m:t>
                        </m:r>
                        <m:r>
                          <a:rPr lang="de-DE" sz="2400" b="0" i="1" smtClean="0">
                            <a:latin typeface="Cambria Math" panose="02040503050406030204" pitchFamily="18" charset="0"/>
                          </a:rPr>
                          <m:t>≤16.7 </m:t>
                        </m:r>
                        <m:r>
                          <m:rPr>
                            <m:sty m:val="p"/>
                          </m:rPr>
                          <a:rPr lang="de-DE" sz="2400" b="0" i="0" smtClean="0">
                            <a:latin typeface="Cambria Math" panose="02040503050406030204" pitchFamily="18" charset="0"/>
                          </a:rPr>
                          <m:t>km</m:t>
                        </m:r>
                      </m:oMath>
                    </m:oMathPara>
                  </a14:m>
                  <a:endParaRPr lang="en-GB" sz="2400" dirty="0"/>
                </a:p>
              </p:txBody>
            </p:sp>
          </mc:Choice>
          <mc:Fallback xmlns="">
            <p:sp>
              <p:nvSpPr>
                <p:cNvPr id="39" name="Rectangle 38">
                  <a:extLst>
                    <a:ext uri="{FF2B5EF4-FFF2-40B4-BE49-F238E27FC236}">
                      <a16:creationId xmlns:a16="http://schemas.microsoft.com/office/drawing/2014/main" id="{61BE0E43-EF92-6C40-83EE-ECE3247A3CC5}"/>
                    </a:ext>
                  </a:extLst>
                </p:cNvPr>
                <p:cNvSpPr>
                  <a:spLocks noRot="1" noChangeAspect="1" noMove="1" noResize="1" noEditPoints="1" noAdjustHandles="1" noChangeArrowheads="1" noChangeShapeType="1" noTextEdit="1"/>
                </p:cNvSpPr>
                <p:nvPr/>
              </p:nvSpPr>
              <p:spPr>
                <a:xfrm>
                  <a:off x="4682742" y="3707257"/>
                  <a:ext cx="3157531" cy="461665"/>
                </a:xfrm>
                <a:prstGeom prst="rect">
                  <a:avLst/>
                </a:prstGeom>
                <a:blipFill>
                  <a:blip r:embed="rId18"/>
                  <a:stretch>
                    <a:fillRect b="-18421"/>
                  </a:stretch>
                </a:blipFill>
                <a:ln>
                  <a:noFill/>
                </a:ln>
              </p:spPr>
              <p:txBody>
                <a:bodyPr/>
                <a:lstStyle/>
                <a:p>
                  <a:r>
                    <a:rPr lang="en-GB">
                      <a:noFill/>
                    </a:rPr>
                    <a:t> </a:t>
                  </a:r>
                </a:p>
              </p:txBody>
            </p:sp>
          </mc:Fallback>
        </mc:AlternateContent>
        <p:sp>
          <p:nvSpPr>
            <p:cNvPr id="43" name="Down Arrow 42">
              <a:extLst>
                <a:ext uri="{FF2B5EF4-FFF2-40B4-BE49-F238E27FC236}">
                  <a16:creationId xmlns:a16="http://schemas.microsoft.com/office/drawing/2014/main" id="{99BE6B48-6611-4D44-A64B-D204C4283F3F}"/>
                </a:ext>
              </a:extLst>
            </p:cNvPr>
            <p:cNvSpPr/>
            <p:nvPr/>
          </p:nvSpPr>
          <p:spPr>
            <a:xfrm>
              <a:off x="6533656" y="2957156"/>
              <a:ext cx="262466" cy="569667"/>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F978F69F-C1B6-C645-A860-2C159E4BD492}"/>
                    </a:ext>
                  </a:extLst>
                </p:cNvPr>
                <p:cNvSpPr txBox="1"/>
                <p:nvPr/>
              </p:nvSpPr>
              <p:spPr>
                <a:xfrm>
                  <a:off x="5207728" y="3149294"/>
                  <a:ext cx="1068562" cy="276999"/>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𝑧</m:t>
                        </m:r>
                        <m:r>
                          <a:rPr lang="de-DE" i="1">
                            <a:latin typeface="Cambria Math" panose="02040503050406030204" pitchFamily="18" charset="0"/>
                            <a:ea typeface="Cambria Math" panose="02040503050406030204" pitchFamily="18" charset="0"/>
                          </a:rPr>
                          <m:t>≈</m:t>
                        </m:r>
                        <m:r>
                          <a:rPr lang="de-DE" b="0" i="1" smtClean="0">
                            <a:latin typeface="Cambria Math" panose="02040503050406030204" pitchFamily="18" charset="0"/>
                          </a:rPr>
                          <m:t>0.4 </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𝜆</m:t>
                            </m:r>
                          </m:e>
                          <m:sub>
                            <m:r>
                              <a:rPr lang="de-DE" b="0" i="1" smtClean="0">
                                <a:latin typeface="Cambria Math" panose="02040503050406030204" pitchFamily="18" charset="0"/>
                              </a:rPr>
                              <m:t>𝑅</m:t>
                            </m:r>
                          </m:sub>
                        </m:sSub>
                      </m:oMath>
                    </m:oMathPara>
                  </a14:m>
                  <a:endParaRPr lang="en-GB" dirty="0"/>
                </a:p>
              </p:txBody>
            </p:sp>
          </mc:Choice>
          <mc:Fallback xmlns="">
            <p:sp>
              <p:nvSpPr>
                <p:cNvPr id="44" name="TextBox 43">
                  <a:extLst>
                    <a:ext uri="{FF2B5EF4-FFF2-40B4-BE49-F238E27FC236}">
                      <a16:creationId xmlns:a16="http://schemas.microsoft.com/office/drawing/2014/main" id="{F978F69F-C1B6-C645-A860-2C159E4BD492}"/>
                    </a:ext>
                  </a:extLst>
                </p:cNvPr>
                <p:cNvSpPr txBox="1">
                  <a:spLocks noRot="1" noChangeAspect="1" noMove="1" noResize="1" noEditPoints="1" noAdjustHandles="1" noChangeArrowheads="1" noChangeShapeType="1" noTextEdit="1"/>
                </p:cNvSpPr>
                <p:nvPr/>
              </p:nvSpPr>
              <p:spPr>
                <a:xfrm>
                  <a:off x="5207728" y="3149294"/>
                  <a:ext cx="1068562" cy="276999"/>
                </a:xfrm>
                <a:prstGeom prst="rect">
                  <a:avLst/>
                </a:prstGeom>
                <a:blipFill>
                  <a:blip r:embed="rId19"/>
                  <a:stretch>
                    <a:fillRect l="-1163" t="-8696" b="-30435"/>
                  </a:stretch>
                </a:blipFill>
                <a:ln>
                  <a:solidFill>
                    <a:schemeClr val="tx1"/>
                  </a:solidFill>
                </a:ln>
              </p:spPr>
              <p:txBody>
                <a:bodyPr/>
                <a:lstStyle/>
                <a:p>
                  <a:r>
                    <a:rPr lang="en-GB">
                      <a:noFill/>
                    </a:rPr>
                    <a:t> </a:t>
                  </a:r>
                </a:p>
              </p:txBody>
            </p:sp>
          </mc:Fallback>
        </mc:AlternateContent>
      </p:grpSp>
      <p:sp>
        <p:nvSpPr>
          <p:cNvPr id="34" name="CustomShape 1">
            <a:extLst>
              <a:ext uri="{FF2B5EF4-FFF2-40B4-BE49-F238E27FC236}">
                <a16:creationId xmlns:a16="http://schemas.microsoft.com/office/drawing/2014/main" id="{EB090547-1120-7F41-B460-F188DD50F2AB}"/>
              </a:ext>
            </a:extLst>
          </p:cNvPr>
          <p:cNvSpPr/>
          <p:nvPr/>
        </p:nvSpPr>
        <p:spPr>
          <a:xfrm>
            <a:off x="1605240" y="6338520"/>
            <a:ext cx="5390640" cy="402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1030" spc="-1" dirty="0">
                <a:solidFill>
                  <a:srgbClr val="4C4949"/>
                </a:solidFill>
                <a:uFill>
                  <a:solidFill>
                    <a:srgbClr val="FFFFFF"/>
                  </a:solidFill>
                </a:uFill>
                <a:latin typeface="Arial"/>
              </a:rPr>
              <a:t>Imaging the BD transition zone using seismic noise</a:t>
            </a:r>
            <a:endParaRPr lang="en-GB" sz="1800" b="0" strike="noStrike" spc="-1" dirty="0">
              <a:solidFill>
                <a:srgbClr val="000000"/>
              </a:solidFill>
              <a:uFill>
                <a:solidFill>
                  <a:srgbClr val="FFFFFF"/>
                </a:solidFill>
              </a:uFill>
              <a:latin typeface="Arial"/>
            </a:endParaRPr>
          </a:p>
          <a:p>
            <a:pPr>
              <a:lnSpc>
                <a:spcPct val="100000"/>
              </a:lnSpc>
            </a:pPr>
            <a:r>
              <a:rPr lang="en-GB" sz="1030" b="1" strike="noStrike" spc="-1" dirty="0">
                <a:solidFill>
                  <a:srgbClr val="4C4949"/>
                </a:solidFill>
                <a:uFill>
                  <a:solidFill>
                    <a:srgbClr val="FFFFFF"/>
                  </a:solidFill>
                </a:uFill>
                <a:latin typeface="Arial"/>
                <a:ea typeface="DejaVu Sans"/>
              </a:rPr>
              <a:t>K. Löer</a:t>
            </a:r>
            <a:r>
              <a:rPr lang="en-GB" sz="1030" b="0" strike="noStrike" spc="-1" dirty="0">
                <a:solidFill>
                  <a:srgbClr val="4C4949"/>
                </a:solidFill>
                <a:uFill>
                  <a:solidFill>
                    <a:srgbClr val="FFFFFF"/>
                  </a:solidFill>
                </a:uFill>
                <a:latin typeface="Arial"/>
                <a:ea typeface="DejaVu Sans"/>
              </a:rPr>
              <a:t>, T. Toledo, G. </a:t>
            </a:r>
            <a:r>
              <a:rPr lang="en-GB" sz="1030" b="0" strike="noStrike" spc="-1" dirty="0" err="1">
                <a:solidFill>
                  <a:srgbClr val="4C4949"/>
                </a:solidFill>
                <a:uFill>
                  <a:solidFill>
                    <a:srgbClr val="FFFFFF"/>
                  </a:solidFill>
                </a:uFill>
                <a:latin typeface="Arial"/>
                <a:ea typeface="DejaVu Sans"/>
              </a:rPr>
              <a:t>Norini</a:t>
            </a:r>
            <a:r>
              <a:rPr lang="en-GB" sz="1030" b="0" strike="noStrike" spc="-1" dirty="0">
                <a:solidFill>
                  <a:srgbClr val="4C4949"/>
                </a:solidFill>
                <a:uFill>
                  <a:solidFill>
                    <a:srgbClr val="FFFFFF"/>
                  </a:solidFill>
                </a:uFill>
                <a:latin typeface="Arial"/>
                <a:ea typeface="DejaVu Sans"/>
              </a:rPr>
              <a:t>, X. Zhang, A. Curtis, E. H. </a:t>
            </a:r>
            <a:r>
              <a:rPr lang="en-GB" sz="1030" b="0" strike="noStrike" spc="-1" dirty="0" err="1">
                <a:solidFill>
                  <a:srgbClr val="4C4949"/>
                </a:solidFill>
                <a:uFill>
                  <a:solidFill>
                    <a:srgbClr val="FFFFFF"/>
                  </a:solidFill>
                </a:uFill>
                <a:latin typeface="Arial"/>
                <a:ea typeface="DejaVu Sans"/>
              </a:rPr>
              <a:t>Saenger</a:t>
            </a:r>
            <a:endParaRPr lang="en-GB" sz="1800" b="0" strike="noStrike" spc="-1" dirty="0">
              <a:solidFill>
                <a:srgbClr val="000000"/>
              </a:solidFill>
              <a:uFill>
                <a:solidFill>
                  <a:srgbClr val="FFFFFF"/>
                </a:solidFill>
              </a:uFill>
              <a:latin typeface="Arial"/>
            </a:endParaRPr>
          </a:p>
        </p:txBody>
      </p:sp>
      <p:pic>
        <p:nvPicPr>
          <p:cNvPr id="36" name="Picture 35" descr="A picture containing drawing, plate&#10;&#10;Description automatically generated">
            <a:extLst>
              <a:ext uri="{FF2B5EF4-FFF2-40B4-BE49-F238E27FC236}">
                <a16:creationId xmlns:a16="http://schemas.microsoft.com/office/drawing/2014/main" id="{267390AB-1688-5E42-A304-B3B63C4CFF86}"/>
              </a:ext>
            </a:extLst>
          </p:cNvPr>
          <p:cNvPicPr>
            <a:picLocks noChangeAspect="1"/>
          </p:cNvPicPr>
          <p:nvPr/>
        </p:nvPicPr>
        <p:blipFill>
          <a:blip r:embed="rId20"/>
          <a:stretch>
            <a:fillRect/>
          </a:stretch>
        </p:blipFill>
        <p:spPr>
          <a:xfrm>
            <a:off x="11540806" y="6281904"/>
            <a:ext cx="622067" cy="450096"/>
          </a:xfrm>
          <a:prstGeom prst="rect">
            <a:avLst/>
          </a:prstGeom>
        </p:spPr>
      </p:pic>
      <p:sp>
        <p:nvSpPr>
          <p:cNvPr id="3" name="Slide Number Placeholder 2">
            <a:extLst>
              <a:ext uri="{FF2B5EF4-FFF2-40B4-BE49-F238E27FC236}">
                <a16:creationId xmlns:a16="http://schemas.microsoft.com/office/drawing/2014/main" id="{8AAF49A5-DE95-F24C-B897-A3477AC386B1}"/>
              </a:ext>
            </a:extLst>
          </p:cNvPr>
          <p:cNvSpPr>
            <a:spLocks noGrp="1"/>
          </p:cNvSpPr>
          <p:nvPr>
            <p:ph type="sldNum" sz="quarter" idx="12"/>
          </p:nvPr>
        </p:nvSpPr>
        <p:spPr/>
        <p:txBody>
          <a:bodyPr/>
          <a:lstStyle/>
          <a:p>
            <a:fld id="{4781B024-3AAC-C148-AB6D-BE3904456A2F}" type="slidenum">
              <a:rPr lang="en-GB" smtClean="0"/>
              <a:t>4</a:t>
            </a:fld>
            <a:endParaRPr lang="en-GB"/>
          </a:p>
        </p:txBody>
      </p:sp>
      <p:sp>
        <p:nvSpPr>
          <p:cNvPr id="37" name="Down Arrow 36">
            <a:extLst>
              <a:ext uri="{FF2B5EF4-FFF2-40B4-BE49-F238E27FC236}">
                <a16:creationId xmlns:a16="http://schemas.microsoft.com/office/drawing/2014/main" id="{3938997D-C621-2349-91F7-478B33984FA7}"/>
              </a:ext>
            </a:extLst>
          </p:cNvPr>
          <p:cNvSpPr/>
          <p:nvPr/>
        </p:nvSpPr>
        <p:spPr>
          <a:xfrm>
            <a:off x="7478083" y="1797243"/>
            <a:ext cx="262466" cy="569667"/>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33C2FB5F-D597-8A46-BABE-7F3A483DFA60}"/>
              </a:ext>
            </a:extLst>
          </p:cNvPr>
          <p:cNvGrpSpPr/>
          <p:nvPr/>
        </p:nvGrpSpPr>
        <p:grpSpPr>
          <a:xfrm>
            <a:off x="10072483" y="4701722"/>
            <a:ext cx="2002792" cy="698511"/>
            <a:chOff x="6475920" y="5045672"/>
            <a:chExt cx="2002792" cy="698511"/>
          </a:xfrm>
        </p:grpSpPr>
        <p:sp>
          <p:nvSpPr>
            <p:cNvPr id="14" name="TextBox 13">
              <a:extLst>
                <a:ext uri="{FF2B5EF4-FFF2-40B4-BE49-F238E27FC236}">
                  <a16:creationId xmlns:a16="http://schemas.microsoft.com/office/drawing/2014/main" id="{F72F1B9F-9EE2-1847-9673-9A754D0EC950}"/>
                </a:ext>
              </a:extLst>
            </p:cNvPr>
            <p:cNvSpPr txBox="1"/>
            <p:nvPr/>
          </p:nvSpPr>
          <p:spPr>
            <a:xfrm>
              <a:off x="6475920" y="5045672"/>
              <a:ext cx="1351652" cy="646331"/>
            </a:xfrm>
            <a:prstGeom prst="rect">
              <a:avLst/>
            </a:prstGeom>
            <a:noFill/>
            <a:ln w="28575">
              <a:solidFill>
                <a:srgbClr val="ED7D31"/>
              </a:solidFill>
            </a:ln>
          </p:spPr>
          <p:txBody>
            <a:bodyPr wrap="none" rtlCol="0">
              <a:spAutoFit/>
            </a:bodyPr>
            <a:lstStyle/>
            <a:p>
              <a:pPr algn="ctr"/>
              <a:r>
                <a:rPr lang="en-GB" dirty="0">
                  <a:latin typeface="Arial" panose="020B0604020202020204" pitchFamily="34" charset="0"/>
                  <a:cs typeface="Arial" panose="020B0604020202020204" pitchFamily="34" charset="0"/>
                </a:rPr>
                <a:t>oceanic</a:t>
              </a:r>
            </a:p>
            <a:p>
              <a:pPr algn="ctr"/>
              <a:r>
                <a:rPr lang="en-GB" dirty="0">
                  <a:latin typeface="Arial" panose="020B0604020202020204" pitchFamily="34" charset="0"/>
                  <a:cs typeface="Arial" panose="020B0604020202020204" pitchFamily="34" charset="0"/>
                </a:rPr>
                <a:t>microseism</a:t>
              </a:r>
            </a:p>
          </p:txBody>
        </p:sp>
        <p:sp>
          <p:nvSpPr>
            <p:cNvPr id="25" name="TextBox 24">
              <a:extLst>
                <a:ext uri="{FF2B5EF4-FFF2-40B4-BE49-F238E27FC236}">
                  <a16:creationId xmlns:a16="http://schemas.microsoft.com/office/drawing/2014/main" id="{B00913EC-7C6C-954E-A651-44D9A1A99D5B}"/>
                </a:ext>
              </a:extLst>
            </p:cNvPr>
            <p:cNvSpPr txBox="1"/>
            <p:nvPr/>
          </p:nvSpPr>
          <p:spPr>
            <a:xfrm>
              <a:off x="7827572" y="5097852"/>
              <a:ext cx="651140" cy="646331"/>
            </a:xfrm>
            <a:prstGeom prst="rect">
              <a:avLst/>
            </a:prstGeom>
            <a:noFill/>
          </p:spPr>
          <p:txBody>
            <a:bodyPr wrap="none" rtlCol="0">
              <a:spAutoFit/>
            </a:bodyPr>
            <a:lstStyle/>
            <a:p>
              <a:pPr marL="285750" indent="-285750">
                <a:buFont typeface="Wingdings" pitchFamily="2" charset="2"/>
                <a:buChar char="ü"/>
              </a:pPr>
              <a:r>
                <a:rPr lang="en-GB" sz="3600" dirty="0">
                  <a:solidFill>
                    <a:srgbClr val="ED7D31"/>
                  </a:solidFill>
                </a:rPr>
                <a:t> </a:t>
              </a:r>
            </a:p>
          </p:txBody>
        </p:sp>
      </p:grpSp>
      <p:sp>
        <p:nvSpPr>
          <p:cNvPr id="2" name="TextBox 1">
            <a:extLst>
              <a:ext uri="{FF2B5EF4-FFF2-40B4-BE49-F238E27FC236}">
                <a16:creationId xmlns:a16="http://schemas.microsoft.com/office/drawing/2014/main" id="{F0AF92AB-FEB2-0340-AE1E-EC0AA74B3146}"/>
              </a:ext>
            </a:extLst>
          </p:cNvPr>
          <p:cNvSpPr txBox="1"/>
          <p:nvPr/>
        </p:nvSpPr>
        <p:spPr>
          <a:xfrm>
            <a:off x="9273679" y="2318581"/>
            <a:ext cx="1505540" cy="646331"/>
          </a:xfrm>
          <a:prstGeom prst="rect">
            <a:avLst/>
          </a:prstGeom>
          <a:noFill/>
        </p:spPr>
        <p:txBody>
          <a:bodyPr wrap="none" rtlCol="0">
            <a:spAutoFit/>
          </a:bodyPr>
          <a:lstStyle/>
          <a:p>
            <a:r>
              <a:rPr lang="en-GB" dirty="0">
                <a:solidFill>
                  <a:schemeClr val="accent1">
                    <a:lumMod val="60000"/>
                    <a:lumOff val="40000"/>
                  </a:schemeClr>
                </a:solidFill>
                <a:latin typeface="Arial" panose="020B0604020202020204" pitchFamily="34" charset="0"/>
                <a:cs typeface="Arial" panose="020B0604020202020204" pitchFamily="34" charset="0"/>
              </a:rPr>
              <a:t>resolvable </a:t>
            </a:r>
          </a:p>
          <a:p>
            <a:r>
              <a:rPr lang="en-GB" b="1" dirty="0">
                <a:solidFill>
                  <a:schemeClr val="accent1">
                    <a:lumMod val="60000"/>
                    <a:lumOff val="40000"/>
                  </a:schemeClr>
                </a:solidFill>
                <a:latin typeface="Arial" panose="020B0604020202020204" pitchFamily="34" charset="0"/>
                <a:cs typeface="Arial" panose="020B0604020202020204" pitchFamily="34" charset="0"/>
              </a:rPr>
              <a:t>wave length</a:t>
            </a:r>
          </a:p>
        </p:txBody>
      </p:sp>
      <p:sp>
        <p:nvSpPr>
          <p:cNvPr id="45" name="TextBox 44">
            <a:extLst>
              <a:ext uri="{FF2B5EF4-FFF2-40B4-BE49-F238E27FC236}">
                <a16:creationId xmlns:a16="http://schemas.microsoft.com/office/drawing/2014/main" id="{5626B691-DFA1-0C47-8A75-628B0AA4871A}"/>
              </a:ext>
            </a:extLst>
          </p:cNvPr>
          <p:cNvSpPr txBox="1"/>
          <p:nvPr/>
        </p:nvSpPr>
        <p:spPr>
          <a:xfrm>
            <a:off x="4310465" y="4219260"/>
            <a:ext cx="3154185" cy="369332"/>
          </a:xfrm>
          <a:prstGeom prst="rect">
            <a:avLst/>
          </a:prstGeom>
          <a:noFill/>
        </p:spPr>
        <p:txBody>
          <a:bodyPr wrap="square" rtlCol="0">
            <a:spAutoFit/>
          </a:bodyPr>
          <a:lstStyle/>
          <a:p>
            <a:pPr algn="ctr"/>
            <a:r>
              <a:rPr lang="en-GB" b="1" dirty="0">
                <a:solidFill>
                  <a:schemeClr val="bg1">
                    <a:lumMod val="75000"/>
                  </a:schemeClr>
                </a:solidFill>
                <a:latin typeface="Arial" panose="020B0604020202020204" pitchFamily="34" charset="0"/>
                <a:cs typeface="Arial" panose="020B0604020202020204" pitchFamily="34" charset="0"/>
              </a:rPr>
              <a:t>depth</a:t>
            </a:r>
          </a:p>
        </p:txBody>
      </p:sp>
      <p:sp>
        <p:nvSpPr>
          <p:cNvPr id="46" name="TextBox 45">
            <a:extLst>
              <a:ext uri="{FF2B5EF4-FFF2-40B4-BE49-F238E27FC236}">
                <a16:creationId xmlns:a16="http://schemas.microsoft.com/office/drawing/2014/main" id="{D80B84D3-C9D3-644B-8CE9-18D551C9B672}"/>
              </a:ext>
            </a:extLst>
          </p:cNvPr>
          <p:cNvSpPr txBox="1"/>
          <p:nvPr/>
        </p:nvSpPr>
        <p:spPr>
          <a:xfrm>
            <a:off x="7608973" y="4234986"/>
            <a:ext cx="3217419" cy="369332"/>
          </a:xfrm>
          <a:prstGeom prst="rect">
            <a:avLst/>
          </a:prstGeom>
          <a:noFill/>
        </p:spPr>
        <p:txBody>
          <a:bodyPr wrap="square" rtlCol="0">
            <a:spAutoFit/>
          </a:bodyPr>
          <a:lstStyle/>
          <a:p>
            <a:pPr algn="ctr"/>
            <a:r>
              <a:rPr lang="en-GB" b="1" dirty="0">
                <a:solidFill>
                  <a:srgbClr val="ED7D31"/>
                </a:solidFill>
                <a:latin typeface="Arial" panose="020B0604020202020204" pitchFamily="34" charset="0"/>
                <a:cs typeface="Arial" panose="020B0604020202020204" pitchFamily="34" charset="0"/>
              </a:rPr>
              <a:t>frequency</a:t>
            </a:r>
          </a:p>
        </p:txBody>
      </p:sp>
    </p:spTree>
    <p:extLst>
      <p:ext uri="{BB962C8B-B14F-4D97-AF65-F5344CB8AC3E}">
        <p14:creationId xmlns:p14="http://schemas.microsoft.com/office/powerpoint/2010/main" val="301052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up)">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5"/>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4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2"/>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4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7" grpId="0" animBg="1"/>
      <p:bldP spid="2" grpId="0"/>
      <p:bldP spid="45" grpId="0"/>
      <p:bldP spid="4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6">
            <a:extLst>
              <a:ext uri="{FF2B5EF4-FFF2-40B4-BE49-F238E27FC236}">
                <a16:creationId xmlns:a16="http://schemas.microsoft.com/office/drawing/2014/main" id="{A4BCB3DD-D05E-5743-8816-9926C9420E8B}"/>
              </a:ext>
            </a:extLst>
          </p:cNvPr>
          <p:cNvPicPr/>
          <p:nvPr/>
        </p:nvPicPr>
        <p:blipFill>
          <a:blip r:embed="rId3"/>
          <a:stretch/>
        </p:blipFill>
        <p:spPr>
          <a:xfrm>
            <a:off x="196920" y="6343200"/>
            <a:ext cx="584640" cy="388800"/>
          </a:xfrm>
          <a:prstGeom prst="rect">
            <a:avLst/>
          </a:prstGeom>
          <a:ln>
            <a:noFill/>
          </a:ln>
        </p:spPr>
      </p:pic>
      <p:sp>
        <p:nvSpPr>
          <p:cNvPr id="6" name="Line 5">
            <a:extLst>
              <a:ext uri="{FF2B5EF4-FFF2-40B4-BE49-F238E27FC236}">
                <a16:creationId xmlns:a16="http://schemas.microsoft.com/office/drawing/2014/main" id="{C8232BB3-5571-8041-A1C9-EEA52ECFB081}"/>
              </a:ext>
            </a:extLst>
          </p:cNvPr>
          <p:cNvSpPr/>
          <p:nvPr/>
        </p:nvSpPr>
        <p:spPr>
          <a:xfrm flipV="1">
            <a:off x="-8652" y="6211874"/>
            <a:ext cx="12200652" cy="3526"/>
          </a:xfrm>
          <a:prstGeom prst="line">
            <a:avLst/>
          </a:prstGeom>
          <a:ln w="25560">
            <a:solidFill>
              <a:srgbClr val="F6871B"/>
            </a:solidFill>
            <a:round/>
          </a:ln>
        </p:spPr>
        <p:style>
          <a:lnRef idx="1">
            <a:schemeClr val="accent1"/>
          </a:lnRef>
          <a:fillRef idx="0">
            <a:schemeClr val="accent1"/>
          </a:fillRef>
          <a:effectRef idx="0">
            <a:schemeClr val="accent1"/>
          </a:effectRef>
          <a:fontRef idx="minor"/>
        </p:style>
      </p:sp>
      <p:pic>
        <p:nvPicPr>
          <p:cNvPr id="7" name="Grafik 1">
            <a:extLst>
              <a:ext uri="{FF2B5EF4-FFF2-40B4-BE49-F238E27FC236}">
                <a16:creationId xmlns:a16="http://schemas.microsoft.com/office/drawing/2014/main" id="{300DBB07-B137-A246-A4E5-DB17A1BEB8F7}"/>
              </a:ext>
            </a:extLst>
          </p:cNvPr>
          <p:cNvPicPr/>
          <p:nvPr/>
        </p:nvPicPr>
        <p:blipFill>
          <a:blip r:embed="rId4"/>
          <a:stretch/>
        </p:blipFill>
        <p:spPr>
          <a:xfrm>
            <a:off x="860400" y="6346800"/>
            <a:ext cx="648000" cy="388800"/>
          </a:xfrm>
          <a:prstGeom prst="rect">
            <a:avLst/>
          </a:prstGeom>
          <a:ln>
            <a:solidFill>
              <a:srgbClr val="000000"/>
            </a:solidFill>
          </a:ln>
        </p:spPr>
      </p:pic>
      <p:pic>
        <p:nvPicPr>
          <p:cNvPr id="9" name="Grafik 35">
            <a:extLst>
              <a:ext uri="{FF2B5EF4-FFF2-40B4-BE49-F238E27FC236}">
                <a16:creationId xmlns:a16="http://schemas.microsoft.com/office/drawing/2014/main" id="{146115C6-B61D-9549-94EA-048350AF9DF3}"/>
              </a:ext>
            </a:extLst>
          </p:cNvPr>
          <p:cNvPicPr/>
          <p:nvPr/>
        </p:nvPicPr>
        <p:blipFill>
          <a:blip r:embed="rId5"/>
          <a:stretch/>
        </p:blipFill>
        <p:spPr>
          <a:xfrm>
            <a:off x="10012594" y="48960"/>
            <a:ext cx="2150280" cy="632160"/>
          </a:xfrm>
          <a:prstGeom prst="rect">
            <a:avLst/>
          </a:prstGeom>
          <a:ln>
            <a:noFill/>
          </a:ln>
        </p:spPr>
      </p:pic>
      <p:sp>
        <p:nvSpPr>
          <p:cNvPr id="10" name="CustomShape 3">
            <a:extLst>
              <a:ext uri="{FF2B5EF4-FFF2-40B4-BE49-F238E27FC236}">
                <a16:creationId xmlns:a16="http://schemas.microsoft.com/office/drawing/2014/main" id="{A343933B-4D00-184B-9DDD-F86C746A3081}"/>
              </a:ext>
            </a:extLst>
          </p:cNvPr>
          <p:cNvSpPr/>
          <p:nvPr/>
        </p:nvSpPr>
        <p:spPr>
          <a:xfrm>
            <a:off x="-2520" y="137160"/>
            <a:ext cx="6991920" cy="455760"/>
          </a:xfrm>
          <a:prstGeom prst="rect">
            <a:avLst/>
          </a:prstGeom>
          <a:noFill/>
          <a:ln>
            <a:noFill/>
          </a:ln>
        </p:spPr>
        <p:style>
          <a:lnRef idx="0">
            <a:scrgbClr r="0" g="0" b="0"/>
          </a:lnRef>
          <a:fillRef idx="0">
            <a:scrgbClr r="0" g="0" b="0"/>
          </a:fillRef>
          <a:effectRef idx="0">
            <a:scrgbClr r="0" g="0" b="0"/>
          </a:effectRef>
          <a:fontRef idx="minor"/>
        </p:style>
        <p:txBody>
          <a:bodyPr lIns="403920" tIns="45000" rIns="403920" bIns="45000"/>
          <a:lstStyle/>
          <a:p>
            <a:pPr>
              <a:lnSpc>
                <a:spcPct val="100000"/>
              </a:lnSpc>
            </a:pPr>
            <a:r>
              <a:rPr lang="en-GB" sz="2400" b="0" strike="noStrike" spc="-1" dirty="0">
                <a:solidFill>
                  <a:srgbClr val="4C4949"/>
                </a:solidFill>
                <a:uFill>
                  <a:solidFill>
                    <a:srgbClr val="FFFFFF"/>
                  </a:solidFill>
                </a:uFill>
                <a:latin typeface="Arial"/>
                <a:ea typeface="DejaVu Sans"/>
              </a:rPr>
              <a:t>Three-component beamforming</a:t>
            </a:r>
            <a:endParaRPr lang="en-GB" sz="1800" b="0" strike="noStrike" spc="-1" dirty="0">
              <a:solidFill>
                <a:srgbClr val="000000"/>
              </a:solidFill>
              <a:uFill>
                <a:solidFill>
                  <a:srgbClr val="FFFFFF"/>
                </a:solidFill>
              </a:uFill>
              <a:latin typeface="Arial"/>
            </a:endParaRPr>
          </a:p>
        </p:txBody>
      </p:sp>
      <p:sp>
        <p:nvSpPr>
          <p:cNvPr id="11" name="Line 4">
            <a:extLst>
              <a:ext uri="{FF2B5EF4-FFF2-40B4-BE49-F238E27FC236}">
                <a16:creationId xmlns:a16="http://schemas.microsoft.com/office/drawing/2014/main" id="{47BCA0F2-3C44-AD4C-A14E-DE37D3DDBC1E}"/>
              </a:ext>
            </a:extLst>
          </p:cNvPr>
          <p:cNvSpPr/>
          <p:nvPr/>
        </p:nvSpPr>
        <p:spPr>
          <a:xfrm flipV="1">
            <a:off x="-6492" y="747794"/>
            <a:ext cx="12198492" cy="3526"/>
          </a:xfrm>
          <a:prstGeom prst="line">
            <a:avLst/>
          </a:prstGeom>
          <a:ln w="25560">
            <a:solidFill>
              <a:srgbClr val="F6871B"/>
            </a:solidFill>
            <a:round/>
          </a:ln>
        </p:spPr>
        <p:style>
          <a:lnRef idx="1">
            <a:schemeClr val="accent1"/>
          </a:lnRef>
          <a:fillRef idx="0">
            <a:schemeClr val="accent1"/>
          </a:fillRef>
          <a:effectRef idx="0">
            <a:schemeClr val="accent1"/>
          </a:effectRef>
          <a:fontRef idx="minor"/>
        </p:style>
      </p:sp>
      <p:sp>
        <p:nvSpPr>
          <p:cNvPr id="24" name="CustomShape 1">
            <a:extLst>
              <a:ext uri="{FF2B5EF4-FFF2-40B4-BE49-F238E27FC236}">
                <a16:creationId xmlns:a16="http://schemas.microsoft.com/office/drawing/2014/main" id="{4F19E472-8F64-D34D-91A8-1C7BC4B91B07}"/>
              </a:ext>
            </a:extLst>
          </p:cNvPr>
          <p:cNvSpPr/>
          <p:nvPr/>
        </p:nvSpPr>
        <p:spPr>
          <a:xfrm>
            <a:off x="1605240" y="6338520"/>
            <a:ext cx="5390640" cy="402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1030" spc="-1" dirty="0">
                <a:solidFill>
                  <a:srgbClr val="4C4949"/>
                </a:solidFill>
                <a:uFill>
                  <a:solidFill>
                    <a:srgbClr val="FFFFFF"/>
                  </a:solidFill>
                </a:uFill>
                <a:latin typeface="Arial"/>
              </a:rPr>
              <a:t>Imaging the BD transition zone using seismic noise</a:t>
            </a:r>
            <a:endParaRPr lang="en-GB" sz="1800" b="0" strike="noStrike" spc="-1" dirty="0">
              <a:solidFill>
                <a:srgbClr val="000000"/>
              </a:solidFill>
              <a:uFill>
                <a:solidFill>
                  <a:srgbClr val="FFFFFF"/>
                </a:solidFill>
              </a:uFill>
              <a:latin typeface="Arial"/>
            </a:endParaRPr>
          </a:p>
          <a:p>
            <a:pPr>
              <a:lnSpc>
                <a:spcPct val="100000"/>
              </a:lnSpc>
            </a:pPr>
            <a:r>
              <a:rPr lang="en-GB" sz="1030" b="1" strike="noStrike" spc="-1" dirty="0">
                <a:solidFill>
                  <a:srgbClr val="4C4949"/>
                </a:solidFill>
                <a:uFill>
                  <a:solidFill>
                    <a:srgbClr val="FFFFFF"/>
                  </a:solidFill>
                </a:uFill>
                <a:latin typeface="Arial"/>
                <a:ea typeface="DejaVu Sans"/>
              </a:rPr>
              <a:t>K. Löer</a:t>
            </a:r>
            <a:r>
              <a:rPr lang="en-GB" sz="1030" b="0" strike="noStrike" spc="-1" dirty="0">
                <a:solidFill>
                  <a:srgbClr val="4C4949"/>
                </a:solidFill>
                <a:uFill>
                  <a:solidFill>
                    <a:srgbClr val="FFFFFF"/>
                  </a:solidFill>
                </a:uFill>
                <a:latin typeface="Arial"/>
                <a:ea typeface="DejaVu Sans"/>
              </a:rPr>
              <a:t>, T. Toledo, G. </a:t>
            </a:r>
            <a:r>
              <a:rPr lang="en-GB" sz="1030" b="0" strike="noStrike" spc="-1" dirty="0" err="1">
                <a:solidFill>
                  <a:srgbClr val="4C4949"/>
                </a:solidFill>
                <a:uFill>
                  <a:solidFill>
                    <a:srgbClr val="FFFFFF"/>
                  </a:solidFill>
                </a:uFill>
                <a:latin typeface="Arial"/>
                <a:ea typeface="DejaVu Sans"/>
              </a:rPr>
              <a:t>Norini</a:t>
            </a:r>
            <a:r>
              <a:rPr lang="en-GB" sz="1030" b="0" strike="noStrike" spc="-1" dirty="0">
                <a:solidFill>
                  <a:srgbClr val="4C4949"/>
                </a:solidFill>
                <a:uFill>
                  <a:solidFill>
                    <a:srgbClr val="FFFFFF"/>
                  </a:solidFill>
                </a:uFill>
                <a:latin typeface="Arial"/>
                <a:ea typeface="DejaVu Sans"/>
              </a:rPr>
              <a:t>, X. Zhang, A. Curtis, E. H. </a:t>
            </a:r>
            <a:r>
              <a:rPr lang="en-GB" sz="1030" b="0" strike="noStrike" spc="-1" dirty="0" err="1">
                <a:solidFill>
                  <a:srgbClr val="4C4949"/>
                </a:solidFill>
                <a:uFill>
                  <a:solidFill>
                    <a:srgbClr val="FFFFFF"/>
                  </a:solidFill>
                </a:uFill>
                <a:latin typeface="Arial"/>
                <a:ea typeface="DejaVu Sans"/>
              </a:rPr>
              <a:t>Saenger</a:t>
            </a:r>
            <a:endParaRPr lang="en-GB" sz="1800" b="0" strike="noStrike" spc="-1" dirty="0">
              <a:solidFill>
                <a:srgbClr val="000000"/>
              </a:solidFill>
              <a:uFill>
                <a:solidFill>
                  <a:srgbClr val="FFFFFF"/>
                </a:solidFill>
              </a:uFill>
              <a:latin typeface="Arial"/>
            </a:endParaRPr>
          </a:p>
        </p:txBody>
      </p:sp>
      <p:pic>
        <p:nvPicPr>
          <p:cNvPr id="25" name="Picture 24" descr="A close up of a map&#10;&#10;Description automatically generated">
            <a:extLst>
              <a:ext uri="{FF2B5EF4-FFF2-40B4-BE49-F238E27FC236}">
                <a16:creationId xmlns:a16="http://schemas.microsoft.com/office/drawing/2014/main" id="{78084F00-ADF3-824B-9F84-014AE8DB79D6}"/>
              </a:ext>
            </a:extLst>
          </p:cNvPr>
          <p:cNvPicPr>
            <a:picLocks noChangeAspect="1"/>
          </p:cNvPicPr>
          <p:nvPr/>
        </p:nvPicPr>
        <p:blipFill rotWithShape="1">
          <a:blip r:embed="rId6"/>
          <a:srcRect l="122" t="157" r="26259" b="27023"/>
          <a:stretch/>
        </p:blipFill>
        <p:spPr>
          <a:xfrm>
            <a:off x="110556" y="874440"/>
            <a:ext cx="5717894" cy="3826222"/>
          </a:xfrm>
          <a:prstGeom prst="rect">
            <a:avLst/>
          </a:prstGeom>
        </p:spPr>
      </p:pic>
      <p:sp>
        <p:nvSpPr>
          <p:cNvPr id="42" name="Right Arrow 41">
            <a:extLst>
              <a:ext uri="{FF2B5EF4-FFF2-40B4-BE49-F238E27FC236}">
                <a16:creationId xmlns:a16="http://schemas.microsoft.com/office/drawing/2014/main" id="{DFA371A9-D272-CC4D-84B8-390577F03253}"/>
              </a:ext>
            </a:extLst>
          </p:cNvPr>
          <p:cNvSpPr/>
          <p:nvPr/>
        </p:nvSpPr>
        <p:spPr>
          <a:xfrm rot="16200000">
            <a:off x="1880331" y="3505122"/>
            <a:ext cx="1204296" cy="767761"/>
          </a:xfrm>
          <a:prstGeom prst="rightArrow">
            <a:avLst/>
          </a:prstGeom>
          <a:solidFill>
            <a:srgbClr val="ED7D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258465C1-BFD6-C74D-9113-C395E13A3B91}"/>
              </a:ext>
            </a:extLst>
          </p:cNvPr>
          <p:cNvSpPr txBox="1"/>
          <p:nvPr/>
        </p:nvSpPr>
        <p:spPr>
          <a:xfrm>
            <a:off x="198642" y="4871492"/>
            <a:ext cx="4110421" cy="830997"/>
          </a:xfrm>
          <a:prstGeom prst="rect">
            <a:avLst/>
          </a:prstGeom>
          <a:solidFill>
            <a:schemeClr val="bg1"/>
          </a:solidFill>
          <a:ln>
            <a:solidFill>
              <a:schemeClr val="tx1"/>
            </a:solidFill>
          </a:ln>
        </p:spPr>
        <p:txBody>
          <a:bodyPr wrap="none" rtlCol="0">
            <a:spAutoFit/>
          </a:bodyPr>
          <a:lstStyle/>
          <a:p>
            <a:r>
              <a:rPr lang="en-GB" sz="1600" b="1" dirty="0">
                <a:solidFill>
                  <a:schemeClr val="accent2"/>
                </a:solidFill>
                <a:latin typeface="Arial" panose="020B0604020202020204" pitchFamily="34" charset="0"/>
                <a:cs typeface="Arial" panose="020B0604020202020204" pitchFamily="34" charset="0"/>
              </a:rPr>
              <a:t>Ambient seismic noise </a:t>
            </a:r>
            <a:r>
              <a:rPr lang="en-GB" sz="1600" dirty="0">
                <a:solidFill>
                  <a:schemeClr val="accent2"/>
                </a:solidFill>
                <a:latin typeface="Arial" panose="020B0604020202020204" pitchFamily="34" charset="0"/>
                <a:cs typeface="Arial" panose="020B0604020202020204" pitchFamily="34" charset="0"/>
              </a:rPr>
              <a:t>from everywhere</a:t>
            </a:r>
          </a:p>
          <a:p>
            <a:r>
              <a:rPr lang="en-GB" sz="1600" dirty="0">
                <a:latin typeface="Arial" panose="020B0604020202020204" pitchFamily="34" charset="0"/>
                <a:cs typeface="Arial" panose="020B0604020202020204" pitchFamily="34" charset="0"/>
              </a:rPr>
              <a:t>predominantly from </a:t>
            </a:r>
            <a:r>
              <a:rPr lang="en-GB" sz="1600" b="1" dirty="0">
                <a:latin typeface="Arial" panose="020B0604020202020204" pitchFamily="34" charset="0"/>
                <a:cs typeface="Arial" panose="020B0604020202020204" pitchFamily="34" charset="0"/>
              </a:rPr>
              <a:t>Pacific ocean</a:t>
            </a:r>
            <a:r>
              <a:rPr lang="en-GB" sz="1600" dirty="0">
                <a:latin typeface="Arial" panose="020B0604020202020204" pitchFamily="34" charset="0"/>
                <a:cs typeface="Arial" panose="020B0604020202020204" pitchFamily="34" charset="0"/>
              </a:rPr>
              <a:t> and </a:t>
            </a:r>
          </a:p>
          <a:p>
            <a:r>
              <a:rPr lang="en-GB" sz="1600" b="1" dirty="0">
                <a:latin typeface="Arial" panose="020B0604020202020204" pitchFamily="34" charset="0"/>
                <a:cs typeface="Arial" panose="020B0604020202020204" pitchFamily="34" charset="0"/>
              </a:rPr>
              <a:t>Gulf of Mexico </a:t>
            </a:r>
            <a:r>
              <a:rPr lang="en-GB" sz="1600" dirty="0">
                <a:latin typeface="Arial" panose="020B0604020202020204" pitchFamily="34" charset="0"/>
                <a:cs typeface="Arial" panose="020B0604020202020204" pitchFamily="34" charset="0"/>
              </a:rPr>
              <a:t>(&lt; 1 Hz)</a:t>
            </a:r>
          </a:p>
        </p:txBody>
      </p:sp>
      <p:pic>
        <p:nvPicPr>
          <p:cNvPr id="19" name="Picture 18" descr="A picture containing drawing, plate&#10;&#10;Description automatically generated">
            <a:extLst>
              <a:ext uri="{FF2B5EF4-FFF2-40B4-BE49-F238E27FC236}">
                <a16:creationId xmlns:a16="http://schemas.microsoft.com/office/drawing/2014/main" id="{8CFB816A-BFB1-7D4D-874E-4CE66EE807C2}"/>
              </a:ext>
            </a:extLst>
          </p:cNvPr>
          <p:cNvPicPr>
            <a:picLocks noChangeAspect="1"/>
          </p:cNvPicPr>
          <p:nvPr/>
        </p:nvPicPr>
        <p:blipFill>
          <a:blip r:embed="rId7"/>
          <a:stretch>
            <a:fillRect/>
          </a:stretch>
        </p:blipFill>
        <p:spPr>
          <a:xfrm>
            <a:off x="11540806" y="6281904"/>
            <a:ext cx="622067" cy="450096"/>
          </a:xfrm>
          <a:prstGeom prst="rect">
            <a:avLst/>
          </a:prstGeom>
        </p:spPr>
      </p:pic>
      <p:sp>
        <p:nvSpPr>
          <p:cNvPr id="8" name="Slide Number Placeholder 7">
            <a:extLst>
              <a:ext uri="{FF2B5EF4-FFF2-40B4-BE49-F238E27FC236}">
                <a16:creationId xmlns:a16="http://schemas.microsoft.com/office/drawing/2014/main" id="{4E881B78-C647-F04A-9911-698DA9B83400}"/>
              </a:ext>
            </a:extLst>
          </p:cNvPr>
          <p:cNvSpPr>
            <a:spLocks noGrp="1"/>
          </p:cNvSpPr>
          <p:nvPr>
            <p:ph type="sldNum" sz="quarter" idx="12"/>
          </p:nvPr>
        </p:nvSpPr>
        <p:spPr/>
        <p:txBody>
          <a:bodyPr/>
          <a:lstStyle/>
          <a:p>
            <a:fld id="{4781B024-3AAC-C148-AB6D-BE3904456A2F}" type="slidenum">
              <a:rPr lang="en-GB" smtClean="0"/>
              <a:t>5</a:t>
            </a:fld>
            <a:endParaRPr lang="en-GB"/>
          </a:p>
        </p:txBody>
      </p:sp>
      <p:sp>
        <p:nvSpPr>
          <p:cNvPr id="36" name="Right Arrow 35">
            <a:extLst>
              <a:ext uri="{FF2B5EF4-FFF2-40B4-BE49-F238E27FC236}">
                <a16:creationId xmlns:a16="http://schemas.microsoft.com/office/drawing/2014/main" id="{9D8DFAA0-3CC3-3845-936E-04E490313B65}"/>
              </a:ext>
            </a:extLst>
          </p:cNvPr>
          <p:cNvSpPr/>
          <p:nvPr/>
        </p:nvSpPr>
        <p:spPr>
          <a:xfrm rot="19004890">
            <a:off x="284984" y="2986060"/>
            <a:ext cx="1716202" cy="958907"/>
          </a:xfrm>
          <a:prstGeom prst="rightArrow">
            <a:avLst/>
          </a:prstGeom>
          <a:solidFill>
            <a:srgbClr val="ED7D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ight Arrow 36">
            <a:extLst>
              <a:ext uri="{FF2B5EF4-FFF2-40B4-BE49-F238E27FC236}">
                <a16:creationId xmlns:a16="http://schemas.microsoft.com/office/drawing/2014/main" id="{022369F4-1220-544E-AD00-2045F4F0EF72}"/>
              </a:ext>
            </a:extLst>
          </p:cNvPr>
          <p:cNvSpPr/>
          <p:nvPr/>
        </p:nvSpPr>
        <p:spPr>
          <a:xfrm rot="9961200">
            <a:off x="3108988" y="1813671"/>
            <a:ext cx="1393612" cy="580921"/>
          </a:xfrm>
          <a:prstGeom prst="rightArrow">
            <a:avLst/>
          </a:prstGeom>
          <a:solidFill>
            <a:srgbClr val="ED7D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ight Arrow 37">
            <a:extLst>
              <a:ext uri="{FF2B5EF4-FFF2-40B4-BE49-F238E27FC236}">
                <a16:creationId xmlns:a16="http://schemas.microsoft.com/office/drawing/2014/main" id="{360E9E0F-556E-4144-8656-644883C42BCB}"/>
              </a:ext>
            </a:extLst>
          </p:cNvPr>
          <p:cNvSpPr/>
          <p:nvPr/>
        </p:nvSpPr>
        <p:spPr>
          <a:xfrm rot="12606667">
            <a:off x="3132336" y="3018774"/>
            <a:ext cx="822880" cy="511891"/>
          </a:xfrm>
          <a:prstGeom prst="rightArrow">
            <a:avLst/>
          </a:prstGeom>
          <a:solidFill>
            <a:srgbClr val="ED7D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ight Arrow 38">
            <a:extLst>
              <a:ext uri="{FF2B5EF4-FFF2-40B4-BE49-F238E27FC236}">
                <a16:creationId xmlns:a16="http://schemas.microsoft.com/office/drawing/2014/main" id="{6DB3F8DA-698F-FE46-ADD5-817EDF63D5D8}"/>
              </a:ext>
            </a:extLst>
          </p:cNvPr>
          <p:cNvSpPr/>
          <p:nvPr/>
        </p:nvSpPr>
        <p:spPr>
          <a:xfrm rot="2908342">
            <a:off x="1003092" y="1110229"/>
            <a:ext cx="1204296" cy="767761"/>
          </a:xfrm>
          <a:prstGeom prst="rightArrow">
            <a:avLst/>
          </a:prstGeom>
          <a:solidFill>
            <a:srgbClr val="ED7D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ight Arrow 39">
            <a:extLst>
              <a:ext uri="{FF2B5EF4-FFF2-40B4-BE49-F238E27FC236}">
                <a16:creationId xmlns:a16="http://schemas.microsoft.com/office/drawing/2014/main" id="{8A4AA777-E4DE-2B49-B002-E903FDFC1DE5}"/>
              </a:ext>
            </a:extLst>
          </p:cNvPr>
          <p:cNvSpPr/>
          <p:nvPr/>
        </p:nvSpPr>
        <p:spPr>
          <a:xfrm rot="6670842">
            <a:off x="2507161" y="1289932"/>
            <a:ext cx="858782" cy="483323"/>
          </a:xfrm>
          <a:prstGeom prst="rightArrow">
            <a:avLst/>
          </a:prstGeom>
          <a:solidFill>
            <a:srgbClr val="ED7D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68231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6">
            <a:extLst>
              <a:ext uri="{FF2B5EF4-FFF2-40B4-BE49-F238E27FC236}">
                <a16:creationId xmlns:a16="http://schemas.microsoft.com/office/drawing/2014/main" id="{A4BCB3DD-D05E-5743-8816-9926C9420E8B}"/>
              </a:ext>
            </a:extLst>
          </p:cNvPr>
          <p:cNvPicPr/>
          <p:nvPr/>
        </p:nvPicPr>
        <p:blipFill>
          <a:blip r:embed="rId3"/>
          <a:stretch/>
        </p:blipFill>
        <p:spPr>
          <a:xfrm>
            <a:off x="196920" y="6343200"/>
            <a:ext cx="584640" cy="388800"/>
          </a:xfrm>
          <a:prstGeom prst="rect">
            <a:avLst/>
          </a:prstGeom>
          <a:ln>
            <a:noFill/>
          </a:ln>
        </p:spPr>
      </p:pic>
      <p:sp>
        <p:nvSpPr>
          <p:cNvPr id="6" name="Line 5">
            <a:extLst>
              <a:ext uri="{FF2B5EF4-FFF2-40B4-BE49-F238E27FC236}">
                <a16:creationId xmlns:a16="http://schemas.microsoft.com/office/drawing/2014/main" id="{C8232BB3-5571-8041-A1C9-EEA52ECFB081}"/>
              </a:ext>
            </a:extLst>
          </p:cNvPr>
          <p:cNvSpPr/>
          <p:nvPr/>
        </p:nvSpPr>
        <p:spPr>
          <a:xfrm flipV="1">
            <a:off x="-8652" y="6211874"/>
            <a:ext cx="12200652" cy="3526"/>
          </a:xfrm>
          <a:prstGeom prst="line">
            <a:avLst/>
          </a:prstGeom>
          <a:ln w="25560">
            <a:solidFill>
              <a:srgbClr val="F6871B"/>
            </a:solidFill>
            <a:round/>
          </a:ln>
        </p:spPr>
        <p:style>
          <a:lnRef idx="1">
            <a:schemeClr val="accent1"/>
          </a:lnRef>
          <a:fillRef idx="0">
            <a:schemeClr val="accent1"/>
          </a:fillRef>
          <a:effectRef idx="0">
            <a:schemeClr val="accent1"/>
          </a:effectRef>
          <a:fontRef idx="minor"/>
        </p:style>
      </p:sp>
      <p:pic>
        <p:nvPicPr>
          <p:cNvPr id="7" name="Grafik 1">
            <a:extLst>
              <a:ext uri="{FF2B5EF4-FFF2-40B4-BE49-F238E27FC236}">
                <a16:creationId xmlns:a16="http://schemas.microsoft.com/office/drawing/2014/main" id="{300DBB07-B137-A246-A4E5-DB17A1BEB8F7}"/>
              </a:ext>
            </a:extLst>
          </p:cNvPr>
          <p:cNvPicPr/>
          <p:nvPr/>
        </p:nvPicPr>
        <p:blipFill>
          <a:blip r:embed="rId4"/>
          <a:stretch/>
        </p:blipFill>
        <p:spPr>
          <a:xfrm>
            <a:off x="860400" y="6346800"/>
            <a:ext cx="648000" cy="388800"/>
          </a:xfrm>
          <a:prstGeom prst="rect">
            <a:avLst/>
          </a:prstGeom>
          <a:ln>
            <a:solidFill>
              <a:srgbClr val="000000"/>
            </a:solidFill>
          </a:ln>
        </p:spPr>
      </p:pic>
      <p:pic>
        <p:nvPicPr>
          <p:cNvPr id="9" name="Grafik 35">
            <a:extLst>
              <a:ext uri="{FF2B5EF4-FFF2-40B4-BE49-F238E27FC236}">
                <a16:creationId xmlns:a16="http://schemas.microsoft.com/office/drawing/2014/main" id="{146115C6-B61D-9549-94EA-048350AF9DF3}"/>
              </a:ext>
            </a:extLst>
          </p:cNvPr>
          <p:cNvPicPr/>
          <p:nvPr/>
        </p:nvPicPr>
        <p:blipFill>
          <a:blip r:embed="rId5"/>
          <a:stretch/>
        </p:blipFill>
        <p:spPr>
          <a:xfrm>
            <a:off x="10012594" y="48960"/>
            <a:ext cx="2150280" cy="632160"/>
          </a:xfrm>
          <a:prstGeom prst="rect">
            <a:avLst/>
          </a:prstGeom>
          <a:ln>
            <a:noFill/>
          </a:ln>
        </p:spPr>
      </p:pic>
      <p:sp>
        <p:nvSpPr>
          <p:cNvPr id="10" name="CustomShape 3">
            <a:extLst>
              <a:ext uri="{FF2B5EF4-FFF2-40B4-BE49-F238E27FC236}">
                <a16:creationId xmlns:a16="http://schemas.microsoft.com/office/drawing/2014/main" id="{A343933B-4D00-184B-9DDD-F86C746A3081}"/>
              </a:ext>
            </a:extLst>
          </p:cNvPr>
          <p:cNvSpPr/>
          <p:nvPr/>
        </p:nvSpPr>
        <p:spPr>
          <a:xfrm>
            <a:off x="-2520" y="137160"/>
            <a:ext cx="6991920" cy="455760"/>
          </a:xfrm>
          <a:prstGeom prst="rect">
            <a:avLst/>
          </a:prstGeom>
          <a:noFill/>
          <a:ln>
            <a:noFill/>
          </a:ln>
        </p:spPr>
        <p:style>
          <a:lnRef idx="0">
            <a:scrgbClr r="0" g="0" b="0"/>
          </a:lnRef>
          <a:fillRef idx="0">
            <a:scrgbClr r="0" g="0" b="0"/>
          </a:fillRef>
          <a:effectRef idx="0">
            <a:scrgbClr r="0" g="0" b="0"/>
          </a:effectRef>
          <a:fontRef idx="minor"/>
        </p:style>
        <p:txBody>
          <a:bodyPr lIns="403920" tIns="45000" rIns="403920" bIns="45000"/>
          <a:lstStyle/>
          <a:p>
            <a:pPr>
              <a:lnSpc>
                <a:spcPct val="100000"/>
              </a:lnSpc>
            </a:pPr>
            <a:r>
              <a:rPr lang="en-GB" sz="2400" b="0" strike="noStrike" spc="-1" dirty="0">
                <a:solidFill>
                  <a:srgbClr val="4C4949"/>
                </a:solidFill>
                <a:uFill>
                  <a:solidFill>
                    <a:srgbClr val="FFFFFF"/>
                  </a:solidFill>
                </a:uFill>
                <a:latin typeface="Arial"/>
                <a:ea typeface="DejaVu Sans"/>
              </a:rPr>
              <a:t>Three-component beamforming</a:t>
            </a:r>
            <a:endParaRPr lang="en-GB" sz="1800" b="0" strike="noStrike" spc="-1" dirty="0">
              <a:solidFill>
                <a:srgbClr val="000000"/>
              </a:solidFill>
              <a:uFill>
                <a:solidFill>
                  <a:srgbClr val="FFFFFF"/>
                </a:solidFill>
              </a:uFill>
              <a:latin typeface="Arial"/>
            </a:endParaRPr>
          </a:p>
        </p:txBody>
      </p:sp>
      <p:sp>
        <p:nvSpPr>
          <p:cNvPr id="11" name="Line 4">
            <a:extLst>
              <a:ext uri="{FF2B5EF4-FFF2-40B4-BE49-F238E27FC236}">
                <a16:creationId xmlns:a16="http://schemas.microsoft.com/office/drawing/2014/main" id="{47BCA0F2-3C44-AD4C-A14E-DE37D3DDBC1E}"/>
              </a:ext>
            </a:extLst>
          </p:cNvPr>
          <p:cNvSpPr/>
          <p:nvPr/>
        </p:nvSpPr>
        <p:spPr>
          <a:xfrm flipV="1">
            <a:off x="-6492" y="747794"/>
            <a:ext cx="12198492" cy="3526"/>
          </a:xfrm>
          <a:prstGeom prst="line">
            <a:avLst/>
          </a:prstGeom>
          <a:ln w="25560">
            <a:solidFill>
              <a:srgbClr val="F6871B"/>
            </a:solidFill>
            <a:round/>
          </a:ln>
        </p:spPr>
        <p:style>
          <a:lnRef idx="1">
            <a:schemeClr val="accent1"/>
          </a:lnRef>
          <a:fillRef idx="0">
            <a:schemeClr val="accent1"/>
          </a:fillRef>
          <a:effectRef idx="0">
            <a:schemeClr val="accent1"/>
          </a:effectRef>
          <a:fontRef idx="minor"/>
        </p:style>
      </p:sp>
      <p:sp>
        <p:nvSpPr>
          <p:cNvPr id="24" name="CustomShape 1">
            <a:extLst>
              <a:ext uri="{FF2B5EF4-FFF2-40B4-BE49-F238E27FC236}">
                <a16:creationId xmlns:a16="http://schemas.microsoft.com/office/drawing/2014/main" id="{4F19E472-8F64-D34D-91A8-1C7BC4B91B07}"/>
              </a:ext>
            </a:extLst>
          </p:cNvPr>
          <p:cNvSpPr/>
          <p:nvPr/>
        </p:nvSpPr>
        <p:spPr>
          <a:xfrm>
            <a:off x="1605240" y="6338520"/>
            <a:ext cx="5390640" cy="402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1030" spc="-1" dirty="0">
                <a:solidFill>
                  <a:srgbClr val="4C4949"/>
                </a:solidFill>
                <a:uFill>
                  <a:solidFill>
                    <a:srgbClr val="FFFFFF"/>
                  </a:solidFill>
                </a:uFill>
                <a:latin typeface="Arial"/>
              </a:rPr>
              <a:t>Imaging the BD transition zone using seismic noise</a:t>
            </a:r>
            <a:endParaRPr lang="en-GB" sz="1800" b="0" strike="noStrike" spc="-1" dirty="0">
              <a:solidFill>
                <a:srgbClr val="000000"/>
              </a:solidFill>
              <a:uFill>
                <a:solidFill>
                  <a:srgbClr val="FFFFFF"/>
                </a:solidFill>
              </a:uFill>
              <a:latin typeface="Arial"/>
            </a:endParaRPr>
          </a:p>
          <a:p>
            <a:pPr>
              <a:lnSpc>
                <a:spcPct val="100000"/>
              </a:lnSpc>
            </a:pPr>
            <a:r>
              <a:rPr lang="en-GB" sz="1030" b="1" strike="noStrike" spc="-1" dirty="0">
                <a:solidFill>
                  <a:srgbClr val="4C4949"/>
                </a:solidFill>
                <a:uFill>
                  <a:solidFill>
                    <a:srgbClr val="FFFFFF"/>
                  </a:solidFill>
                </a:uFill>
                <a:latin typeface="Arial"/>
                <a:ea typeface="DejaVu Sans"/>
              </a:rPr>
              <a:t>K. Löer</a:t>
            </a:r>
            <a:r>
              <a:rPr lang="en-GB" sz="1030" b="0" strike="noStrike" spc="-1" dirty="0">
                <a:solidFill>
                  <a:srgbClr val="4C4949"/>
                </a:solidFill>
                <a:uFill>
                  <a:solidFill>
                    <a:srgbClr val="FFFFFF"/>
                  </a:solidFill>
                </a:uFill>
                <a:latin typeface="Arial"/>
                <a:ea typeface="DejaVu Sans"/>
              </a:rPr>
              <a:t>, T. Toledo, G. </a:t>
            </a:r>
            <a:r>
              <a:rPr lang="en-GB" sz="1030" b="0" strike="noStrike" spc="-1" dirty="0" err="1">
                <a:solidFill>
                  <a:srgbClr val="4C4949"/>
                </a:solidFill>
                <a:uFill>
                  <a:solidFill>
                    <a:srgbClr val="FFFFFF"/>
                  </a:solidFill>
                </a:uFill>
                <a:latin typeface="Arial"/>
                <a:ea typeface="DejaVu Sans"/>
              </a:rPr>
              <a:t>Norini</a:t>
            </a:r>
            <a:r>
              <a:rPr lang="en-GB" sz="1030" b="0" strike="noStrike" spc="-1" dirty="0">
                <a:solidFill>
                  <a:srgbClr val="4C4949"/>
                </a:solidFill>
                <a:uFill>
                  <a:solidFill>
                    <a:srgbClr val="FFFFFF"/>
                  </a:solidFill>
                </a:uFill>
                <a:latin typeface="Arial"/>
                <a:ea typeface="DejaVu Sans"/>
              </a:rPr>
              <a:t>, X. Zhang, A. Curtis, E. H. </a:t>
            </a:r>
            <a:r>
              <a:rPr lang="en-GB" sz="1030" b="0" strike="noStrike" spc="-1" dirty="0" err="1">
                <a:solidFill>
                  <a:srgbClr val="4C4949"/>
                </a:solidFill>
                <a:uFill>
                  <a:solidFill>
                    <a:srgbClr val="FFFFFF"/>
                  </a:solidFill>
                </a:uFill>
                <a:latin typeface="Arial"/>
                <a:ea typeface="DejaVu Sans"/>
              </a:rPr>
              <a:t>Saenger</a:t>
            </a:r>
            <a:endParaRPr lang="en-GB" sz="1800" b="0" strike="noStrike" spc="-1" dirty="0">
              <a:solidFill>
                <a:srgbClr val="000000"/>
              </a:solidFill>
              <a:uFill>
                <a:solidFill>
                  <a:srgbClr val="FFFFFF"/>
                </a:solidFill>
              </a:uFill>
              <a:latin typeface="Arial"/>
            </a:endParaRPr>
          </a:p>
        </p:txBody>
      </p:sp>
      <p:pic>
        <p:nvPicPr>
          <p:cNvPr id="25" name="Picture 24" descr="A close up of a map&#10;&#10;Description automatically generated">
            <a:extLst>
              <a:ext uri="{FF2B5EF4-FFF2-40B4-BE49-F238E27FC236}">
                <a16:creationId xmlns:a16="http://schemas.microsoft.com/office/drawing/2014/main" id="{78084F00-ADF3-824B-9F84-014AE8DB79D6}"/>
              </a:ext>
            </a:extLst>
          </p:cNvPr>
          <p:cNvPicPr>
            <a:picLocks noChangeAspect="1"/>
          </p:cNvPicPr>
          <p:nvPr/>
        </p:nvPicPr>
        <p:blipFill rotWithShape="1">
          <a:blip r:embed="rId6"/>
          <a:srcRect l="122" t="157" r="26259" b="27023"/>
          <a:stretch/>
        </p:blipFill>
        <p:spPr>
          <a:xfrm>
            <a:off x="110556" y="874440"/>
            <a:ext cx="5717894" cy="3826222"/>
          </a:xfrm>
          <a:prstGeom prst="rect">
            <a:avLst/>
          </a:prstGeom>
        </p:spPr>
      </p:pic>
      <p:sp>
        <p:nvSpPr>
          <p:cNvPr id="42" name="Right Arrow 41">
            <a:extLst>
              <a:ext uri="{FF2B5EF4-FFF2-40B4-BE49-F238E27FC236}">
                <a16:creationId xmlns:a16="http://schemas.microsoft.com/office/drawing/2014/main" id="{DFA371A9-D272-CC4D-84B8-390577F03253}"/>
              </a:ext>
            </a:extLst>
          </p:cNvPr>
          <p:cNvSpPr/>
          <p:nvPr/>
        </p:nvSpPr>
        <p:spPr>
          <a:xfrm rot="16200000">
            <a:off x="1880331" y="3505122"/>
            <a:ext cx="1204296" cy="767761"/>
          </a:xfrm>
          <a:prstGeom prst="rightArrow">
            <a:avLst/>
          </a:prstGeom>
          <a:solidFill>
            <a:srgbClr val="ED7D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descr="A picture containing drawing, plate&#10;&#10;Description automatically generated">
            <a:extLst>
              <a:ext uri="{FF2B5EF4-FFF2-40B4-BE49-F238E27FC236}">
                <a16:creationId xmlns:a16="http://schemas.microsoft.com/office/drawing/2014/main" id="{8CFB816A-BFB1-7D4D-874E-4CE66EE807C2}"/>
              </a:ext>
            </a:extLst>
          </p:cNvPr>
          <p:cNvPicPr>
            <a:picLocks noChangeAspect="1"/>
          </p:cNvPicPr>
          <p:nvPr/>
        </p:nvPicPr>
        <p:blipFill>
          <a:blip r:embed="rId7"/>
          <a:stretch>
            <a:fillRect/>
          </a:stretch>
        </p:blipFill>
        <p:spPr>
          <a:xfrm>
            <a:off x="11540806" y="6281904"/>
            <a:ext cx="622067" cy="450096"/>
          </a:xfrm>
          <a:prstGeom prst="rect">
            <a:avLst/>
          </a:prstGeom>
        </p:spPr>
      </p:pic>
      <p:grpSp>
        <p:nvGrpSpPr>
          <p:cNvPr id="20" name="Group 19">
            <a:extLst>
              <a:ext uri="{FF2B5EF4-FFF2-40B4-BE49-F238E27FC236}">
                <a16:creationId xmlns:a16="http://schemas.microsoft.com/office/drawing/2014/main" id="{5B4BC126-E4B6-7B42-912A-24DE5B6697FE}"/>
              </a:ext>
            </a:extLst>
          </p:cNvPr>
          <p:cNvGrpSpPr>
            <a:grpSpLocks noChangeAspect="1"/>
          </p:cNvGrpSpPr>
          <p:nvPr/>
        </p:nvGrpSpPr>
        <p:grpSpPr>
          <a:xfrm>
            <a:off x="5911450" y="900277"/>
            <a:ext cx="3203052" cy="3905136"/>
            <a:chOff x="7152332" y="3224663"/>
            <a:chExt cx="2227117" cy="2715284"/>
          </a:xfrm>
        </p:grpSpPr>
        <p:pic>
          <p:nvPicPr>
            <p:cNvPr id="21" name="Picture 20">
              <a:extLst>
                <a:ext uri="{FF2B5EF4-FFF2-40B4-BE49-F238E27FC236}">
                  <a16:creationId xmlns:a16="http://schemas.microsoft.com/office/drawing/2014/main" id="{DD1A5EFF-7336-8E48-8A15-7949D99C6383}"/>
                </a:ext>
              </a:extLst>
            </p:cNvPr>
            <p:cNvPicPr>
              <a:picLocks noChangeAspect="1"/>
            </p:cNvPicPr>
            <p:nvPr/>
          </p:nvPicPr>
          <p:blipFill rotWithShape="1">
            <a:blip r:embed="rId8"/>
            <a:srcRect t="32049" r="53655" b="34775"/>
            <a:stretch/>
          </p:blipFill>
          <p:spPr>
            <a:xfrm>
              <a:off x="7152333" y="3224663"/>
              <a:ext cx="2227116" cy="1396970"/>
            </a:xfrm>
            <a:prstGeom prst="rect">
              <a:avLst/>
            </a:prstGeom>
          </p:spPr>
        </p:pic>
        <p:pic>
          <p:nvPicPr>
            <p:cNvPr id="22" name="Picture 21">
              <a:extLst>
                <a:ext uri="{FF2B5EF4-FFF2-40B4-BE49-F238E27FC236}">
                  <a16:creationId xmlns:a16="http://schemas.microsoft.com/office/drawing/2014/main" id="{668F8C6C-F688-CF47-92C1-2DD50B4EA1C6}"/>
                </a:ext>
              </a:extLst>
            </p:cNvPr>
            <p:cNvPicPr>
              <a:picLocks noChangeAspect="1"/>
            </p:cNvPicPr>
            <p:nvPr/>
          </p:nvPicPr>
          <p:blipFill rotWithShape="1">
            <a:blip r:embed="rId8"/>
            <a:srcRect l="53655" t="32049" b="34775"/>
            <a:stretch/>
          </p:blipFill>
          <p:spPr>
            <a:xfrm>
              <a:off x="7152332" y="4542977"/>
              <a:ext cx="2227117" cy="1396970"/>
            </a:xfrm>
            <a:prstGeom prst="rect">
              <a:avLst/>
            </a:prstGeom>
          </p:spPr>
        </p:pic>
      </p:grpSp>
      <p:grpSp>
        <p:nvGrpSpPr>
          <p:cNvPr id="23" name="Group 22">
            <a:extLst>
              <a:ext uri="{FF2B5EF4-FFF2-40B4-BE49-F238E27FC236}">
                <a16:creationId xmlns:a16="http://schemas.microsoft.com/office/drawing/2014/main" id="{47D552B7-5CA6-1D4F-97D5-682CE7E1A0B9}"/>
              </a:ext>
            </a:extLst>
          </p:cNvPr>
          <p:cNvGrpSpPr/>
          <p:nvPr/>
        </p:nvGrpSpPr>
        <p:grpSpPr>
          <a:xfrm>
            <a:off x="4977354" y="4638303"/>
            <a:ext cx="3296140" cy="948356"/>
            <a:chOff x="4977354" y="4638303"/>
            <a:chExt cx="3296140" cy="948356"/>
          </a:xfrm>
        </p:grpSpPr>
        <p:sp>
          <p:nvSpPr>
            <p:cNvPr id="26" name="Right Brace 25">
              <a:extLst>
                <a:ext uri="{FF2B5EF4-FFF2-40B4-BE49-F238E27FC236}">
                  <a16:creationId xmlns:a16="http://schemas.microsoft.com/office/drawing/2014/main" id="{F413E97A-06D0-0345-A252-360B390B773F}"/>
                </a:ext>
              </a:extLst>
            </p:cNvPr>
            <p:cNvSpPr/>
            <p:nvPr/>
          </p:nvSpPr>
          <p:spPr>
            <a:xfrm rot="5400000">
              <a:off x="6560737" y="4596156"/>
              <a:ext cx="137009" cy="221304"/>
            </a:xfrm>
            <a:prstGeom prst="rightBrace">
              <a:avLst>
                <a:gd name="adj1" fmla="val 35206"/>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7" name="TextBox 26">
              <a:extLst>
                <a:ext uri="{FF2B5EF4-FFF2-40B4-BE49-F238E27FC236}">
                  <a16:creationId xmlns:a16="http://schemas.microsoft.com/office/drawing/2014/main" id="{0AAD2F81-5675-7445-8A6D-FC5EB6A1ECB2}"/>
                </a:ext>
              </a:extLst>
            </p:cNvPr>
            <p:cNvSpPr txBox="1"/>
            <p:nvPr/>
          </p:nvSpPr>
          <p:spPr>
            <a:xfrm>
              <a:off x="4977354" y="4940328"/>
              <a:ext cx="3296140" cy="646331"/>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phase shift across </a:t>
              </a:r>
              <a:r>
                <a:rPr lang="en-GB" b="1" dirty="0">
                  <a:solidFill>
                    <a:srgbClr val="ED7D31"/>
                  </a:solidFill>
                  <a:latin typeface="Arial" panose="020B0604020202020204" pitchFamily="34" charset="0"/>
                  <a:cs typeface="Arial" panose="020B0604020202020204" pitchFamily="34" charset="0"/>
                </a:rPr>
                <a:t>stations</a:t>
              </a:r>
              <a:r>
                <a:rPr lang="en-GB" b="1" dirty="0">
                  <a:latin typeface="Arial" panose="020B0604020202020204" pitchFamily="34" charset="0"/>
                  <a:cs typeface="Arial" panose="020B0604020202020204" pitchFamily="34" charset="0"/>
                </a:rPr>
                <a:t>: </a:t>
              </a:r>
            </a:p>
            <a:p>
              <a:pPr algn="ctr"/>
              <a:r>
                <a:rPr lang="en-GB" dirty="0">
                  <a:latin typeface="Arial" panose="020B0604020202020204" pitchFamily="34" charset="0"/>
                  <a:cs typeface="Arial" panose="020B0604020202020204" pitchFamily="34" charset="0"/>
                </a:rPr>
                <a:t>velocity + direction of noise</a:t>
              </a:r>
            </a:p>
          </p:txBody>
        </p:sp>
      </p:grpSp>
      <p:cxnSp>
        <p:nvCxnSpPr>
          <p:cNvPr id="29" name="Straight Connector 28">
            <a:extLst>
              <a:ext uri="{FF2B5EF4-FFF2-40B4-BE49-F238E27FC236}">
                <a16:creationId xmlns:a16="http://schemas.microsoft.com/office/drawing/2014/main" id="{EF92DF48-6572-5544-BFE6-3B8AD9BB6457}"/>
              </a:ext>
            </a:extLst>
          </p:cNvPr>
          <p:cNvCxnSpPr>
            <a:cxnSpLocks/>
          </p:cNvCxnSpPr>
          <p:nvPr/>
        </p:nvCxnSpPr>
        <p:spPr>
          <a:xfrm>
            <a:off x="6518688" y="1192653"/>
            <a:ext cx="0" cy="3290281"/>
          </a:xfrm>
          <a:prstGeom prst="line">
            <a:avLst/>
          </a:prstGeom>
          <a:ln w="19050">
            <a:solidFill>
              <a:srgbClr val="1E80C1"/>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82716-0190-F24E-8292-B4129A852060}"/>
              </a:ext>
            </a:extLst>
          </p:cNvPr>
          <p:cNvCxnSpPr>
            <a:cxnSpLocks/>
          </p:cNvCxnSpPr>
          <p:nvPr/>
        </p:nvCxnSpPr>
        <p:spPr>
          <a:xfrm>
            <a:off x="6739914" y="3079871"/>
            <a:ext cx="0" cy="1412895"/>
          </a:xfrm>
          <a:prstGeom prst="line">
            <a:avLst/>
          </a:prstGeom>
          <a:ln w="19050">
            <a:solidFill>
              <a:srgbClr val="EA763C"/>
            </a:solidFill>
            <a:prstDash val="sysDot"/>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1CDB22F1-15D6-E145-A5E1-9B336E67F3F6}"/>
              </a:ext>
            </a:extLst>
          </p:cNvPr>
          <p:cNvGrpSpPr/>
          <p:nvPr/>
        </p:nvGrpSpPr>
        <p:grpSpPr>
          <a:xfrm>
            <a:off x="2209233" y="2419864"/>
            <a:ext cx="831742" cy="877598"/>
            <a:chOff x="3229063" y="3368603"/>
            <a:chExt cx="831742" cy="877598"/>
          </a:xfrm>
        </p:grpSpPr>
        <p:sp>
          <p:nvSpPr>
            <p:cNvPr id="32" name="Oval 31">
              <a:extLst>
                <a:ext uri="{FF2B5EF4-FFF2-40B4-BE49-F238E27FC236}">
                  <a16:creationId xmlns:a16="http://schemas.microsoft.com/office/drawing/2014/main" id="{BAC9F142-0D00-274E-8092-DBCA33ACC606}"/>
                </a:ext>
              </a:extLst>
            </p:cNvPr>
            <p:cNvSpPr>
              <a:spLocks noChangeAspect="1"/>
            </p:cNvSpPr>
            <p:nvPr/>
          </p:nvSpPr>
          <p:spPr>
            <a:xfrm>
              <a:off x="3700805" y="3886201"/>
              <a:ext cx="360000" cy="360000"/>
            </a:xfrm>
            <a:prstGeom prst="ellipse">
              <a:avLst/>
            </a:prstGeom>
            <a:noFill/>
            <a:ln w="38100">
              <a:solidFill>
                <a:srgbClr val="2F8D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3B368497-7515-AF4E-B86D-B275E5A08D8A}"/>
                </a:ext>
              </a:extLst>
            </p:cNvPr>
            <p:cNvSpPr>
              <a:spLocks noChangeAspect="1"/>
            </p:cNvSpPr>
            <p:nvPr/>
          </p:nvSpPr>
          <p:spPr>
            <a:xfrm>
              <a:off x="3229063" y="3368603"/>
              <a:ext cx="360000" cy="36000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extBox 1">
            <a:extLst>
              <a:ext uri="{FF2B5EF4-FFF2-40B4-BE49-F238E27FC236}">
                <a16:creationId xmlns:a16="http://schemas.microsoft.com/office/drawing/2014/main" id="{31E7AB06-047B-0247-98F6-C1374CDF653A}"/>
              </a:ext>
            </a:extLst>
          </p:cNvPr>
          <p:cNvSpPr txBox="1"/>
          <p:nvPr/>
        </p:nvSpPr>
        <p:spPr>
          <a:xfrm>
            <a:off x="2901863" y="3216919"/>
            <a:ext cx="526106" cy="276999"/>
          </a:xfrm>
          <a:prstGeom prst="rect">
            <a:avLst/>
          </a:prstGeom>
          <a:noFill/>
        </p:spPr>
        <p:txBody>
          <a:bodyPr wrap="none" rtlCol="0">
            <a:spAutoFit/>
          </a:bodyPr>
          <a:lstStyle/>
          <a:p>
            <a:r>
              <a:rPr lang="en-GB" sz="1200" b="1" dirty="0"/>
              <a:t>DB01</a:t>
            </a:r>
          </a:p>
        </p:txBody>
      </p:sp>
      <p:sp>
        <p:nvSpPr>
          <p:cNvPr id="34" name="TextBox 33">
            <a:extLst>
              <a:ext uri="{FF2B5EF4-FFF2-40B4-BE49-F238E27FC236}">
                <a16:creationId xmlns:a16="http://schemas.microsoft.com/office/drawing/2014/main" id="{118C77D0-8D89-1640-903B-4EB5316DB3D9}"/>
              </a:ext>
            </a:extLst>
          </p:cNvPr>
          <p:cNvSpPr txBox="1"/>
          <p:nvPr/>
        </p:nvSpPr>
        <p:spPr>
          <a:xfrm>
            <a:off x="1816312" y="2688686"/>
            <a:ext cx="526106" cy="276999"/>
          </a:xfrm>
          <a:prstGeom prst="rect">
            <a:avLst/>
          </a:prstGeom>
          <a:noFill/>
        </p:spPr>
        <p:txBody>
          <a:bodyPr wrap="none" rtlCol="0">
            <a:spAutoFit/>
          </a:bodyPr>
          <a:lstStyle/>
          <a:p>
            <a:r>
              <a:rPr lang="en-GB" sz="1200" b="1" dirty="0"/>
              <a:t>DB02</a:t>
            </a:r>
          </a:p>
        </p:txBody>
      </p:sp>
      <p:sp>
        <p:nvSpPr>
          <p:cNvPr id="35" name="TextBox 34">
            <a:extLst>
              <a:ext uri="{FF2B5EF4-FFF2-40B4-BE49-F238E27FC236}">
                <a16:creationId xmlns:a16="http://schemas.microsoft.com/office/drawing/2014/main" id="{E4134972-AB4B-6246-9509-6FF3A4DFC480}"/>
              </a:ext>
            </a:extLst>
          </p:cNvPr>
          <p:cNvSpPr txBox="1"/>
          <p:nvPr/>
        </p:nvSpPr>
        <p:spPr>
          <a:xfrm>
            <a:off x="8364524" y="4914514"/>
            <a:ext cx="3798349" cy="646331"/>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phase shift across </a:t>
            </a:r>
            <a:r>
              <a:rPr lang="en-GB" b="1" dirty="0">
                <a:solidFill>
                  <a:srgbClr val="ED7D31"/>
                </a:solidFill>
                <a:latin typeface="Arial" panose="020B0604020202020204" pitchFamily="34" charset="0"/>
                <a:cs typeface="Arial" panose="020B0604020202020204" pitchFamily="34" charset="0"/>
              </a:rPr>
              <a:t>components</a:t>
            </a:r>
            <a:r>
              <a:rPr lang="en-GB" b="1" dirty="0">
                <a:latin typeface="Arial" panose="020B0604020202020204" pitchFamily="34" charset="0"/>
                <a:cs typeface="Arial" panose="020B0604020202020204" pitchFamily="34" charset="0"/>
              </a:rPr>
              <a:t>: </a:t>
            </a:r>
          </a:p>
          <a:p>
            <a:pPr algn="ctr"/>
            <a:r>
              <a:rPr lang="en-GB" dirty="0">
                <a:latin typeface="Arial" panose="020B0604020202020204" pitchFamily="34" charset="0"/>
                <a:cs typeface="Arial" panose="020B0604020202020204" pitchFamily="34" charset="0"/>
              </a:rPr>
              <a:t>wave type (e.g. Rayleigh)</a:t>
            </a:r>
          </a:p>
        </p:txBody>
      </p:sp>
      <p:sp>
        <p:nvSpPr>
          <p:cNvPr id="8" name="Slide Number Placeholder 7">
            <a:extLst>
              <a:ext uri="{FF2B5EF4-FFF2-40B4-BE49-F238E27FC236}">
                <a16:creationId xmlns:a16="http://schemas.microsoft.com/office/drawing/2014/main" id="{4E881B78-C647-F04A-9911-698DA9B83400}"/>
              </a:ext>
            </a:extLst>
          </p:cNvPr>
          <p:cNvSpPr>
            <a:spLocks noGrp="1"/>
          </p:cNvSpPr>
          <p:nvPr>
            <p:ph type="sldNum" sz="quarter" idx="12"/>
          </p:nvPr>
        </p:nvSpPr>
        <p:spPr/>
        <p:txBody>
          <a:bodyPr/>
          <a:lstStyle/>
          <a:p>
            <a:fld id="{4781B024-3AAC-C148-AB6D-BE3904456A2F}" type="slidenum">
              <a:rPr lang="en-GB" smtClean="0"/>
              <a:t>6</a:t>
            </a:fld>
            <a:endParaRPr lang="en-GB"/>
          </a:p>
        </p:txBody>
      </p:sp>
    </p:spTree>
    <p:extLst>
      <p:ext uri="{BB962C8B-B14F-4D97-AF65-F5344CB8AC3E}">
        <p14:creationId xmlns:p14="http://schemas.microsoft.com/office/powerpoint/2010/main" val="496664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up)">
                                      <p:cBhvr>
                                        <p:cTn id="15" dur="10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ipe(up)">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6">
            <a:extLst>
              <a:ext uri="{FF2B5EF4-FFF2-40B4-BE49-F238E27FC236}">
                <a16:creationId xmlns:a16="http://schemas.microsoft.com/office/drawing/2014/main" id="{A4BCB3DD-D05E-5743-8816-9926C9420E8B}"/>
              </a:ext>
            </a:extLst>
          </p:cNvPr>
          <p:cNvPicPr/>
          <p:nvPr/>
        </p:nvPicPr>
        <p:blipFill>
          <a:blip r:embed="rId3"/>
          <a:stretch/>
        </p:blipFill>
        <p:spPr>
          <a:xfrm>
            <a:off x="196920" y="6343200"/>
            <a:ext cx="584640" cy="388800"/>
          </a:xfrm>
          <a:prstGeom prst="rect">
            <a:avLst/>
          </a:prstGeom>
          <a:ln>
            <a:noFill/>
          </a:ln>
        </p:spPr>
      </p:pic>
      <p:sp>
        <p:nvSpPr>
          <p:cNvPr id="6" name="Line 5">
            <a:extLst>
              <a:ext uri="{FF2B5EF4-FFF2-40B4-BE49-F238E27FC236}">
                <a16:creationId xmlns:a16="http://schemas.microsoft.com/office/drawing/2014/main" id="{C8232BB3-5571-8041-A1C9-EEA52ECFB081}"/>
              </a:ext>
            </a:extLst>
          </p:cNvPr>
          <p:cNvSpPr/>
          <p:nvPr/>
        </p:nvSpPr>
        <p:spPr>
          <a:xfrm flipV="1">
            <a:off x="-8652" y="6211874"/>
            <a:ext cx="12200652" cy="3526"/>
          </a:xfrm>
          <a:prstGeom prst="line">
            <a:avLst/>
          </a:prstGeom>
          <a:ln w="25560">
            <a:solidFill>
              <a:srgbClr val="F6871B"/>
            </a:solidFill>
            <a:round/>
          </a:ln>
        </p:spPr>
        <p:style>
          <a:lnRef idx="1">
            <a:schemeClr val="accent1"/>
          </a:lnRef>
          <a:fillRef idx="0">
            <a:schemeClr val="accent1"/>
          </a:fillRef>
          <a:effectRef idx="0">
            <a:schemeClr val="accent1"/>
          </a:effectRef>
          <a:fontRef idx="minor"/>
        </p:style>
      </p:sp>
      <p:pic>
        <p:nvPicPr>
          <p:cNvPr id="7" name="Grafik 1">
            <a:extLst>
              <a:ext uri="{FF2B5EF4-FFF2-40B4-BE49-F238E27FC236}">
                <a16:creationId xmlns:a16="http://schemas.microsoft.com/office/drawing/2014/main" id="{300DBB07-B137-A246-A4E5-DB17A1BEB8F7}"/>
              </a:ext>
            </a:extLst>
          </p:cNvPr>
          <p:cNvPicPr/>
          <p:nvPr/>
        </p:nvPicPr>
        <p:blipFill>
          <a:blip r:embed="rId4"/>
          <a:stretch/>
        </p:blipFill>
        <p:spPr>
          <a:xfrm>
            <a:off x="860400" y="6346800"/>
            <a:ext cx="648000" cy="388800"/>
          </a:xfrm>
          <a:prstGeom prst="rect">
            <a:avLst/>
          </a:prstGeom>
          <a:ln>
            <a:solidFill>
              <a:srgbClr val="000000"/>
            </a:solidFill>
          </a:ln>
        </p:spPr>
      </p:pic>
      <p:pic>
        <p:nvPicPr>
          <p:cNvPr id="9" name="Grafik 35">
            <a:extLst>
              <a:ext uri="{FF2B5EF4-FFF2-40B4-BE49-F238E27FC236}">
                <a16:creationId xmlns:a16="http://schemas.microsoft.com/office/drawing/2014/main" id="{146115C6-B61D-9549-94EA-048350AF9DF3}"/>
              </a:ext>
            </a:extLst>
          </p:cNvPr>
          <p:cNvPicPr/>
          <p:nvPr/>
        </p:nvPicPr>
        <p:blipFill>
          <a:blip r:embed="rId5"/>
          <a:stretch/>
        </p:blipFill>
        <p:spPr>
          <a:xfrm>
            <a:off x="10012594" y="48960"/>
            <a:ext cx="2150280" cy="632160"/>
          </a:xfrm>
          <a:prstGeom prst="rect">
            <a:avLst/>
          </a:prstGeom>
          <a:ln>
            <a:noFill/>
          </a:ln>
        </p:spPr>
      </p:pic>
      <p:sp>
        <p:nvSpPr>
          <p:cNvPr id="10" name="CustomShape 3">
            <a:extLst>
              <a:ext uri="{FF2B5EF4-FFF2-40B4-BE49-F238E27FC236}">
                <a16:creationId xmlns:a16="http://schemas.microsoft.com/office/drawing/2014/main" id="{A343933B-4D00-184B-9DDD-F86C746A3081}"/>
              </a:ext>
            </a:extLst>
          </p:cNvPr>
          <p:cNvSpPr/>
          <p:nvPr/>
        </p:nvSpPr>
        <p:spPr>
          <a:xfrm>
            <a:off x="-2520" y="137160"/>
            <a:ext cx="6991920" cy="455760"/>
          </a:xfrm>
          <a:prstGeom prst="rect">
            <a:avLst/>
          </a:prstGeom>
          <a:noFill/>
          <a:ln>
            <a:noFill/>
          </a:ln>
        </p:spPr>
        <p:style>
          <a:lnRef idx="0">
            <a:scrgbClr r="0" g="0" b="0"/>
          </a:lnRef>
          <a:fillRef idx="0">
            <a:scrgbClr r="0" g="0" b="0"/>
          </a:fillRef>
          <a:effectRef idx="0">
            <a:scrgbClr r="0" g="0" b="0"/>
          </a:effectRef>
          <a:fontRef idx="minor"/>
        </p:style>
        <p:txBody>
          <a:bodyPr lIns="403920" tIns="45000" rIns="403920" bIns="45000"/>
          <a:lstStyle/>
          <a:p>
            <a:pPr>
              <a:lnSpc>
                <a:spcPct val="100000"/>
              </a:lnSpc>
            </a:pPr>
            <a:r>
              <a:rPr lang="en-GB" sz="2400" b="0" strike="noStrike" spc="-1" dirty="0">
                <a:solidFill>
                  <a:srgbClr val="4C4949"/>
                </a:solidFill>
                <a:uFill>
                  <a:solidFill>
                    <a:srgbClr val="FFFFFF"/>
                  </a:solidFill>
                </a:uFill>
                <a:latin typeface="Arial"/>
                <a:ea typeface="DejaVu Sans"/>
              </a:rPr>
              <a:t>Three-component beamforming</a:t>
            </a:r>
            <a:endParaRPr lang="en-GB" sz="1800" b="0" strike="noStrike" spc="-1" dirty="0">
              <a:solidFill>
                <a:srgbClr val="000000"/>
              </a:solidFill>
              <a:uFill>
                <a:solidFill>
                  <a:srgbClr val="FFFFFF"/>
                </a:solidFill>
              </a:uFill>
              <a:latin typeface="Arial"/>
            </a:endParaRPr>
          </a:p>
        </p:txBody>
      </p:sp>
      <p:sp>
        <p:nvSpPr>
          <p:cNvPr id="11" name="Line 4">
            <a:extLst>
              <a:ext uri="{FF2B5EF4-FFF2-40B4-BE49-F238E27FC236}">
                <a16:creationId xmlns:a16="http://schemas.microsoft.com/office/drawing/2014/main" id="{47BCA0F2-3C44-AD4C-A14E-DE37D3DDBC1E}"/>
              </a:ext>
            </a:extLst>
          </p:cNvPr>
          <p:cNvSpPr/>
          <p:nvPr/>
        </p:nvSpPr>
        <p:spPr>
          <a:xfrm flipV="1">
            <a:off x="-6492" y="747794"/>
            <a:ext cx="12198492" cy="3526"/>
          </a:xfrm>
          <a:prstGeom prst="line">
            <a:avLst/>
          </a:prstGeom>
          <a:ln w="25560">
            <a:solidFill>
              <a:srgbClr val="F6871B"/>
            </a:solidFill>
            <a:round/>
          </a:ln>
        </p:spPr>
        <p:style>
          <a:lnRef idx="1">
            <a:schemeClr val="accent1"/>
          </a:lnRef>
          <a:fillRef idx="0">
            <a:schemeClr val="accent1"/>
          </a:fillRef>
          <a:effectRef idx="0">
            <a:schemeClr val="accent1"/>
          </a:effectRef>
          <a:fontRef idx="minor"/>
        </p:style>
      </p:sp>
      <p:sp>
        <p:nvSpPr>
          <p:cNvPr id="24" name="CustomShape 1">
            <a:extLst>
              <a:ext uri="{FF2B5EF4-FFF2-40B4-BE49-F238E27FC236}">
                <a16:creationId xmlns:a16="http://schemas.microsoft.com/office/drawing/2014/main" id="{4F19E472-8F64-D34D-91A8-1C7BC4B91B07}"/>
              </a:ext>
            </a:extLst>
          </p:cNvPr>
          <p:cNvSpPr/>
          <p:nvPr/>
        </p:nvSpPr>
        <p:spPr>
          <a:xfrm>
            <a:off x="1605240" y="6338520"/>
            <a:ext cx="5390640" cy="402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1030" spc="-1" dirty="0">
                <a:solidFill>
                  <a:srgbClr val="4C4949"/>
                </a:solidFill>
                <a:uFill>
                  <a:solidFill>
                    <a:srgbClr val="FFFFFF"/>
                  </a:solidFill>
                </a:uFill>
                <a:latin typeface="Arial"/>
              </a:rPr>
              <a:t>Imaging the BD transition zone using seismic noise</a:t>
            </a:r>
            <a:endParaRPr lang="en-GB" sz="1800" b="0" strike="noStrike" spc="-1" dirty="0">
              <a:solidFill>
                <a:srgbClr val="000000"/>
              </a:solidFill>
              <a:uFill>
                <a:solidFill>
                  <a:srgbClr val="FFFFFF"/>
                </a:solidFill>
              </a:uFill>
              <a:latin typeface="Arial"/>
            </a:endParaRPr>
          </a:p>
          <a:p>
            <a:pPr>
              <a:lnSpc>
                <a:spcPct val="100000"/>
              </a:lnSpc>
            </a:pPr>
            <a:r>
              <a:rPr lang="en-GB" sz="1030" b="1" strike="noStrike" spc="-1" dirty="0">
                <a:solidFill>
                  <a:srgbClr val="4C4949"/>
                </a:solidFill>
                <a:uFill>
                  <a:solidFill>
                    <a:srgbClr val="FFFFFF"/>
                  </a:solidFill>
                </a:uFill>
                <a:latin typeface="Arial"/>
                <a:ea typeface="DejaVu Sans"/>
              </a:rPr>
              <a:t>K. Löer</a:t>
            </a:r>
            <a:r>
              <a:rPr lang="en-GB" sz="1030" b="0" strike="noStrike" spc="-1" dirty="0">
                <a:solidFill>
                  <a:srgbClr val="4C4949"/>
                </a:solidFill>
                <a:uFill>
                  <a:solidFill>
                    <a:srgbClr val="FFFFFF"/>
                  </a:solidFill>
                </a:uFill>
                <a:latin typeface="Arial"/>
                <a:ea typeface="DejaVu Sans"/>
              </a:rPr>
              <a:t>, T. Toledo, G. </a:t>
            </a:r>
            <a:r>
              <a:rPr lang="en-GB" sz="1030" b="0" strike="noStrike" spc="-1" dirty="0" err="1">
                <a:solidFill>
                  <a:srgbClr val="4C4949"/>
                </a:solidFill>
                <a:uFill>
                  <a:solidFill>
                    <a:srgbClr val="FFFFFF"/>
                  </a:solidFill>
                </a:uFill>
                <a:latin typeface="Arial"/>
                <a:ea typeface="DejaVu Sans"/>
              </a:rPr>
              <a:t>Norini</a:t>
            </a:r>
            <a:r>
              <a:rPr lang="en-GB" sz="1030" b="0" strike="noStrike" spc="-1" dirty="0">
                <a:solidFill>
                  <a:srgbClr val="4C4949"/>
                </a:solidFill>
                <a:uFill>
                  <a:solidFill>
                    <a:srgbClr val="FFFFFF"/>
                  </a:solidFill>
                </a:uFill>
                <a:latin typeface="Arial"/>
                <a:ea typeface="DejaVu Sans"/>
              </a:rPr>
              <a:t>, X. Zhang, A. Curtis, E. H. </a:t>
            </a:r>
            <a:r>
              <a:rPr lang="en-GB" sz="1030" b="0" strike="noStrike" spc="-1" dirty="0" err="1">
                <a:solidFill>
                  <a:srgbClr val="4C4949"/>
                </a:solidFill>
                <a:uFill>
                  <a:solidFill>
                    <a:srgbClr val="FFFFFF"/>
                  </a:solidFill>
                </a:uFill>
                <a:latin typeface="Arial"/>
                <a:ea typeface="DejaVu Sans"/>
              </a:rPr>
              <a:t>Saenger</a:t>
            </a:r>
            <a:endParaRPr lang="en-GB" sz="1800" b="0" strike="noStrike" spc="-1" dirty="0">
              <a:solidFill>
                <a:srgbClr val="000000"/>
              </a:solidFill>
              <a:uFill>
                <a:solidFill>
                  <a:srgbClr val="FFFFFF"/>
                </a:solidFill>
              </a:uFill>
              <a:latin typeface="Arial"/>
            </a:endParaRPr>
          </a:p>
        </p:txBody>
      </p:sp>
      <p:pic>
        <p:nvPicPr>
          <p:cNvPr id="25" name="Picture 24" descr="A close up of a map&#10;&#10;Description automatically generated">
            <a:extLst>
              <a:ext uri="{FF2B5EF4-FFF2-40B4-BE49-F238E27FC236}">
                <a16:creationId xmlns:a16="http://schemas.microsoft.com/office/drawing/2014/main" id="{78084F00-ADF3-824B-9F84-014AE8DB79D6}"/>
              </a:ext>
            </a:extLst>
          </p:cNvPr>
          <p:cNvPicPr>
            <a:picLocks noChangeAspect="1"/>
          </p:cNvPicPr>
          <p:nvPr/>
        </p:nvPicPr>
        <p:blipFill rotWithShape="1">
          <a:blip r:embed="rId6"/>
          <a:srcRect l="122" t="157" r="26259" b="27023"/>
          <a:stretch/>
        </p:blipFill>
        <p:spPr>
          <a:xfrm>
            <a:off x="110556" y="874440"/>
            <a:ext cx="5717894" cy="3826222"/>
          </a:xfrm>
          <a:prstGeom prst="rect">
            <a:avLst/>
          </a:prstGeom>
        </p:spPr>
      </p:pic>
      <p:sp>
        <p:nvSpPr>
          <p:cNvPr id="42" name="Right Arrow 41">
            <a:extLst>
              <a:ext uri="{FF2B5EF4-FFF2-40B4-BE49-F238E27FC236}">
                <a16:creationId xmlns:a16="http://schemas.microsoft.com/office/drawing/2014/main" id="{DFA371A9-D272-CC4D-84B8-390577F03253}"/>
              </a:ext>
            </a:extLst>
          </p:cNvPr>
          <p:cNvSpPr/>
          <p:nvPr/>
        </p:nvSpPr>
        <p:spPr>
          <a:xfrm rot="16200000">
            <a:off x="1880331" y="3505122"/>
            <a:ext cx="1204296" cy="767761"/>
          </a:xfrm>
          <a:prstGeom prst="rightArrow">
            <a:avLst/>
          </a:prstGeom>
          <a:solidFill>
            <a:srgbClr val="ED7D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35C1581E-B52C-3841-9FA8-8CF43F809E8B}"/>
              </a:ext>
            </a:extLst>
          </p:cNvPr>
          <p:cNvSpPr txBox="1"/>
          <p:nvPr/>
        </p:nvSpPr>
        <p:spPr>
          <a:xfrm>
            <a:off x="14867398" y="3969737"/>
            <a:ext cx="1439818" cy="307777"/>
          </a:xfrm>
          <a:prstGeom prst="rect">
            <a:avLst/>
          </a:prstGeom>
          <a:noFill/>
        </p:spPr>
        <p:txBody>
          <a:bodyPr wrap="none" rtlCol="0">
            <a:spAutoFit/>
          </a:bodyPr>
          <a:lstStyle/>
          <a:p>
            <a:pPr algn="r"/>
            <a:r>
              <a:rPr lang="en-GB" sz="1400" dirty="0">
                <a:latin typeface="Arial" panose="020B0604020202020204" pitchFamily="34" charset="0"/>
                <a:cs typeface="Arial" panose="020B0604020202020204" pitchFamily="34" charset="0"/>
              </a:rPr>
              <a:t>Rayleigh waves</a:t>
            </a:r>
          </a:p>
        </p:txBody>
      </p:sp>
      <p:pic>
        <p:nvPicPr>
          <p:cNvPr id="19" name="Picture 18" descr="A picture containing drawing, plate&#10;&#10;Description automatically generated">
            <a:extLst>
              <a:ext uri="{FF2B5EF4-FFF2-40B4-BE49-F238E27FC236}">
                <a16:creationId xmlns:a16="http://schemas.microsoft.com/office/drawing/2014/main" id="{8CFB816A-BFB1-7D4D-874E-4CE66EE807C2}"/>
              </a:ext>
            </a:extLst>
          </p:cNvPr>
          <p:cNvPicPr>
            <a:picLocks noChangeAspect="1"/>
          </p:cNvPicPr>
          <p:nvPr/>
        </p:nvPicPr>
        <p:blipFill>
          <a:blip r:embed="rId7"/>
          <a:stretch>
            <a:fillRect/>
          </a:stretch>
        </p:blipFill>
        <p:spPr>
          <a:xfrm>
            <a:off x="11540806" y="6281904"/>
            <a:ext cx="622067" cy="450096"/>
          </a:xfrm>
          <a:prstGeom prst="rect">
            <a:avLst/>
          </a:prstGeom>
        </p:spPr>
      </p:pic>
      <p:grpSp>
        <p:nvGrpSpPr>
          <p:cNvPr id="31" name="Group 30">
            <a:extLst>
              <a:ext uri="{FF2B5EF4-FFF2-40B4-BE49-F238E27FC236}">
                <a16:creationId xmlns:a16="http://schemas.microsoft.com/office/drawing/2014/main" id="{1CDB22F1-15D6-E145-A5E1-9B336E67F3F6}"/>
              </a:ext>
            </a:extLst>
          </p:cNvPr>
          <p:cNvGrpSpPr/>
          <p:nvPr/>
        </p:nvGrpSpPr>
        <p:grpSpPr>
          <a:xfrm>
            <a:off x="2209233" y="2419864"/>
            <a:ext cx="831742" cy="877598"/>
            <a:chOff x="3229063" y="3368603"/>
            <a:chExt cx="831742" cy="877598"/>
          </a:xfrm>
        </p:grpSpPr>
        <p:sp>
          <p:nvSpPr>
            <p:cNvPr id="32" name="Oval 31">
              <a:extLst>
                <a:ext uri="{FF2B5EF4-FFF2-40B4-BE49-F238E27FC236}">
                  <a16:creationId xmlns:a16="http://schemas.microsoft.com/office/drawing/2014/main" id="{BAC9F142-0D00-274E-8092-DBCA33ACC606}"/>
                </a:ext>
              </a:extLst>
            </p:cNvPr>
            <p:cNvSpPr>
              <a:spLocks noChangeAspect="1"/>
            </p:cNvSpPr>
            <p:nvPr/>
          </p:nvSpPr>
          <p:spPr>
            <a:xfrm>
              <a:off x="3700805" y="3886201"/>
              <a:ext cx="360000" cy="360000"/>
            </a:xfrm>
            <a:prstGeom prst="ellipse">
              <a:avLst/>
            </a:prstGeom>
            <a:noFill/>
            <a:ln w="38100">
              <a:solidFill>
                <a:srgbClr val="2F8D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3B368497-7515-AF4E-B86D-B275E5A08D8A}"/>
                </a:ext>
              </a:extLst>
            </p:cNvPr>
            <p:cNvSpPr>
              <a:spLocks noChangeAspect="1"/>
            </p:cNvSpPr>
            <p:nvPr/>
          </p:nvSpPr>
          <p:spPr>
            <a:xfrm>
              <a:off x="3229063" y="3368603"/>
              <a:ext cx="360000" cy="36000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extBox 1">
            <a:extLst>
              <a:ext uri="{FF2B5EF4-FFF2-40B4-BE49-F238E27FC236}">
                <a16:creationId xmlns:a16="http://schemas.microsoft.com/office/drawing/2014/main" id="{31E7AB06-047B-0247-98F6-C1374CDF653A}"/>
              </a:ext>
            </a:extLst>
          </p:cNvPr>
          <p:cNvSpPr txBox="1"/>
          <p:nvPr/>
        </p:nvSpPr>
        <p:spPr>
          <a:xfrm>
            <a:off x="2901863" y="3216919"/>
            <a:ext cx="526106" cy="276999"/>
          </a:xfrm>
          <a:prstGeom prst="rect">
            <a:avLst/>
          </a:prstGeom>
          <a:noFill/>
        </p:spPr>
        <p:txBody>
          <a:bodyPr wrap="none" rtlCol="0">
            <a:spAutoFit/>
          </a:bodyPr>
          <a:lstStyle/>
          <a:p>
            <a:r>
              <a:rPr lang="en-GB" sz="1200" b="1" dirty="0"/>
              <a:t>DB01</a:t>
            </a:r>
          </a:p>
        </p:txBody>
      </p:sp>
      <p:sp>
        <p:nvSpPr>
          <p:cNvPr id="34" name="TextBox 33">
            <a:extLst>
              <a:ext uri="{FF2B5EF4-FFF2-40B4-BE49-F238E27FC236}">
                <a16:creationId xmlns:a16="http://schemas.microsoft.com/office/drawing/2014/main" id="{118C77D0-8D89-1640-903B-4EB5316DB3D9}"/>
              </a:ext>
            </a:extLst>
          </p:cNvPr>
          <p:cNvSpPr txBox="1"/>
          <p:nvPr/>
        </p:nvSpPr>
        <p:spPr>
          <a:xfrm>
            <a:off x="1816312" y="2688686"/>
            <a:ext cx="526106" cy="276999"/>
          </a:xfrm>
          <a:prstGeom prst="rect">
            <a:avLst/>
          </a:prstGeom>
          <a:noFill/>
        </p:spPr>
        <p:txBody>
          <a:bodyPr wrap="none" rtlCol="0">
            <a:spAutoFit/>
          </a:bodyPr>
          <a:lstStyle/>
          <a:p>
            <a:r>
              <a:rPr lang="en-GB" sz="1200" b="1" dirty="0"/>
              <a:t>DB02</a:t>
            </a:r>
          </a:p>
        </p:txBody>
      </p:sp>
      <p:sp>
        <p:nvSpPr>
          <p:cNvPr id="37" name="TextBox 36">
            <a:extLst>
              <a:ext uri="{FF2B5EF4-FFF2-40B4-BE49-F238E27FC236}">
                <a16:creationId xmlns:a16="http://schemas.microsoft.com/office/drawing/2014/main" id="{1F22E752-1342-6A4F-A43F-F57F1D6AAA80}"/>
              </a:ext>
            </a:extLst>
          </p:cNvPr>
          <p:cNvSpPr txBox="1"/>
          <p:nvPr/>
        </p:nvSpPr>
        <p:spPr>
          <a:xfrm>
            <a:off x="6078134" y="880303"/>
            <a:ext cx="4975893" cy="1524007"/>
          </a:xfrm>
          <a:prstGeom prst="rect">
            <a:avLst/>
          </a:prstGeom>
          <a:noFill/>
        </p:spPr>
        <p:txBody>
          <a:bodyPr wrap="square" rtlCol="0">
            <a:spAutoFit/>
          </a:bodyPr>
          <a:lstStyle/>
          <a:p>
            <a:pPr lvl="0">
              <a:lnSpc>
                <a:spcPct val="150000"/>
              </a:lnSpc>
            </a:pPr>
            <a:r>
              <a:rPr lang="en-GB" sz="1600" dirty="0">
                <a:solidFill>
                  <a:prstClr val="black"/>
                </a:solidFill>
                <a:latin typeface="Arial" panose="020B0604020202020204" pitchFamily="34" charset="0"/>
                <a:cs typeface="Arial" panose="020B0604020202020204" pitchFamily="34" charset="0"/>
                <a:sym typeface="Wingdings" pitchFamily="2" charset="2"/>
              </a:rPr>
              <a:t>For </a:t>
            </a:r>
            <a:r>
              <a:rPr lang="en-GB" sz="1600" b="1" dirty="0">
                <a:solidFill>
                  <a:prstClr val="black"/>
                </a:solidFill>
                <a:latin typeface="Arial" panose="020B0604020202020204" pitchFamily="34" charset="0"/>
                <a:cs typeface="Arial" panose="020B0604020202020204" pitchFamily="34" charset="0"/>
                <a:sym typeface="Wingdings" pitchFamily="2" charset="2"/>
              </a:rPr>
              <a:t>one time/frequency window:</a:t>
            </a:r>
            <a:endParaRPr lang="en-GB" sz="1600" dirty="0">
              <a:solidFill>
                <a:prstClr val="black"/>
              </a:solidFill>
              <a:latin typeface="Arial" panose="020B0604020202020204" pitchFamily="34" charset="0"/>
              <a:cs typeface="Arial" panose="020B0604020202020204" pitchFamily="34" charset="0"/>
              <a:sym typeface="Wingdings" pitchFamily="2" charset="2"/>
            </a:endParaRPr>
          </a:p>
          <a:p>
            <a:pPr marL="285750" lvl="0" indent="-285750">
              <a:lnSpc>
                <a:spcPct val="150000"/>
              </a:lnSpc>
              <a:buFont typeface="Wingdings" pitchFamily="2" charset="2"/>
              <a:buChar char="à"/>
            </a:pPr>
            <a:r>
              <a:rPr lang="en-GB" sz="1600" b="1" dirty="0">
                <a:solidFill>
                  <a:schemeClr val="accent2"/>
                </a:solidFill>
                <a:latin typeface="Arial" panose="020B0604020202020204" pitchFamily="34" charset="0"/>
                <a:cs typeface="Arial" panose="020B0604020202020204" pitchFamily="34" charset="0"/>
                <a:sym typeface="Wingdings" pitchFamily="2" charset="2"/>
              </a:rPr>
              <a:t>velocity</a:t>
            </a:r>
          </a:p>
          <a:p>
            <a:pPr marL="285750" lvl="0" indent="-285750">
              <a:lnSpc>
                <a:spcPct val="150000"/>
              </a:lnSpc>
              <a:buFont typeface="Wingdings" pitchFamily="2" charset="2"/>
              <a:buChar char="à"/>
            </a:pPr>
            <a:r>
              <a:rPr lang="en-GB" sz="1600" b="1" dirty="0">
                <a:solidFill>
                  <a:schemeClr val="accent2"/>
                </a:solidFill>
                <a:latin typeface="Arial" panose="020B0604020202020204" pitchFamily="34" charset="0"/>
                <a:cs typeface="Arial" panose="020B0604020202020204" pitchFamily="34" charset="0"/>
                <a:sym typeface="Wingdings" pitchFamily="2" charset="2"/>
              </a:rPr>
              <a:t>propagation direction</a:t>
            </a:r>
          </a:p>
          <a:p>
            <a:pPr marL="285750" lvl="0" indent="-285750">
              <a:lnSpc>
                <a:spcPct val="150000"/>
              </a:lnSpc>
              <a:buFont typeface="Wingdings" pitchFamily="2" charset="2"/>
              <a:buChar char="à"/>
            </a:pPr>
            <a:r>
              <a:rPr lang="en-GB" sz="1600" b="1" dirty="0">
                <a:solidFill>
                  <a:schemeClr val="accent2"/>
                </a:solidFill>
                <a:latin typeface="Arial" panose="020B0604020202020204" pitchFamily="34" charset="0"/>
                <a:cs typeface="Arial" panose="020B0604020202020204" pitchFamily="34" charset="0"/>
                <a:sym typeface="Wingdings" pitchFamily="2" charset="2"/>
              </a:rPr>
              <a:t>wave type</a:t>
            </a:r>
            <a:endParaRPr lang="en-GB" sz="1600" b="1" dirty="0">
              <a:solidFill>
                <a:schemeClr val="accent2"/>
              </a:solidFill>
              <a:latin typeface="Arial" panose="020B060402020202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7C12E986-8B71-AB44-A792-735991F45522}"/>
              </a:ext>
            </a:extLst>
          </p:cNvPr>
          <p:cNvGrpSpPr/>
          <p:nvPr/>
        </p:nvGrpSpPr>
        <p:grpSpPr>
          <a:xfrm>
            <a:off x="6078134" y="2558043"/>
            <a:ext cx="3693760" cy="2121888"/>
            <a:chOff x="7071731" y="4080559"/>
            <a:chExt cx="3693760" cy="2121888"/>
          </a:xfrm>
        </p:grpSpPr>
        <p:pic>
          <p:nvPicPr>
            <p:cNvPr id="36" name="Picture 35" descr="A screenshot of a cell phone&#10;&#10;Description automatically generated">
              <a:extLst>
                <a:ext uri="{FF2B5EF4-FFF2-40B4-BE49-F238E27FC236}">
                  <a16:creationId xmlns:a16="http://schemas.microsoft.com/office/drawing/2014/main" id="{105559A1-6DA2-BA4C-94D1-FBC19E50D794}"/>
                </a:ext>
              </a:extLst>
            </p:cNvPr>
            <p:cNvPicPr>
              <a:picLocks noChangeAspect="1"/>
            </p:cNvPicPr>
            <p:nvPr/>
          </p:nvPicPr>
          <p:blipFill rotWithShape="1">
            <a:blip r:embed="rId8"/>
            <a:srcRect l="1838" t="51196" r="10197"/>
            <a:stretch/>
          </p:blipFill>
          <p:spPr>
            <a:xfrm>
              <a:off x="7071731" y="4080559"/>
              <a:ext cx="3693760" cy="2121888"/>
            </a:xfrm>
            <a:prstGeom prst="rect">
              <a:avLst/>
            </a:prstGeom>
          </p:spPr>
        </p:pic>
        <p:sp>
          <p:nvSpPr>
            <p:cNvPr id="40" name="TextBox 39">
              <a:extLst>
                <a:ext uri="{FF2B5EF4-FFF2-40B4-BE49-F238E27FC236}">
                  <a16:creationId xmlns:a16="http://schemas.microsoft.com/office/drawing/2014/main" id="{9905C512-9CAE-EF45-B722-0016F35D748C}"/>
                </a:ext>
              </a:extLst>
            </p:cNvPr>
            <p:cNvSpPr txBox="1"/>
            <p:nvPr/>
          </p:nvSpPr>
          <p:spPr>
            <a:xfrm>
              <a:off x="9215615" y="4337427"/>
              <a:ext cx="1439818" cy="307777"/>
            </a:xfrm>
            <a:prstGeom prst="rect">
              <a:avLst/>
            </a:prstGeom>
            <a:noFill/>
          </p:spPr>
          <p:txBody>
            <a:bodyPr wrap="none" rtlCol="0">
              <a:spAutoFit/>
            </a:bodyPr>
            <a:lstStyle/>
            <a:p>
              <a:pPr algn="r"/>
              <a:r>
                <a:rPr lang="en-GB" sz="1400" dirty="0">
                  <a:latin typeface="Arial" panose="020B0604020202020204" pitchFamily="34" charset="0"/>
                  <a:cs typeface="Arial" panose="020B0604020202020204" pitchFamily="34" charset="0"/>
                </a:rPr>
                <a:t>Rayleigh waves</a:t>
              </a:r>
            </a:p>
          </p:txBody>
        </p:sp>
      </p:grpSp>
      <p:sp>
        <p:nvSpPr>
          <p:cNvPr id="43" name="TextBox 42">
            <a:extLst>
              <a:ext uri="{FF2B5EF4-FFF2-40B4-BE49-F238E27FC236}">
                <a16:creationId xmlns:a16="http://schemas.microsoft.com/office/drawing/2014/main" id="{7F65BB35-53D6-5247-B752-26D85FBF7088}"/>
              </a:ext>
            </a:extLst>
          </p:cNvPr>
          <p:cNvSpPr txBox="1"/>
          <p:nvPr/>
        </p:nvSpPr>
        <p:spPr>
          <a:xfrm>
            <a:off x="10375688" y="2899754"/>
            <a:ext cx="1708153" cy="1077218"/>
          </a:xfrm>
          <a:prstGeom prst="rect">
            <a:avLst/>
          </a:prstGeom>
          <a:noFill/>
          <a:ln w="28575">
            <a:solidFill>
              <a:srgbClr val="EA763C"/>
            </a:solidFill>
          </a:ln>
        </p:spPr>
        <p:txBody>
          <a:bodyPr wrap="square" rtlCol="0">
            <a:spAutoFit/>
          </a:bodyPr>
          <a:lstStyle/>
          <a:p>
            <a:pPr algn="ctr"/>
            <a:r>
              <a:rPr lang="en-GB" sz="1600" b="1" dirty="0">
                <a:solidFill>
                  <a:schemeClr val="accent2"/>
                </a:solidFill>
                <a:latin typeface="Arial" panose="020B0604020202020204" pitchFamily="34" charset="0"/>
                <a:cs typeface="Arial" panose="020B0604020202020204" pitchFamily="34" charset="0"/>
              </a:rPr>
              <a:t>Seismic profile:</a:t>
            </a:r>
            <a:endParaRPr lang="en-GB" sz="1600" dirty="0">
              <a:latin typeface="Arial" panose="020B0604020202020204" pitchFamily="34" charset="0"/>
              <a:cs typeface="Arial" panose="020B0604020202020204" pitchFamily="34" charset="0"/>
            </a:endParaRPr>
          </a:p>
          <a:p>
            <a:pPr algn="ctr"/>
            <a:r>
              <a:rPr lang="en-GB" sz="1600" dirty="0">
                <a:latin typeface="Arial" panose="020B0604020202020204" pitchFamily="34" charset="0"/>
                <a:cs typeface="Arial" panose="020B0604020202020204" pitchFamily="34" charset="0"/>
              </a:rPr>
              <a:t>velocity</a:t>
            </a:r>
          </a:p>
          <a:p>
            <a:pPr algn="ctr"/>
            <a:r>
              <a:rPr lang="en-GB" sz="1600" dirty="0">
                <a:latin typeface="Arial" panose="020B0604020202020204" pitchFamily="34" charset="0"/>
                <a:cs typeface="Arial" panose="020B0604020202020204" pitchFamily="34" charset="0"/>
              </a:rPr>
              <a:t>vs.</a:t>
            </a:r>
          </a:p>
          <a:p>
            <a:pPr algn="ctr"/>
            <a:r>
              <a:rPr lang="en-GB" sz="1600" b="1" dirty="0">
                <a:latin typeface="Arial" panose="020B0604020202020204" pitchFamily="34" charset="0"/>
                <a:cs typeface="Arial" panose="020B0604020202020204" pitchFamily="34" charset="0"/>
              </a:rPr>
              <a:t>depth</a:t>
            </a:r>
          </a:p>
        </p:txBody>
      </p:sp>
      <p:sp>
        <p:nvSpPr>
          <p:cNvPr id="45" name="Down Arrow 44">
            <a:extLst>
              <a:ext uri="{FF2B5EF4-FFF2-40B4-BE49-F238E27FC236}">
                <a16:creationId xmlns:a16="http://schemas.microsoft.com/office/drawing/2014/main" id="{49697C06-AEEA-BF40-9D91-FC330033F2FA}"/>
              </a:ext>
            </a:extLst>
          </p:cNvPr>
          <p:cNvSpPr/>
          <p:nvPr/>
        </p:nvSpPr>
        <p:spPr>
          <a:xfrm rot="16200000">
            <a:off x="9890679" y="3130361"/>
            <a:ext cx="360726" cy="598296"/>
          </a:xfrm>
          <a:prstGeom prst="downArrow">
            <a:avLst/>
          </a:prstGeom>
          <a:solidFill>
            <a:schemeClr val="accent2"/>
          </a:solidFill>
          <a:ln>
            <a:solidFill>
              <a:srgbClr val="EA76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Slide Number Placeholder 14">
            <a:extLst>
              <a:ext uri="{FF2B5EF4-FFF2-40B4-BE49-F238E27FC236}">
                <a16:creationId xmlns:a16="http://schemas.microsoft.com/office/drawing/2014/main" id="{74C390E5-7C67-C545-8315-6F889C45F5AE}"/>
              </a:ext>
            </a:extLst>
          </p:cNvPr>
          <p:cNvSpPr>
            <a:spLocks noGrp="1"/>
          </p:cNvSpPr>
          <p:nvPr>
            <p:ph type="sldNum" sz="quarter" idx="12"/>
          </p:nvPr>
        </p:nvSpPr>
        <p:spPr/>
        <p:txBody>
          <a:bodyPr/>
          <a:lstStyle/>
          <a:p>
            <a:fld id="{4781B024-3AAC-C148-AB6D-BE3904456A2F}" type="slidenum">
              <a:rPr lang="en-GB" smtClean="0"/>
              <a:t>7</a:t>
            </a:fld>
            <a:endParaRPr lang="en-GB"/>
          </a:p>
        </p:txBody>
      </p:sp>
      <p:sp>
        <p:nvSpPr>
          <p:cNvPr id="3" name="TextBox 2">
            <a:extLst>
              <a:ext uri="{FF2B5EF4-FFF2-40B4-BE49-F238E27FC236}">
                <a16:creationId xmlns:a16="http://schemas.microsoft.com/office/drawing/2014/main" id="{B5E5D7D8-B430-C94D-8A7D-F22B5E000124}"/>
              </a:ext>
            </a:extLst>
          </p:cNvPr>
          <p:cNvSpPr txBox="1"/>
          <p:nvPr/>
        </p:nvSpPr>
        <p:spPr>
          <a:xfrm>
            <a:off x="9884933" y="2787551"/>
            <a:ext cx="372218" cy="461665"/>
          </a:xfrm>
          <a:prstGeom prst="rect">
            <a:avLst/>
          </a:prstGeom>
          <a:noFill/>
        </p:spPr>
        <p:txBody>
          <a:bodyPr wrap="none" rtlCol="0">
            <a:spAutoFit/>
          </a:bodyPr>
          <a:lstStyle/>
          <a:p>
            <a:r>
              <a:rPr lang="en-GB" sz="2400" b="1" dirty="0">
                <a:solidFill>
                  <a:srgbClr val="ED7D3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21216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left)">
                                      <p:cBhvr>
                                        <p:cTn id="11" dur="500"/>
                                        <p:tgtEl>
                                          <p:spTgt spid="45"/>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5"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6">
            <a:extLst>
              <a:ext uri="{FF2B5EF4-FFF2-40B4-BE49-F238E27FC236}">
                <a16:creationId xmlns:a16="http://schemas.microsoft.com/office/drawing/2014/main" id="{A4BCB3DD-D05E-5743-8816-9926C9420E8B}"/>
              </a:ext>
            </a:extLst>
          </p:cNvPr>
          <p:cNvPicPr/>
          <p:nvPr/>
        </p:nvPicPr>
        <p:blipFill>
          <a:blip r:embed="rId3"/>
          <a:stretch/>
        </p:blipFill>
        <p:spPr>
          <a:xfrm>
            <a:off x="196920" y="6343200"/>
            <a:ext cx="584640" cy="388800"/>
          </a:xfrm>
          <a:prstGeom prst="rect">
            <a:avLst/>
          </a:prstGeom>
          <a:ln>
            <a:noFill/>
          </a:ln>
        </p:spPr>
      </p:pic>
      <p:sp>
        <p:nvSpPr>
          <p:cNvPr id="6" name="Line 5">
            <a:extLst>
              <a:ext uri="{FF2B5EF4-FFF2-40B4-BE49-F238E27FC236}">
                <a16:creationId xmlns:a16="http://schemas.microsoft.com/office/drawing/2014/main" id="{C8232BB3-5571-8041-A1C9-EEA52ECFB081}"/>
              </a:ext>
            </a:extLst>
          </p:cNvPr>
          <p:cNvSpPr/>
          <p:nvPr/>
        </p:nvSpPr>
        <p:spPr>
          <a:xfrm flipV="1">
            <a:off x="-8652" y="6211874"/>
            <a:ext cx="12200652" cy="3526"/>
          </a:xfrm>
          <a:prstGeom prst="line">
            <a:avLst/>
          </a:prstGeom>
          <a:ln w="25560">
            <a:solidFill>
              <a:srgbClr val="F6871B"/>
            </a:solidFill>
            <a:round/>
          </a:ln>
        </p:spPr>
        <p:style>
          <a:lnRef idx="1">
            <a:schemeClr val="accent1"/>
          </a:lnRef>
          <a:fillRef idx="0">
            <a:schemeClr val="accent1"/>
          </a:fillRef>
          <a:effectRef idx="0">
            <a:schemeClr val="accent1"/>
          </a:effectRef>
          <a:fontRef idx="minor"/>
        </p:style>
      </p:sp>
      <p:pic>
        <p:nvPicPr>
          <p:cNvPr id="7" name="Grafik 1">
            <a:extLst>
              <a:ext uri="{FF2B5EF4-FFF2-40B4-BE49-F238E27FC236}">
                <a16:creationId xmlns:a16="http://schemas.microsoft.com/office/drawing/2014/main" id="{300DBB07-B137-A246-A4E5-DB17A1BEB8F7}"/>
              </a:ext>
            </a:extLst>
          </p:cNvPr>
          <p:cNvPicPr/>
          <p:nvPr/>
        </p:nvPicPr>
        <p:blipFill>
          <a:blip r:embed="rId4"/>
          <a:stretch/>
        </p:blipFill>
        <p:spPr>
          <a:xfrm>
            <a:off x="860400" y="6346800"/>
            <a:ext cx="648000" cy="388800"/>
          </a:xfrm>
          <a:prstGeom prst="rect">
            <a:avLst/>
          </a:prstGeom>
          <a:ln>
            <a:solidFill>
              <a:srgbClr val="000000"/>
            </a:solidFill>
          </a:ln>
        </p:spPr>
      </p:pic>
      <p:pic>
        <p:nvPicPr>
          <p:cNvPr id="9" name="Grafik 35">
            <a:extLst>
              <a:ext uri="{FF2B5EF4-FFF2-40B4-BE49-F238E27FC236}">
                <a16:creationId xmlns:a16="http://schemas.microsoft.com/office/drawing/2014/main" id="{146115C6-B61D-9549-94EA-048350AF9DF3}"/>
              </a:ext>
            </a:extLst>
          </p:cNvPr>
          <p:cNvPicPr/>
          <p:nvPr/>
        </p:nvPicPr>
        <p:blipFill>
          <a:blip r:embed="rId5"/>
          <a:stretch/>
        </p:blipFill>
        <p:spPr>
          <a:xfrm>
            <a:off x="10012594" y="48960"/>
            <a:ext cx="2150280" cy="632160"/>
          </a:xfrm>
          <a:prstGeom prst="rect">
            <a:avLst/>
          </a:prstGeom>
          <a:ln>
            <a:noFill/>
          </a:ln>
        </p:spPr>
      </p:pic>
      <p:sp>
        <p:nvSpPr>
          <p:cNvPr id="10" name="CustomShape 3">
            <a:extLst>
              <a:ext uri="{FF2B5EF4-FFF2-40B4-BE49-F238E27FC236}">
                <a16:creationId xmlns:a16="http://schemas.microsoft.com/office/drawing/2014/main" id="{A343933B-4D00-184B-9DDD-F86C746A3081}"/>
              </a:ext>
            </a:extLst>
          </p:cNvPr>
          <p:cNvSpPr/>
          <p:nvPr/>
        </p:nvSpPr>
        <p:spPr>
          <a:xfrm>
            <a:off x="-2520" y="137160"/>
            <a:ext cx="6991920" cy="455760"/>
          </a:xfrm>
          <a:prstGeom prst="rect">
            <a:avLst/>
          </a:prstGeom>
          <a:noFill/>
          <a:ln>
            <a:noFill/>
          </a:ln>
        </p:spPr>
        <p:style>
          <a:lnRef idx="0">
            <a:scrgbClr r="0" g="0" b="0"/>
          </a:lnRef>
          <a:fillRef idx="0">
            <a:scrgbClr r="0" g="0" b="0"/>
          </a:fillRef>
          <a:effectRef idx="0">
            <a:scrgbClr r="0" g="0" b="0"/>
          </a:effectRef>
          <a:fontRef idx="minor"/>
        </p:style>
        <p:txBody>
          <a:bodyPr lIns="403920" tIns="45000" rIns="403920" bIns="45000"/>
          <a:lstStyle/>
          <a:p>
            <a:pPr>
              <a:lnSpc>
                <a:spcPct val="100000"/>
              </a:lnSpc>
            </a:pPr>
            <a:r>
              <a:rPr lang="en-GB" sz="2400" b="0" strike="noStrike" spc="-1" dirty="0">
                <a:solidFill>
                  <a:srgbClr val="4C4949"/>
                </a:solidFill>
                <a:uFill>
                  <a:solidFill>
                    <a:srgbClr val="FFFFFF"/>
                  </a:solidFill>
                </a:uFill>
                <a:latin typeface="Arial"/>
                <a:ea typeface="DejaVu Sans"/>
              </a:rPr>
              <a:t>Inversion</a:t>
            </a:r>
            <a:endParaRPr lang="en-GB" sz="1800" b="0" strike="noStrike" spc="-1" dirty="0">
              <a:solidFill>
                <a:srgbClr val="000000"/>
              </a:solidFill>
              <a:uFill>
                <a:solidFill>
                  <a:srgbClr val="FFFFFF"/>
                </a:solidFill>
              </a:uFill>
              <a:latin typeface="Arial"/>
            </a:endParaRPr>
          </a:p>
        </p:txBody>
      </p:sp>
      <p:sp>
        <p:nvSpPr>
          <p:cNvPr id="11" name="Line 4">
            <a:extLst>
              <a:ext uri="{FF2B5EF4-FFF2-40B4-BE49-F238E27FC236}">
                <a16:creationId xmlns:a16="http://schemas.microsoft.com/office/drawing/2014/main" id="{47BCA0F2-3C44-AD4C-A14E-DE37D3DDBC1E}"/>
              </a:ext>
            </a:extLst>
          </p:cNvPr>
          <p:cNvSpPr/>
          <p:nvPr/>
        </p:nvSpPr>
        <p:spPr>
          <a:xfrm flipV="1">
            <a:off x="-6492" y="747794"/>
            <a:ext cx="12198492" cy="3526"/>
          </a:xfrm>
          <a:prstGeom prst="line">
            <a:avLst/>
          </a:prstGeom>
          <a:ln w="25560">
            <a:solidFill>
              <a:srgbClr val="F6871B"/>
            </a:solidFill>
            <a:round/>
          </a:ln>
        </p:spPr>
        <p:style>
          <a:lnRef idx="1">
            <a:schemeClr val="accent1"/>
          </a:lnRef>
          <a:fillRef idx="0">
            <a:schemeClr val="accent1"/>
          </a:fillRef>
          <a:effectRef idx="0">
            <a:schemeClr val="accent1"/>
          </a:effectRef>
          <a:fontRef idx="minor"/>
        </p:style>
      </p:sp>
      <p:sp>
        <p:nvSpPr>
          <p:cNvPr id="32" name="CustomShape 1">
            <a:extLst>
              <a:ext uri="{FF2B5EF4-FFF2-40B4-BE49-F238E27FC236}">
                <a16:creationId xmlns:a16="http://schemas.microsoft.com/office/drawing/2014/main" id="{C9E11DDB-2E54-A54B-9CAE-D32B196D29C7}"/>
              </a:ext>
            </a:extLst>
          </p:cNvPr>
          <p:cNvSpPr/>
          <p:nvPr/>
        </p:nvSpPr>
        <p:spPr>
          <a:xfrm>
            <a:off x="1605240" y="6338520"/>
            <a:ext cx="5390640" cy="402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1030" spc="-1" dirty="0">
                <a:solidFill>
                  <a:srgbClr val="4C4949"/>
                </a:solidFill>
                <a:uFill>
                  <a:solidFill>
                    <a:srgbClr val="FFFFFF"/>
                  </a:solidFill>
                </a:uFill>
                <a:latin typeface="Arial"/>
              </a:rPr>
              <a:t>Imaging the BD transition zone using seismic noise</a:t>
            </a:r>
            <a:endParaRPr lang="en-GB" sz="1800" b="0" strike="noStrike" spc="-1" dirty="0">
              <a:solidFill>
                <a:srgbClr val="000000"/>
              </a:solidFill>
              <a:uFill>
                <a:solidFill>
                  <a:srgbClr val="FFFFFF"/>
                </a:solidFill>
              </a:uFill>
              <a:latin typeface="Arial"/>
            </a:endParaRPr>
          </a:p>
          <a:p>
            <a:pPr>
              <a:lnSpc>
                <a:spcPct val="100000"/>
              </a:lnSpc>
            </a:pPr>
            <a:r>
              <a:rPr lang="en-GB" sz="1030" b="1" strike="noStrike" spc="-1" dirty="0">
                <a:solidFill>
                  <a:srgbClr val="4C4949"/>
                </a:solidFill>
                <a:uFill>
                  <a:solidFill>
                    <a:srgbClr val="FFFFFF"/>
                  </a:solidFill>
                </a:uFill>
                <a:latin typeface="Arial"/>
                <a:ea typeface="DejaVu Sans"/>
              </a:rPr>
              <a:t>K. Löer</a:t>
            </a:r>
            <a:r>
              <a:rPr lang="en-GB" sz="1030" b="0" strike="noStrike" spc="-1" dirty="0">
                <a:solidFill>
                  <a:srgbClr val="4C4949"/>
                </a:solidFill>
                <a:uFill>
                  <a:solidFill>
                    <a:srgbClr val="FFFFFF"/>
                  </a:solidFill>
                </a:uFill>
                <a:latin typeface="Arial"/>
                <a:ea typeface="DejaVu Sans"/>
              </a:rPr>
              <a:t>, T. Toledo, G. </a:t>
            </a:r>
            <a:r>
              <a:rPr lang="en-GB" sz="1030" b="0" strike="noStrike" spc="-1" dirty="0" err="1">
                <a:solidFill>
                  <a:srgbClr val="4C4949"/>
                </a:solidFill>
                <a:uFill>
                  <a:solidFill>
                    <a:srgbClr val="FFFFFF"/>
                  </a:solidFill>
                </a:uFill>
                <a:latin typeface="Arial"/>
                <a:ea typeface="DejaVu Sans"/>
              </a:rPr>
              <a:t>Norini</a:t>
            </a:r>
            <a:r>
              <a:rPr lang="en-GB" sz="1030" b="0" strike="noStrike" spc="-1" dirty="0">
                <a:solidFill>
                  <a:srgbClr val="4C4949"/>
                </a:solidFill>
                <a:uFill>
                  <a:solidFill>
                    <a:srgbClr val="FFFFFF"/>
                  </a:solidFill>
                </a:uFill>
                <a:latin typeface="Arial"/>
                <a:ea typeface="DejaVu Sans"/>
              </a:rPr>
              <a:t>, X. Zhang, A. Curtis, E. H. </a:t>
            </a:r>
            <a:r>
              <a:rPr lang="en-GB" sz="1030" b="0" strike="noStrike" spc="-1" dirty="0" err="1">
                <a:solidFill>
                  <a:srgbClr val="4C4949"/>
                </a:solidFill>
                <a:uFill>
                  <a:solidFill>
                    <a:srgbClr val="FFFFFF"/>
                  </a:solidFill>
                </a:uFill>
                <a:latin typeface="Arial"/>
                <a:ea typeface="DejaVu Sans"/>
              </a:rPr>
              <a:t>Saenger</a:t>
            </a:r>
            <a:endParaRPr lang="en-GB" sz="1800" b="0" strike="noStrike" spc="-1" dirty="0">
              <a:solidFill>
                <a:srgbClr val="000000"/>
              </a:solidFill>
              <a:uFill>
                <a:solidFill>
                  <a:srgbClr val="FFFFFF"/>
                </a:solidFill>
              </a:uFill>
              <a:latin typeface="Arial"/>
            </a:endParaRPr>
          </a:p>
        </p:txBody>
      </p:sp>
      <p:sp>
        <p:nvSpPr>
          <p:cNvPr id="12" name="TextBox 11">
            <a:extLst>
              <a:ext uri="{FF2B5EF4-FFF2-40B4-BE49-F238E27FC236}">
                <a16:creationId xmlns:a16="http://schemas.microsoft.com/office/drawing/2014/main" id="{B2C1D21B-82FE-AC4B-8C08-82C2B4AB8CBF}"/>
              </a:ext>
            </a:extLst>
          </p:cNvPr>
          <p:cNvSpPr txBox="1"/>
          <p:nvPr/>
        </p:nvSpPr>
        <p:spPr>
          <a:xfrm>
            <a:off x="3667188" y="3012444"/>
            <a:ext cx="1428788" cy="1231106"/>
          </a:xfrm>
          <a:prstGeom prst="rect">
            <a:avLst/>
          </a:prstGeom>
          <a:noFill/>
          <a:ln>
            <a:solidFill>
              <a:schemeClr val="tx1"/>
            </a:solidFill>
          </a:ln>
        </p:spPr>
        <p:txBody>
          <a:bodyPr wrap="square" rtlCol="0">
            <a:spAutoFit/>
          </a:bodyPr>
          <a:lstStyle/>
          <a:p>
            <a:pPr algn="ctr"/>
            <a:r>
              <a:rPr lang="en-GB" sz="1400" dirty="0">
                <a:latin typeface="Arial" panose="020B0604020202020204" pitchFamily="34" charset="0"/>
                <a:cs typeface="Arial" panose="020B0604020202020204" pitchFamily="34" charset="0"/>
              </a:rPr>
              <a:t>reversible-jump Markov chain Monte Carlo </a:t>
            </a:r>
          </a:p>
          <a:p>
            <a:pPr algn="ctr"/>
            <a:r>
              <a:rPr lang="en-GB" sz="1400" dirty="0">
                <a:latin typeface="Arial" panose="020B0604020202020204" pitchFamily="34" charset="0"/>
                <a:cs typeface="Arial" panose="020B0604020202020204" pitchFamily="34" charset="0"/>
              </a:rPr>
              <a:t>(</a:t>
            </a:r>
            <a:r>
              <a:rPr lang="en-GB" sz="1400" b="1" dirty="0" err="1">
                <a:latin typeface="Arial" panose="020B0604020202020204" pitchFamily="34" charset="0"/>
                <a:cs typeface="Arial" panose="020B0604020202020204" pitchFamily="34" charset="0"/>
              </a:rPr>
              <a:t>rj-McMC</a:t>
            </a:r>
            <a:r>
              <a:rPr lang="en-GB" sz="1400" dirty="0">
                <a:latin typeface="Arial" panose="020B0604020202020204" pitchFamily="34" charset="0"/>
                <a:cs typeface="Arial" panose="020B0604020202020204" pitchFamily="34" charset="0"/>
              </a:rPr>
              <a:t>)</a:t>
            </a:r>
          </a:p>
          <a:p>
            <a:pPr algn="ctr"/>
            <a:r>
              <a:rPr lang="en-GB" b="1" dirty="0">
                <a:solidFill>
                  <a:schemeClr val="accent2"/>
                </a:solidFill>
                <a:latin typeface="Arial" panose="020B0604020202020204" pitchFamily="34" charset="0"/>
                <a:cs typeface="Arial" panose="020B0604020202020204" pitchFamily="34" charset="0"/>
              </a:rPr>
              <a:t>inversion</a:t>
            </a:r>
          </a:p>
        </p:txBody>
      </p:sp>
      <p:pic>
        <p:nvPicPr>
          <p:cNvPr id="42" name="Picture 41" descr="A screenshot of a cell phone&#10;&#10;Description automatically generated">
            <a:extLst>
              <a:ext uri="{FF2B5EF4-FFF2-40B4-BE49-F238E27FC236}">
                <a16:creationId xmlns:a16="http://schemas.microsoft.com/office/drawing/2014/main" id="{8E3A3125-110B-B744-A607-160E6FAB1044}"/>
              </a:ext>
            </a:extLst>
          </p:cNvPr>
          <p:cNvPicPr>
            <a:picLocks noChangeAspect="1"/>
          </p:cNvPicPr>
          <p:nvPr/>
        </p:nvPicPr>
        <p:blipFill rotWithShape="1">
          <a:blip r:embed="rId6"/>
          <a:srcRect l="1838" t="51196" r="10197"/>
          <a:stretch/>
        </p:blipFill>
        <p:spPr>
          <a:xfrm>
            <a:off x="176451" y="2886427"/>
            <a:ext cx="2857577" cy="1641541"/>
          </a:xfrm>
          <a:prstGeom prst="rect">
            <a:avLst/>
          </a:prstGeom>
        </p:spPr>
      </p:pic>
      <p:sp>
        <p:nvSpPr>
          <p:cNvPr id="18" name="TextBox 17">
            <a:extLst>
              <a:ext uri="{FF2B5EF4-FFF2-40B4-BE49-F238E27FC236}">
                <a16:creationId xmlns:a16="http://schemas.microsoft.com/office/drawing/2014/main" id="{A1DCDC8C-7CFC-1C44-95F5-0282BBA99397}"/>
              </a:ext>
            </a:extLst>
          </p:cNvPr>
          <p:cNvSpPr txBox="1"/>
          <p:nvPr/>
        </p:nvSpPr>
        <p:spPr>
          <a:xfrm>
            <a:off x="8453745" y="1483342"/>
            <a:ext cx="3747682" cy="523220"/>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 distribution of </a:t>
            </a:r>
            <a:r>
              <a:rPr lang="en-GB" sz="1400" b="1" dirty="0">
                <a:latin typeface="Arial" panose="020B0604020202020204" pitchFamily="34" charset="0"/>
                <a:cs typeface="Arial" panose="020B0604020202020204" pitchFamily="34" charset="0"/>
              </a:rPr>
              <a:t>models</a:t>
            </a:r>
            <a:r>
              <a:rPr lang="en-GB" sz="1400" dirty="0">
                <a:latin typeface="Arial" panose="020B0604020202020204" pitchFamily="34" charset="0"/>
                <a:cs typeface="Arial" panose="020B0604020202020204" pitchFamily="34" charset="0"/>
              </a:rPr>
              <a:t> (velocity vs. depth) consistent with the </a:t>
            </a:r>
            <a:r>
              <a:rPr lang="en-GB" sz="1400" b="1" dirty="0">
                <a:latin typeface="Arial" panose="020B0604020202020204" pitchFamily="34" charset="0"/>
                <a:cs typeface="Arial" panose="020B0604020202020204" pitchFamily="34" charset="0"/>
              </a:rPr>
              <a:t>data</a:t>
            </a:r>
            <a:r>
              <a:rPr lang="en-GB" sz="1400" dirty="0">
                <a:latin typeface="Arial" panose="020B0604020202020204" pitchFamily="34" charset="0"/>
                <a:cs typeface="Arial" panose="020B0604020202020204" pitchFamily="34" charset="0"/>
              </a:rPr>
              <a:t> (dispersion curve)</a:t>
            </a:r>
          </a:p>
        </p:txBody>
      </p:sp>
      <p:sp>
        <p:nvSpPr>
          <p:cNvPr id="19" name="Right Arrow 18">
            <a:extLst>
              <a:ext uri="{FF2B5EF4-FFF2-40B4-BE49-F238E27FC236}">
                <a16:creationId xmlns:a16="http://schemas.microsoft.com/office/drawing/2014/main" id="{5FE4FDB3-71AB-FF4C-A68F-B8671BECC4AC}"/>
              </a:ext>
            </a:extLst>
          </p:cNvPr>
          <p:cNvSpPr/>
          <p:nvPr/>
        </p:nvSpPr>
        <p:spPr>
          <a:xfrm>
            <a:off x="3034028" y="3443037"/>
            <a:ext cx="633160" cy="43688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ight Arrow 45">
            <a:extLst>
              <a:ext uri="{FF2B5EF4-FFF2-40B4-BE49-F238E27FC236}">
                <a16:creationId xmlns:a16="http://schemas.microsoft.com/office/drawing/2014/main" id="{41E1D34D-6DE7-E447-B81B-FB6A8297A350}"/>
              </a:ext>
            </a:extLst>
          </p:cNvPr>
          <p:cNvSpPr/>
          <p:nvPr/>
        </p:nvSpPr>
        <p:spPr>
          <a:xfrm>
            <a:off x="5095976" y="3443037"/>
            <a:ext cx="633160" cy="43688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7F9D2442-F741-5646-A665-B9ED92194DEC}"/>
              </a:ext>
            </a:extLst>
          </p:cNvPr>
          <p:cNvSpPr txBox="1"/>
          <p:nvPr/>
        </p:nvSpPr>
        <p:spPr>
          <a:xfrm>
            <a:off x="509560" y="2684050"/>
            <a:ext cx="2444748" cy="338554"/>
          </a:xfrm>
          <a:prstGeom prst="rect">
            <a:avLst/>
          </a:prstGeom>
          <a:solidFill>
            <a:schemeClr val="bg1"/>
          </a:solidFill>
        </p:spPr>
        <p:txBody>
          <a:bodyPr wrap="square" rtlCol="0">
            <a:spAutoFit/>
          </a:bodyPr>
          <a:lstStyle/>
          <a:p>
            <a:pPr algn="ctr"/>
            <a:r>
              <a:rPr lang="en-GB" sz="1600" b="1" dirty="0">
                <a:latin typeface="Arial" panose="020B0604020202020204" pitchFamily="34" charset="0"/>
                <a:cs typeface="Arial" panose="020B0604020202020204" pitchFamily="34" charset="0"/>
              </a:rPr>
              <a:t>Dispersion curve</a:t>
            </a:r>
          </a:p>
        </p:txBody>
      </p:sp>
      <p:grpSp>
        <p:nvGrpSpPr>
          <p:cNvPr id="49" name="Group 48">
            <a:extLst>
              <a:ext uri="{FF2B5EF4-FFF2-40B4-BE49-F238E27FC236}">
                <a16:creationId xmlns:a16="http://schemas.microsoft.com/office/drawing/2014/main" id="{7646BC78-F345-9C46-A1E7-8EF1BBD83EB7}"/>
              </a:ext>
            </a:extLst>
          </p:cNvPr>
          <p:cNvGrpSpPr/>
          <p:nvPr/>
        </p:nvGrpSpPr>
        <p:grpSpPr>
          <a:xfrm>
            <a:off x="5762326" y="874440"/>
            <a:ext cx="2782234" cy="5317629"/>
            <a:chOff x="5762326" y="874440"/>
            <a:chExt cx="2782234" cy="5317629"/>
          </a:xfrm>
        </p:grpSpPr>
        <p:pic>
          <p:nvPicPr>
            <p:cNvPr id="23" name="Picture 22">
              <a:extLst>
                <a:ext uri="{FF2B5EF4-FFF2-40B4-BE49-F238E27FC236}">
                  <a16:creationId xmlns:a16="http://schemas.microsoft.com/office/drawing/2014/main" id="{F2B38ABD-AD89-DB44-B9E3-79E02476A6A1}"/>
                </a:ext>
              </a:extLst>
            </p:cNvPr>
            <p:cNvPicPr>
              <a:picLocks noChangeAspect="1"/>
            </p:cNvPicPr>
            <p:nvPr/>
          </p:nvPicPr>
          <p:blipFill>
            <a:blip r:embed="rId7"/>
            <a:stretch>
              <a:fillRect/>
            </a:stretch>
          </p:blipFill>
          <p:spPr>
            <a:xfrm>
              <a:off x="5762326" y="1323159"/>
              <a:ext cx="2782234" cy="4868910"/>
            </a:xfrm>
            <a:prstGeom prst="rect">
              <a:avLst/>
            </a:prstGeom>
          </p:spPr>
        </p:pic>
        <p:sp>
          <p:nvSpPr>
            <p:cNvPr id="26" name="Rectangle 25">
              <a:extLst>
                <a:ext uri="{FF2B5EF4-FFF2-40B4-BE49-F238E27FC236}">
                  <a16:creationId xmlns:a16="http://schemas.microsoft.com/office/drawing/2014/main" id="{F73EC4D6-D8AD-E346-B418-AE94EFC3A06D}"/>
                </a:ext>
              </a:extLst>
            </p:cNvPr>
            <p:cNvSpPr/>
            <p:nvPr/>
          </p:nvSpPr>
          <p:spPr>
            <a:xfrm>
              <a:off x="5900967" y="874440"/>
              <a:ext cx="2189826" cy="584775"/>
            </a:xfrm>
            <a:prstGeom prst="rect">
              <a:avLst/>
            </a:prstGeom>
          </p:spPr>
          <p:txBody>
            <a:bodyPr wrap="square">
              <a:spAutoFit/>
            </a:bodyPr>
            <a:lstStyle/>
            <a:p>
              <a:pPr algn="ctr"/>
              <a:r>
                <a:rPr lang="en-GB" sz="1600" b="1" dirty="0">
                  <a:latin typeface="Arial" panose="020B0604020202020204" pitchFamily="34" charset="0"/>
                  <a:cs typeface="Arial" panose="020B0604020202020204" pitchFamily="34" charset="0"/>
                </a:rPr>
                <a:t>Probability density function (PDF)</a:t>
              </a:r>
            </a:p>
          </p:txBody>
        </p:sp>
      </p:grpSp>
      <p:pic>
        <p:nvPicPr>
          <p:cNvPr id="21" name="Picture 20" descr="A picture containing drawing, plate&#10;&#10;Description automatically generated">
            <a:extLst>
              <a:ext uri="{FF2B5EF4-FFF2-40B4-BE49-F238E27FC236}">
                <a16:creationId xmlns:a16="http://schemas.microsoft.com/office/drawing/2014/main" id="{23E78554-865E-2A45-BBB1-3CE8E967494B}"/>
              </a:ext>
            </a:extLst>
          </p:cNvPr>
          <p:cNvPicPr>
            <a:picLocks noChangeAspect="1"/>
          </p:cNvPicPr>
          <p:nvPr/>
        </p:nvPicPr>
        <p:blipFill>
          <a:blip r:embed="rId8"/>
          <a:stretch>
            <a:fillRect/>
          </a:stretch>
        </p:blipFill>
        <p:spPr>
          <a:xfrm>
            <a:off x="11540806" y="6281904"/>
            <a:ext cx="622067" cy="450096"/>
          </a:xfrm>
          <a:prstGeom prst="rect">
            <a:avLst/>
          </a:prstGeom>
        </p:spPr>
      </p:pic>
      <p:sp>
        <p:nvSpPr>
          <p:cNvPr id="22" name="TextBox 21">
            <a:extLst>
              <a:ext uri="{FF2B5EF4-FFF2-40B4-BE49-F238E27FC236}">
                <a16:creationId xmlns:a16="http://schemas.microsoft.com/office/drawing/2014/main" id="{B3ECF863-86FA-0141-870E-41F9253F0079}"/>
              </a:ext>
            </a:extLst>
          </p:cNvPr>
          <p:cNvSpPr txBox="1"/>
          <p:nvPr/>
        </p:nvSpPr>
        <p:spPr>
          <a:xfrm>
            <a:off x="2976368" y="4915301"/>
            <a:ext cx="2763898" cy="338554"/>
          </a:xfrm>
          <a:prstGeom prst="rect">
            <a:avLst/>
          </a:prstGeom>
          <a:noFill/>
        </p:spPr>
        <p:txBody>
          <a:bodyPr wrap="none" rtlCol="0">
            <a:spAutoFit/>
          </a:bodyPr>
          <a:lstStyle/>
          <a:p>
            <a:pPr algn="ctr"/>
            <a:r>
              <a:rPr lang="en-GB" sz="1600" dirty="0" err="1">
                <a:latin typeface="Times" pitchFamily="2" charset="0"/>
                <a:cs typeface="Arial" panose="020B0604020202020204" pitchFamily="34" charset="0"/>
              </a:rPr>
              <a:t>Bodin</a:t>
            </a:r>
            <a:r>
              <a:rPr lang="en-GB" sz="1600" dirty="0">
                <a:latin typeface="Times" pitchFamily="2" charset="0"/>
                <a:cs typeface="Arial" panose="020B0604020202020204" pitchFamily="34" charset="0"/>
              </a:rPr>
              <a:t> &amp; </a:t>
            </a:r>
            <a:r>
              <a:rPr lang="en-GB" sz="1600" dirty="0" err="1">
                <a:latin typeface="Times" pitchFamily="2" charset="0"/>
                <a:cs typeface="Arial" panose="020B0604020202020204" pitchFamily="34" charset="0"/>
              </a:rPr>
              <a:t>Sambridge</a:t>
            </a:r>
            <a:r>
              <a:rPr lang="en-GB" sz="1600" dirty="0">
                <a:latin typeface="Times" pitchFamily="2" charset="0"/>
                <a:cs typeface="Arial" panose="020B0604020202020204" pitchFamily="34" charset="0"/>
              </a:rPr>
              <a:t>, 2009, </a:t>
            </a:r>
            <a:r>
              <a:rPr lang="en-GB" sz="1600" i="1" dirty="0">
                <a:latin typeface="Times" pitchFamily="2" charset="0"/>
                <a:cs typeface="Arial" panose="020B0604020202020204" pitchFamily="34" charset="0"/>
              </a:rPr>
              <a:t>GJI</a:t>
            </a:r>
          </a:p>
        </p:txBody>
      </p:sp>
      <p:sp>
        <p:nvSpPr>
          <p:cNvPr id="2" name="Slide Number Placeholder 1">
            <a:extLst>
              <a:ext uri="{FF2B5EF4-FFF2-40B4-BE49-F238E27FC236}">
                <a16:creationId xmlns:a16="http://schemas.microsoft.com/office/drawing/2014/main" id="{47956A45-A928-374E-8B9D-04112EA68861}"/>
              </a:ext>
            </a:extLst>
          </p:cNvPr>
          <p:cNvSpPr>
            <a:spLocks noGrp="1"/>
          </p:cNvSpPr>
          <p:nvPr>
            <p:ph type="sldNum" sz="quarter" idx="12"/>
          </p:nvPr>
        </p:nvSpPr>
        <p:spPr/>
        <p:txBody>
          <a:bodyPr/>
          <a:lstStyle/>
          <a:p>
            <a:fld id="{4781B024-3AAC-C148-AB6D-BE3904456A2F}" type="slidenum">
              <a:rPr lang="en-GB" smtClean="0"/>
              <a:t>8</a:t>
            </a:fld>
            <a:endParaRPr lang="en-GB"/>
          </a:p>
        </p:txBody>
      </p:sp>
    </p:spTree>
    <p:extLst>
      <p:ext uri="{BB962C8B-B14F-4D97-AF65-F5344CB8AC3E}">
        <p14:creationId xmlns:p14="http://schemas.microsoft.com/office/powerpoint/2010/main" val="386047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500"/>
                                        <p:tgtEl>
                                          <p:spTgt spid="46"/>
                                        </p:tgtEl>
                                      </p:cBhvr>
                                    </p:animEffect>
                                  </p:childTnLst>
                                </p:cTn>
                              </p:par>
                            </p:childTnLst>
                          </p:cTn>
                        </p:par>
                        <p:par>
                          <p:cTn id="18" fill="hold">
                            <p:stCondLst>
                              <p:cond delay="500"/>
                            </p:stCondLst>
                            <p:childTnLst>
                              <p:par>
                                <p:cTn id="19" presetID="1" presetClass="entr" presetSubtype="0"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p:bldP spid="19" grpId="0" animBg="1"/>
      <p:bldP spid="46" grpId="0" animBg="1"/>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F2B38ABD-AD89-DB44-B9E3-79E02476A6A1}"/>
              </a:ext>
            </a:extLst>
          </p:cNvPr>
          <p:cNvPicPr>
            <a:picLocks noChangeAspect="1"/>
          </p:cNvPicPr>
          <p:nvPr/>
        </p:nvPicPr>
        <p:blipFill>
          <a:blip r:embed="rId3"/>
          <a:srcRect/>
          <a:stretch/>
        </p:blipFill>
        <p:spPr>
          <a:xfrm>
            <a:off x="5762326" y="1323159"/>
            <a:ext cx="2782234" cy="4868909"/>
          </a:xfrm>
          <a:prstGeom prst="rect">
            <a:avLst/>
          </a:prstGeom>
        </p:spPr>
      </p:pic>
      <p:pic>
        <p:nvPicPr>
          <p:cNvPr id="4" name="Grafik 36">
            <a:extLst>
              <a:ext uri="{FF2B5EF4-FFF2-40B4-BE49-F238E27FC236}">
                <a16:creationId xmlns:a16="http://schemas.microsoft.com/office/drawing/2014/main" id="{A4BCB3DD-D05E-5743-8816-9926C9420E8B}"/>
              </a:ext>
            </a:extLst>
          </p:cNvPr>
          <p:cNvPicPr/>
          <p:nvPr/>
        </p:nvPicPr>
        <p:blipFill>
          <a:blip r:embed="rId4"/>
          <a:stretch/>
        </p:blipFill>
        <p:spPr>
          <a:xfrm>
            <a:off x="196920" y="6343200"/>
            <a:ext cx="584640" cy="388800"/>
          </a:xfrm>
          <a:prstGeom prst="rect">
            <a:avLst/>
          </a:prstGeom>
          <a:ln>
            <a:noFill/>
          </a:ln>
        </p:spPr>
      </p:pic>
      <p:sp>
        <p:nvSpPr>
          <p:cNvPr id="6" name="Line 5">
            <a:extLst>
              <a:ext uri="{FF2B5EF4-FFF2-40B4-BE49-F238E27FC236}">
                <a16:creationId xmlns:a16="http://schemas.microsoft.com/office/drawing/2014/main" id="{C8232BB3-5571-8041-A1C9-EEA52ECFB081}"/>
              </a:ext>
            </a:extLst>
          </p:cNvPr>
          <p:cNvSpPr/>
          <p:nvPr/>
        </p:nvSpPr>
        <p:spPr>
          <a:xfrm flipV="1">
            <a:off x="-8652" y="6211874"/>
            <a:ext cx="12200652" cy="3526"/>
          </a:xfrm>
          <a:prstGeom prst="line">
            <a:avLst/>
          </a:prstGeom>
          <a:ln w="25560">
            <a:solidFill>
              <a:srgbClr val="F6871B"/>
            </a:solidFill>
            <a:round/>
          </a:ln>
        </p:spPr>
        <p:style>
          <a:lnRef idx="1">
            <a:schemeClr val="accent1"/>
          </a:lnRef>
          <a:fillRef idx="0">
            <a:schemeClr val="accent1"/>
          </a:fillRef>
          <a:effectRef idx="0">
            <a:schemeClr val="accent1"/>
          </a:effectRef>
          <a:fontRef idx="minor"/>
        </p:style>
      </p:sp>
      <p:pic>
        <p:nvPicPr>
          <p:cNvPr id="7" name="Grafik 1">
            <a:extLst>
              <a:ext uri="{FF2B5EF4-FFF2-40B4-BE49-F238E27FC236}">
                <a16:creationId xmlns:a16="http://schemas.microsoft.com/office/drawing/2014/main" id="{300DBB07-B137-A246-A4E5-DB17A1BEB8F7}"/>
              </a:ext>
            </a:extLst>
          </p:cNvPr>
          <p:cNvPicPr/>
          <p:nvPr/>
        </p:nvPicPr>
        <p:blipFill>
          <a:blip r:embed="rId5"/>
          <a:stretch/>
        </p:blipFill>
        <p:spPr>
          <a:xfrm>
            <a:off x="860400" y="6346800"/>
            <a:ext cx="648000" cy="388800"/>
          </a:xfrm>
          <a:prstGeom prst="rect">
            <a:avLst/>
          </a:prstGeom>
          <a:ln>
            <a:solidFill>
              <a:srgbClr val="000000"/>
            </a:solidFill>
          </a:ln>
        </p:spPr>
      </p:pic>
      <p:pic>
        <p:nvPicPr>
          <p:cNvPr id="9" name="Grafik 35">
            <a:extLst>
              <a:ext uri="{FF2B5EF4-FFF2-40B4-BE49-F238E27FC236}">
                <a16:creationId xmlns:a16="http://schemas.microsoft.com/office/drawing/2014/main" id="{146115C6-B61D-9549-94EA-048350AF9DF3}"/>
              </a:ext>
            </a:extLst>
          </p:cNvPr>
          <p:cNvPicPr/>
          <p:nvPr/>
        </p:nvPicPr>
        <p:blipFill>
          <a:blip r:embed="rId6"/>
          <a:stretch/>
        </p:blipFill>
        <p:spPr>
          <a:xfrm>
            <a:off x="10012594" y="48960"/>
            <a:ext cx="2150280" cy="632160"/>
          </a:xfrm>
          <a:prstGeom prst="rect">
            <a:avLst/>
          </a:prstGeom>
          <a:ln>
            <a:noFill/>
          </a:ln>
        </p:spPr>
      </p:pic>
      <p:sp>
        <p:nvSpPr>
          <p:cNvPr id="10" name="CustomShape 3">
            <a:extLst>
              <a:ext uri="{FF2B5EF4-FFF2-40B4-BE49-F238E27FC236}">
                <a16:creationId xmlns:a16="http://schemas.microsoft.com/office/drawing/2014/main" id="{A343933B-4D00-184B-9DDD-F86C746A3081}"/>
              </a:ext>
            </a:extLst>
          </p:cNvPr>
          <p:cNvSpPr/>
          <p:nvPr/>
        </p:nvSpPr>
        <p:spPr>
          <a:xfrm>
            <a:off x="-2520" y="137160"/>
            <a:ext cx="6991920" cy="455760"/>
          </a:xfrm>
          <a:prstGeom prst="rect">
            <a:avLst/>
          </a:prstGeom>
          <a:noFill/>
          <a:ln>
            <a:noFill/>
          </a:ln>
        </p:spPr>
        <p:style>
          <a:lnRef idx="0">
            <a:scrgbClr r="0" g="0" b="0"/>
          </a:lnRef>
          <a:fillRef idx="0">
            <a:scrgbClr r="0" g="0" b="0"/>
          </a:fillRef>
          <a:effectRef idx="0">
            <a:scrgbClr r="0" g="0" b="0"/>
          </a:effectRef>
          <a:fontRef idx="minor"/>
        </p:style>
        <p:txBody>
          <a:bodyPr lIns="403920" tIns="45000" rIns="403920" bIns="45000"/>
          <a:lstStyle/>
          <a:p>
            <a:pPr>
              <a:lnSpc>
                <a:spcPct val="100000"/>
              </a:lnSpc>
            </a:pPr>
            <a:r>
              <a:rPr lang="en-GB" sz="2400" b="0" strike="noStrike" spc="-1" dirty="0">
                <a:solidFill>
                  <a:srgbClr val="4C4949"/>
                </a:solidFill>
                <a:uFill>
                  <a:solidFill>
                    <a:srgbClr val="FFFFFF"/>
                  </a:solidFill>
                </a:uFill>
                <a:latin typeface="Arial"/>
                <a:ea typeface="DejaVu Sans"/>
              </a:rPr>
              <a:t>Inversion</a:t>
            </a:r>
            <a:endParaRPr lang="en-GB" sz="1800" b="0" strike="noStrike" spc="-1" dirty="0">
              <a:solidFill>
                <a:srgbClr val="000000"/>
              </a:solidFill>
              <a:uFill>
                <a:solidFill>
                  <a:srgbClr val="FFFFFF"/>
                </a:solidFill>
              </a:uFill>
              <a:latin typeface="Arial"/>
            </a:endParaRPr>
          </a:p>
        </p:txBody>
      </p:sp>
      <p:sp>
        <p:nvSpPr>
          <p:cNvPr id="11" name="Line 4">
            <a:extLst>
              <a:ext uri="{FF2B5EF4-FFF2-40B4-BE49-F238E27FC236}">
                <a16:creationId xmlns:a16="http://schemas.microsoft.com/office/drawing/2014/main" id="{47BCA0F2-3C44-AD4C-A14E-DE37D3DDBC1E}"/>
              </a:ext>
            </a:extLst>
          </p:cNvPr>
          <p:cNvSpPr/>
          <p:nvPr/>
        </p:nvSpPr>
        <p:spPr>
          <a:xfrm flipV="1">
            <a:off x="-6492" y="747794"/>
            <a:ext cx="12198492" cy="3526"/>
          </a:xfrm>
          <a:prstGeom prst="line">
            <a:avLst/>
          </a:prstGeom>
          <a:ln w="25560">
            <a:solidFill>
              <a:srgbClr val="F6871B"/>
            </a:solidFill>
            <a:round/>
          </a:ln>
        </p:spPr>
        <p:style>
          <a:lnRef idx="1">
            <a:schemeClr val="accent1"/>
          </a:lnRef>
          <a:fillRef idx="0">
            <a:schemeClr val="accent1"/>
          </a:fillRef>
          <a:effectRef idx="0">
            <a:schemeClr val="accent1"/>
          </a:effectRef>
          <a:fontRef idx="minor"/>
        </p:style>
      </p:sp>
      <p:sp>
        <p:nvSpPr>
          <p:cNvPr id="32" name="CustomShape 1">
            <a:extLst>
              <a:ext uri="{FF2B5EF4-FFF2-40B4-BE49-F238E27FC236}">
                <a16:creationId xmlns:a16="http://schemas.microsoft.com/office/drawing/2014/main" id="{C9E11DDB-2E54-A54B-9CAE-D32B196D29C7}"/>
              </a:ext>
            </a:extLst>
          </p:cNvPr>
          <p:cNvSpPr/>
          <p:nvPr/>
        </p:nvSpPr>
        <p:spPr>
          <a:xfrm>
            <a:off x="1605240" y="6338520"/>
            <a:ext cx="5390640" cy="402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1030" spc="-1" dirty="0">
                <a:solidFill>
                  <a:srgbClr val="4C4949"/>
                </a:solidFill>
                <a:uFill>
                  <a:solidFill>
                    <a:srgbClr val="FFFFFF"/>
                  </a:solidFill>
                </a:uFill>
                <a:latin typeface="Arial"/>
              </a:rPr>
              <a:t>Imaging the BD transition zone using seismic noise</a:t>
            </a:r>
            <a:endParaRPr lang="en-GB" sz="1800" b="0" strike="noStrike" spc="-1" dirty="0">
              <a:solidFill>
                <a:srgbClr val="000000"/>
              </a:solidFill>
              <a:uFill>
                <a:solidFill>
                  <a:srgbClr val="FFFFFF"/>
                </a:solidFill>
              </a:uFill>
              <a:latin typeface="Arial"/>
            </a:endParaRPr>
          </a:p>
          <a:p>
            <a:pPr>
              <a:lnSpc>
                <a:spcPct val="100000"/>
              </a:lnSpc>
            </a:pPr>
            <a:r>
              <a:rPr lang="en-GB" sz="1030" b="1" strike="noStrike" spc="-1" dirty="0">
                <a:solidFill>
                  <a:srgbClr val="4C4949"/>
                </a:solidFill>
                <a:uFill>
                  <a:solidFill>
                    <a:srgbClr val="FFFFFF"/>
                  </a:solidFill>
                </a:uFill>
                <a:latin typeface="Arial"/>
                <a:ea typeface="DejaVu Sans"/>
              </a:rPr>
              <a:t>K. Löer</a:t>
            </a:r>
            <a:r>
              <a:rPr lang="en-GB" sz="1030" b="0" strike="noStrike" spc="-1" dirty="0">
                <a:solidFill>
                  <a:srgbClr val="4C4949"/>
                </a:solidFill>
                <a:uFill>
                  <a:solidFill>
                    <a:srgbClr val="FFFFFF"/>
                  </a:solidFill>
                </a:uFill>
                <a:latin typeface="Arial"/>
                <a:ea typeface="DejaVu Sans"/>
              </a:rPr>
              <a:t>, T. Toledo, G. </a:t>
            </a:r>
            <a:r>
              <a:rPr lang="en-GB" sz="1030" b="0" strike="noStrike" spc="-1" dirty="0" err="1">
                <a:solidFill>
                  <a:srgbClr val="4C4949"/>
                </a:solidFill>
                <a:uFill>
                  <a:solidFill>
                    <a:srgbClr val="FFFFFF"/>
                  </a:solidFill>
                </a:uFill>
                <a:latin typeface="Arial"/>
                <a:ea typeface="DejaVu Sans"/>
              </a:rPr>
              <a:t>Norini</a:t>
            </a:r>
            <a:r>
              <a:rPr lang="en-GB" sz="1030" b="0" strike="noStrike" spc="-1" dirty="0">
                <a:solidFill>
                  <a:srgbClr val="4C4949"/>
                </a:solidFill>
                <a:uFill>
                  <a:solidFill>
                    <a:srgbClr val="FFFFFF"/>
                  </a:solidFill>
                </a:uFill>
                <a:latin typeface="Arial"/>
                <a:ea typeface="DejaVu Sans"/>
              </a:rPr>
              <a:t>, X. Zhang, A. Curtis, E. H. </a:t>
            </a:r>
            <a:r>
              <a:rPr lang="en-GB" sz="1030" b="0" strike="noStrike" spc="-1" dirty="0" err="1">
                <a:solidFill>
                  <a:srgbClr val="4C4949"/>
                </a:solidFill>
                <a:uFill>
                  <a:solidFill>
                    <a:srgbClr val="FFFFFF"/>
                  </a:solidFill>
                </a:uFill>
                <a:latin typeface="Arial"/>
                <a:ea typeface="DejaVu Sans"/>
              </a:rPr>
              <a:t>Saenger</a:t>
            </a:r>
            <a:endParaRPr lang="en-GB" sz="1800" b="0" strike="noStrike" spc="-1" dirty="0">
              <a:solidFill>
                <a:srgbClr val="000000"/>
              </a:solidFill>
              <a:uFill>
                <a:solidFill>
                  <a:srgbClr val="FFFFFF"/>
                </a:solidFill>
              </a:uFill>
              <a:latin typeface="Arial"/>
            </a:endParaRPr>
          </a:p>
        </p:txBody>
      </p:sp>
      <p:sp>
        <p:nvSpPr>
          <p:cNvPr id="12" name="TextBox 11">
            <a:extLst>
              <a:ext uri="{FF2B5EF4-FFF2-40B4-BE49-F238E27FC236}">
                <a16:creationId xmlns:a16="http://schemas.microsoft.com/office/drawing/2014/main" id="{B2C1D21B-82FE-AC4B-8C08-82C2B4AB8CBF}"/>
              </a:ext>
            </a:extLst>
          </p:cNvPr>
          <p:cNvSpPr txBox="1"/>
          <p:nvPr/>
        </p:nvSpPr>
        <p:spPr>
          <a:xfrm>
            <a:off x="3667188" y="3012444"/>
            <a:ext cx="1428788" cy="1231106"/>
          </a:xfrm>
          <a:prstGeom prst="rect">
            <a:avLst/>
          </a:prstGeom>
          <a:noFill/>
          <a:ln>
            <a:solidFill>
              <a:schemeClr val="tx1"/>
            </a:solidFill>
          </a:ln>
        </p:spPr>
        <p:txBody>
          <a:bodyPr wrap="square" rtlCol="0">
            <a:spAutoFit/>
          </a:bodyPr>
          <a:lstStyle/>
          <a:p>
            <a:pPr algn="ctr"/>
            <a:r>
              <a:rPr lang="en-GB" sz="1400" dirty="0">
                <a:latin typeface="Arial" panose="020B0604020202020204" pitchFamily="34" charset="0"/>
                <a:cs typeface="Arial" panose="020B0604020202020204" pitchFamily="34" charset="0"/>
              </a:rPr>
              <a:t>reversible-jump Markov chain Monte Carlo </a:t>
            </a:r>
          </a:p>
          <a:p>
            <a:pPr algn="ctr"/>
            <a:r>
              <a:rPr lang="en-GB" sz="1400" dirty="0">
                <a:latin typeface="Arial" panose="020B0604020202020204" pitchFamily="34" charset="0"/>
                <a:cs typeface="Arial" panose="020B0604020202020204" pitchFamily="34" charset="0"/>
              </a:rPr>
              <a:t>(</a:t>
            </a:r>
            <a:r>
              <a:rPr lang="en-GB" sz="1400" b="1" dirty="0" err="1">
                <a:latin typeface="Arial" panose="020B0604020202020204" pitchFamily="34" charset="0"/>
                <a:cs typeface="Arial" panose="020B0604020202020204" pitchFamily="34" charset="0"/>
              </a:rPr>
              <a:t>rj-McMC</a:t>
            </a:r>
            <a:r>
              <a:rPr lang="en-GB" sz="1400" dirty="0">
                <a:latin typeface="Arial" panose="020B0604020202020204" pitchFamily="34" charset="0"/>
                <a:cs typeface="Arial" panose="020B0604020202020204" pitchFamily="34" charset="0"/>
              </a:rPr>
              <a:t>)</a:t>
            </a:r>
          </a:p>
          <a:p>
            <a:pPr algn="ctr"/>
            <a:r>
              <a:rPr lang="en-GB" b="1" dirty="0">
                <a:solidFill>
                  <a:schemeClr val="accent2"/>
                </a:solidFill>
                <a:latin typeface="Arial" panose="020B0604020202020204" pitchFamily="34" charset="0"/>
                <a:cs typeface="Arial" panose="020B0604020202020204" pitchFamily="34" charset="0"/>
              </a:rPr>
              <a:t>inversion</a:t>
            </a:r>
          </a:p>
        </p:txBody>
      </p:sp>
      <p:pic>
        <p:nvPicPr>
          <p:cNvPr id="42" name="Picture 41" descr="A screenshot of a cell phone&#10;&#10;Description automatically generated">
            <a:extLst>
              <a:ext uri="{FF2B5EF4-FFF2-40B4-BE49-F238E27FC236}">
                <a16:creationId xmlns:a16="http://schemas.microsoft.com/office/drawing/2014/main" id="{8E3A3125-110B-B744-A607-160E6FAB1044}"/>
              </a:ext>
            </a:extLst>
          </p:cNvPr>
          <p:cNvPicPr>
            <a:picLocks noChangeAspect="1"/>
          </p:cNvPicPr>
          <p:nvPr/>
        </p:nvPicPr>
        <p:blipFill rotWithShape="1">
          <a:blip r:embed="rId7"/>
          <a:srcRect l="1838" t="51196" r="10197"/>
          <a:stretch/>
        </p:blipFill>
        <p:spPr>
          <a:xfrm>
            <a:off x="176451" y="2886427"/>
            <a:ext cx="2857577" cy="1641541"/>
          </a:xfrm>
          <a:prstGeom prst="rect">
            <a:avLst/>
          </a:prstGeom>
        </p:spPr>
      </p:pic>
      <p:sp>
        <p:nvSpPr>
          <p:cNvPr id="18" name="TextBox 17">
            <a:extLst>
              <a:ext uri="{FF2B5EF4-FFF2-40B4-BE49-F238E27FC236}">
                <a16:creationId xmlns:a16="http://schemas.microsoft.com/office/drawing/2014/main" id="{A1DCDC8C-7CFC-1C44-95F5-0282BBA99397}"/>
              </a:ext>
            </a:extLst>
          </p:cNvPr>
          <p:cNvSpPr txBox="1"/>
          <p:nvPr/>
        </p:nvSpPr>
        <p:spPr>
          <a:xfrm>
            <a:off x="8453745" y="1483342"/>
            <a:ext cx="3747682" cy="523220"/>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 distribution of </a:t>
            </a:r>
            <a:r>
              <a:rPr lang="en-GB" sz="1400" b="1" dirty="0">
                <a:latin typeface="Arial" panose="020B0604020202020204" pitchFamily="34" charset="0"/>
                <a:cs typeface="Arial" panose="020B0604020202020204" pitchFamily="34" charset="0"/>
              </a:rPr>
              <a:t>models</a:t>
            </a:r>
            <a:r>
              <a:rPr lang="en-GB" sz="1400" dirty="0">
                <a:latin typeface="Arial" panose="020B0604020202020204" pitchFamily="34" charset="0"/>
                <a:cs typeface="Arial" panose="020B0604020202020204" pitchFamily="34" charset="0"/>
              </a:rPr>
              <a:t> (velocity vs. depth) consistent with the </a:t>
            </a:r>
            <a:r>
              <a:rPr lang="en-GB" sz="1400" b="1" dirty="0">
                <a:latin typeface="Arial" panose="020B0604020202020204" pitchFamily="34" charset="0"/>
                <a:cs typeface="Arial" panose="020B0604020202020204" pitchFamily="34" charset="0"/>
              </a:rPr>
              <a:t>data</a:t>
            </a:r>
            <a:r>
              <a:rPr lang="en-GB" sz="1400" dirty="0">
                <a:latin typeface="Arial" panose="020B0604020202020204" pitchFamily="34" charset="0"/>
                <a:cs typeface="Arial" panose="020B0604020202020204" pitchFamily="34" charset="0"/>
              </a:rPr>
              <a:t> (dispersion curve)</a:t>
            </a:r>
          </a:p>
        </p:txBody>
      </p:sp>
      <p:sp>
        <p:nvSpPr>
          <p:cNvPr id="19" name="Right Arrow 18">
            <a:extLst>
              <a:ext uri="{FF2B5EF4-FFF2-40B4-BE49-F238E27FC236}">
                <a16:creationId xmlns:a16="http://schemas.microsoft.com/office/drawing/2014/main" id="{5FE4FDB3-71AB-FF4C-A68F-B8671BECC4AC}"/>
              </a:ext>
            </a:extLst>
          </p:cNvPr>
          <p:cNvSpPr/>
          <p:nvPr/>
        </p:nvSpPr>
        <p:spPr>
          <a:xfrm>
            <a:off x="3034028" y="3443037"/>
            <a:ext cx="633160" cy="43688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ight Arrow 45">
            <a:extLst>
              <a:ext uri="{FF2B5EF4-FFF2-40B4-BE49-F238E27FC236}">
                <a16:creationId xmlns:a16="http://schemas.microsoft.com/office/drawing/2014/main" id="{41E1D34D-6DE7-E447-B81B-FB6A8297A350}"/>
              </a:ext>
            </a:extLst>
          </p:cNvPr>
          <p:cNvSpPr/>
          <p:nvPr/>
        </p:nvSpPr>
        <p:spPr>
          <a:xfrm>
            <a:off x="5095976" y="3443037"/>
            <a:ext cx="633160" cy="43688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7F9D2442-F741-5646-A665-B9ED92194DEC}"/>
              </a:ext>
            </a:extLst>
          </p:cNvPr>
          <p:cNvSpPr txBox="1"/>
          <p:nvPr/>
        </p:nvSpPr>
        <p:spPr>
          <a:xfrm>
            <a:off x="509560" y="2684050"/>
            <a:ext cx="2444748" cy="338554"/>
          </a:xfrm>
          <a:prstGeom prst="rect">
            <a:avLst/>
          </a:prstGeom>
          <a:solidFill>
            <a:schemeClr val="bg1"/>
          </a:solidFill>
        </p:spPr>
        <p:txBody>
          <a:bodyPr wrap="square" rtlCol="0">
            <a:spAutoFit/>
          </a:bodyPr>
          <a:lstStyle/>
          <a:p>
            <a:pPr algn="ctr"/>
            <a:r>
              <a:rPr lang="en-GB" sz="1600" b="1" dirty="0">
                <a:latin typeface="Arial" panose="020B0604020202020204" pitchFamily="34" charset="0"/>
                <a:cs typeface="Arial" panose="020B0604020202020204" pitchFamily="34" charset="0"/>
              </a:rPr>
              <a:t>Dispersion curve</a:t>
            </a:r>
          </a:p>
        </p:txBody>
      </p:sp>
      <p:sp>
        <p:nvSpPr>
          <p:cNvPr id="26" name="Rectangle 25">
            <a:extLst>
              <a:ext uri="{FF2B5EF4-FFF2-40B4-BE49-F238E27FC236}">
                <a16:creationId xmlns:a16="http://schemas.microsoft.com/office/drawing/2014/main" id="{F73EC4D6-D8AD-E346-B418-AE94EFC3A06D}"/>
              </a:ext>
            </a:extLst>
          </p:cNvPr>
          <p:cNvSpPr/>
          <p:nvPr/>
        </p:nvSpPr>
        <p:spPr>
          <a:xfrm>
            <a:off x="5900967" y="874440"/>
            <a:ext cx="2189826" cy="584775"/>
          </a:xfrm>
          <a:prstGeom prst="rect">
            <a:avLst/>
          </a:prstGeom>
        </p:spPr>
        <p:txBody>
          <a:bodyPr wrap="square">
            <a:spAutoFit/>
          </a:bodyPr>
          <a:lstStyle/>
          <a:p>
            <a:pPr algn="ctr"/>
            <a:r>
              <a:rPr lang="en-GB" sz="1600" b="1" dirty="0">
                <a:latin typeface="Arial" panose="020B0604020202020204" pitchFamily="34" charset="0"/>
                <a:cs typeface="Arial" panose="020B0604020202020204" pitchFamily="34" charset="0"/>
              </a:rPr>
              <a:t>Probability density function (PDF)</a:t>
            </a:r>
          </a:p>
        </p:txBody>
      </p:sp>
      <p:sp>
        <p:nvSpPr>
          <p:cNvPr id="2" name="Rectangle 1">
            <a:extLst>
              <a:ext uri="{FF2B5EF4-FFF2-40B4-BE49-F238E27FC236}">
                <a16:creationId xmlns:a16="http://schemas.microsoft.com/office/drawing/2014/main" id="{17006D88-A7DB-EE4E-8911-28C1DC4AAFDB}"/>
              </a:ext>
            </a:extLst>
          </p:cNvPr>
          <p:cNvSpPr/>
          <p:nvPr/>
        </p:nvSpPr>
        <p:spPr>
          <a:xfrm>
            <a:off x="8444318" y="2369252"/>
            <a:ext cx="3155031" cy="369332"/>
          </a:xfrm>
          <a:prstGeom prst="rect">
            <a:avLst/>
          </a:prstGeom>
        </p:spPr>
        <p:txBody>
          <a:bodyPr wrap="none">
            <a:spAutoFit/>
          </a:bodyPr>
          <a:lstStyle/>
          <a:p>
            <a:r>
              <a:rPr lang="en-GB" b="1" dirty="0">
                <a:solidFill>
                  <a:schemeClr val="accent2"/>
                </a:solidFill>
                <a:latin typeface="Arial" panose="020B0604020202020204" pitchFamily="34" charset="0"/>
                <a:cs typeface="Arial" panose="020B0604020202020204" pitchFamily="34" charset="0"/>
                <a:sym typeface="Wingdings" pitchFamily="2" charset="2"/>
              </a:rPr>
              <a:t> 1D shear-velocity profile</a:t>
            </a:r>
            <a:endParaRPr lang="en-GB" b="1" dirty="0">
              <a:solidFill>
                <a:schemeClr val="accent2"/>
              </a:solidFill>
              <a:latin typeface="Arial" panose="020B0604020202020204" pitchFamily="34" charset="0"/>
              <a:cs typeface="Arial" panose="020B0604020202020204" pitchFamily="34" charset="0"/>
            </a:endParaRPr>
          </a:p>
        </p:txBody>
      </p:sp>
      <p:pic>
        <p:nvPicPr>
          <p:cNvPr id="21" name="Picture 20" descr="A picture containing drawing, plate&#10;&#10;Description automatically generated">
            <a:extLst>
              <a:ext uri="{FF2B5EF4-FFF2-40B4-BE49-F238E27FC236}">
                <a16:creationId xmlns:a16="http://schemas.microsoft.com/office/drawing/2014/main" id="{E714888A-BAEA-0741-B6EB-D3B3BD54F028}"/>
              </a:ext>
            </a:extLst>
          </p:cNvPr>
          <p:cNvPicPr>
            <a:picLocks noChangeAspect="1"/>
          </p:cNvPicPr>
          <p:nvPr/>
        </p:nvPicPr>
        <p:blipFill>
          <a:blip r:embed="rId8"/>
          <a:stretch>
            <a:fillRect/>
          </a:stretch>
        </p:blipFill>
        <p:spPr>
          <a:xfrm>
            <a:off x="11540806" y="6281904"/>
            <a:ext cx="622067" cy="450096"/>
          </a:xfrm>
          <a:prstGeom prst="rect">
            <a:avLst/>
          </a:prstGeom>
        </p:spPr>
      </p:pic>
      <p:sp>
        <p:nvSpPr>
          <p:cNvPr id="3" name="Slide Number Placeholder 2">
            <a:extLst>
              <a:ext uri="{FF2B5EF4-FFF2-40B4-BE49-F238E27FC236}">
                <a16:creationId xmlns:a16="http://schemas.microsoft.com/office/drawing/2014/main" id="{0EF6F72B-0DB1-D242-AD04-1E73223590A1}"/>
              </a:ext>
            </a:extLst>
          </p:cNvPr>
          <p:cNvSpPr>
            <a:spLocks noGrp="1"/>
          </p:cNvSpPr>
          <p:nvPr>
            <p:ph type="sldNum" sz="quarter" idx="12"/>
          </p:nvPr>
        </p:nvSpPr>
        <p:spPr/>
        <p:txBody>
          <a:bodyPr/>
          <a:lstStyle/>
          <a:p>
            <a:fld id="{4781B024-3AAC-C148-AB6D-BE3904456A2F}" type="slidenum">
              <a:rPr lang="en-GB" smtClean="0"/>
              <a:t>9</a:t>
            </a:fld>
            <a:endParaRPr lang="en-GB"/>
          </a:p>
        </p:txBody>
      </p:sp>
      <p:sp>
        <p:nvSpPr>
          <p:cNvPr id="24" name="TextBox 23">
            <a:extLst>
              <a:ext uri="{FF2B5EF4-FFF2-40B4-BE49-F238E27FC236}">
                <a16:creationId xmlns:a16="http://schemas.microsoft.com/office/drawing/2014/main" id="{963FAD49-689B-6349-855D-A23DFC31FEBE}"/>
              </a:ext>
            </a:extLst>
          </p:cNvPr>
          <p:cNvSpPr txBox="1"/>
          <p:nvPr/>
        </p:nvSpPr>
        <p:spPr>
          <a:xfrm>
            <a:off x="2976368" y="4915301"/>
            <a:ext cx="2763898" cy="338554"/>
          </a:xfrm>
          <a:prstGeom prst="rect">
            <a:avLst/>
          </a:prstGeom>
          <a:noFill/>
        </p:spPr>
        <p:txBody>
          <a:bodyPr wrap="none" rtlCol="0">
            <a:spAutoFit/>
          </a:bodyPr>
          <a:lstStyle/>
          <a:p>
            <a:pPr algn="ctr"/>
            <a:r>
              <a:rPr lang="en-GB" sz="1600" dirty="0" err="1">
                <a:latin typeface="Times" pitchFamily="2" charset="0"/>
                <a:cs typeface="Arial" panose="020B0604020202020204" pitchFamily="34" charset="0"/>
              </a:rPr>
              <a:t>Bodin</a:t>
            </a:r>
            <a:r>
              <a:rPr lang="en-GB" sz="1600" dirty="0">
                <a:latin typeface="Times" pitchFamily="2" charset="0"/>
                <a:cs typeface="Arial" panose="020B0604020202020204" pitchFamily="34" charset="0"/>
              </a:rPr>
              <a:t> &amp; </a:t>
            </a:r>
            <a:r>
              <a:rPr lang="en-GB" sz="1600" dirty="0" err="1">
                <a:latin typeface="Times" pitchFamily="2" charset="0"/>
                <a:cs typeface="Arial" panose="020B0604020202020204" pitchFamily="34" charset="0"/>
              </a:rPr>
              <a:t>Sambridge</a:t>
            </a:r>
            <a:r>
              <a:rPr lang="en-GB" sz="1600" dirty="0">
                <a:latin typeface="Times" pitchFamily="2" charset="0"/>
                <a:cs typeface="Arial" panose="020B0604020202020204" pitchFamily="34" charset="0"/>
              </a:rPr>
              <a:t>, 2009, </a:t>
            </a:r>
            <a:r>
              <a:rPr lang="en-GB" sz="1600" i="1" dirty="0">
                <a:latin typeface="Times" pitchFamily="2" charset="0"/>
                <a:cs typeface="Arial" panose="020B0604020202020204" pitchFamily="34" charset="0"/>
              </a:rPr>
              <a:t>GJI</a:t>
            </a:r>
          </a:p>
        </p:txBody>
      </p:sp>
    </p:spTree>
    <p:extLst>
      <p:ext uri="{BB962C8B-B14F-4D97-AF65-F5344CB8AC3E}">
        <p14:creationId xmlns:p14="http://schemas.microsoft.com/office/powerpoint/2010/main" val="34031981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22222</TotalTime>
  <Words>2445</Words>
  <Application>Microsoft Macintosh PowerPoint</Application>
  <PresentationFormat>Widescreen</PresentationFormat>
  <Paragraphs>299</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Cambria Math</vt:lpstr>
      <vt:lpstr>Times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Katrin Löer</cp:lastModifiedBy>
  <cp:revision>170</cp:revision>
  <dcterms:created xsi:type="dcterms:W3CDTF">2019-03-21T08:01:03Z</dcterms:created>
  <dcterms:modified xsi:type="dcterms:W3CDTF">2020-02-18T21:23:10Z</dcterms:modified>
</cp:coreProperties>
</file>