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89" r:id="rId5"/>
    <p:sldId id="291" r:id="rId6"/>
    <p:sldId id="292" r:id="rId7"/>
    <p:sldId id="284" r:id="rId8"/>
    <p:sldId id="285" r:id="rId9"/>
    <p:sldId id="293" r:id="rId10"/>
    <p:sldId id="294" r:id="rId11"/>
    <p:sldId id="295" r:id="rId12"/>
    <p:sldId id="269" r:id="rId13"/>
    <p:sldId id="296" r:id="rId14"/>
    <p:sldId id="297" r:id="rId15"/>
    <p:sldId id="288" r:id="rId16"/>
  </p:sldIdLst>
  <p:sldSz cx="9144000" cy="5143500" type="screen16x9"/>
  <p:notesSz cx="6858000" cy="9144000"/>
  <p:embeddedFontLst>
    <p:embeddedFont>
      <p:font typeface="Poppins" panose="00000500000000000000" pitchFamily="2" charset="0"/>
      <p:regular r:id="rId18"/>
      <p:bold r:id="rId19"/>
      <p:italic r:id="rId20"/>
      <p:boldItalic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Roboto Medium" panose="02000000000000000000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6" roundtripDataSignature="AMtx7mjwvGfCFse7LY/PGbia0sBR8e9zI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ugo Espinos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4" autoAdjust="0"/>
    <p:restoredTop sz="94694"/>
  </p:normalViewPr>
  <p:slideViewPr>
    <p:cSldViewPr snapToGrid="0">
      <p:cViewPr varScale="1">
        <p:scale>
          <a:sx n="84" d="100"/>
          <a:sy n="84" d="100"/>
        </p:scale>
        <p:origin x="51" y="282"/>
      </p:cViewPr>
      <p:guideLst>
        <p:guide orient="horz" pos="323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59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56" Type="http://customschemas.google.com/relationships/presentationmetadata" Target="metadata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1244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3948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7014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9269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5949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3934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3873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0d8b8bd2d9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g10d8b8bd2d9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116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7F7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3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png"/><Relationship Id="rId10" Type="http://schemas.openxmlformats.org/officeDocument/2006/relationships/image" Target="../media/image18.emf"/><Relationship Id="rId4" Type="http://schemas.openxmlformats.org/officeDocument/2006/relationships/image" Target="../media/image2.png"/><Relationship Id="rId9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 l="745" r="3678"/>
          <a:stretch/>
        </p:blipFill>
        <p:spPr>
          <a:xfrm>
            <a:off x="25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245" y="113627"/>
            <a:ext cx="3464200" cy="172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2545" y="0"/>
            <a:ext cx="1671450" cy="165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"/>
          <p:cNvSpPr txBox="1"/>
          <p:nvPr/>
        </p:nvSpPr>
        <p:spPr>
          <a:xfrm>
            <a:off x="2200675" y="2057226"/>
            <a:ext cx="4742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DECODE THE OCEAN!</a:t>
            </a:r>
            <a:endParaRPr sz="32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" name="Google Shape;58;p1"/>
          <p:cNvSpPr txBox="1"/>
          <p:nvPr/>
        </p:nvSpPr>
        <p:spPr>
          <a:xfrm>
            <a:off x="182075" y="3485112"/>
            <a:ext cx="87798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b="0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Introducing Blue-Cloud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Dick M.A. </a:t>
            </a:r>
            <a:r>
              <a:rPr lang="en-GB" sz="2000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Schaap</a:t>
            </a:r>
            <a:r>
              <a:rPr lang="en-GB" sz="20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– MARIS (Blue-Cloud Technical Coordinator)</a:t>
            </a:r>
            <a:endParaRPr sz="2000" b="1" i="0" u="none" strike="noStrike" cap="none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9" name="Google Shape;5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6175" y="4192959"/>
            <a:ext cx="9144001" cy="86733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"/>
          <p:cNvSpPr txBox="1"/>
          <p:nvPr/>
        </p:nvSpPr>
        <p:spPr>
          <a:xfrm>
            <a:off x="2035574" y="2546692"/>
            <a:ext cx="5158975" cy="93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Kick-off Live Event · Ideation Warm Up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17 January 2022</a:t>
            </a:r>
            <a:endParaRPr sz="1300" b="1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374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8098" y="0"/>
            <a:ext cx="1065900" cy="105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898" y="112598"/>
            <a:ext cx="1999575" cy="99455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0"/>
          <p:cNvSpPr txBox="1"/>
          <p:nvPr/>
        </p:nvSpPr>
        <p:spPr>
          <a:xfrm>
            <a:off x="2137150" y="304188"/>
            <a:ext cx="573685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2000" b="1" i="0" u="none" strike="noStrike" cap="none" dirty="0">
                <a:solidFill>
                  <a:schemeClr val="bg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Data Discovery </a:t>
            </a:r>
            <a:r>
              <a:rPr lang="en-GB" sz="2000" b="1" dirty="0">
                <a:solidFill>
                  <a:schemeClr val="bg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&amp; Access Service</a:t>
            </a:r>
            <a:endParaRPr lang="it-IT"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56" name="Google Shape;456;p40"/>
          <p:cNvPicPr preferRelativeResize="0"/>
          <p:nvPr/>
        </p:nvPicPr>
        <p:blipFill rotWithShape="1">
          <a:blip r:embed="rId6">
            <a:alphaModFix/>
          </a:blip>
          <a:srcRect l="14080" r="77378"/>
          <a:stretch/>
        </p:blipFill>
        <p:spPr>
          <a:xfrm>
            <a:off x="0" y="1781444"/>
            <a:ext cx="1139625" cy="31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E2C653-A7EE-4456-AB0E-431B76EA5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969" y="898411"/>
            <a:ext cx="5800061" cy="3592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D67B38-89AD-402F-AB73-1DA089854072}"/>
              </a:ext>
            </a:extLst>
          </p:cNvPr>
          <p:cNvSpPr txBox="1"/>
          <p:nvPr/>
        </p:nvSpPr>
        <p:spPr>
          <a:xfrm>
            <a:off x="854869" y="4670035"/>
            <a:ext cx="7641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More than 10 Million open data sets and thousands of data products!</a:t>
            </a:r>
            <a:endParaRPr lang="en-NL" sz="16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2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37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098" y="0"/>
            <a:ext cx="1065900" cy="105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898" y="112598"/>
            <a:ext cx="1999575" cy="9945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4"/>
          <p:cNvSpPr txBox="1"/>
          <p:nvPr/>
        </p:nvSpPr>
        <p:spPr>
          <a:xfrm>
            <a:off x="2137150" y="304188"/>
            <a:ext cx="573685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Examples of searches for Argo floats and </a:t>
            </a:r>
            <a:r>
              <a:rPr lang="en-US" altLang="en-US" sz="20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SeaDataNet</a:t>
            </a:r>
            <a:r>
              <a:rPr lang="en-US" altLang="en-US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CDIs</a:t>
            </a:r>
            <a:endParaRPr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2" name="Google Shape;8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7144425" y="2722880"/>
            <a:ext cx="1999575" cy="189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398115-ACB0-436A-B697-F05BF6E13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23" y="1255339"/>
            <a:ext cx="3996654" cy="21111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3D5342-D1BA-43FB-824C-BD2AE27E1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42" y="1317501"/>
            <a:ext cx="3859272" cy="20490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B97093-7388-4E2A-A504-089B5E1651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724" y="2948493"/>
            <a:ext cx="3330118" cy="17583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3995EC-E791-4DF4-85D6-AAC67D2CF4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729" y="3051148"/>
            <a:ext cx="3255392" cy="172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55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48" y="106248"/>
            <a:ext cx="1999575" cy="9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8098" y="0"/>
            <a:ext cx="1065900" cy="105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6"/>
          <p:cNvSpPr txBox="1"/>
          <p:nvPr/>
        </p:nvSpPr>
        <p:spPr>
          <a:xfrm>
            <a:off x="2200649" y="304188"/>
            <a:ext cx="5830167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altLang="zh-CN" sz="2000" b="1" dirty="0">
                <a:solidFill>
                  <a:srgbClr val="0070C0"/>
                </a:solidFill>
                <a:latin typeface="Poppins" panose="00000500000000000000" pitchFamily="2" charset="0"/>
                <a:ea typeface="宋体" panose="02010600030101010101" pitchFamily="2" charset="-122"/>
                <a:cs typeface="Poppins" panose="00000500000000000000" pitchFamily="2" charset="0"/>
              </a:rPr>
              <a:t>Blue-Cloud Virtual Research Environment infrastructure</a:t>
            </a:r>
            <a:r>
              <a:rPr lang="en-GB" altLang="zh-CN" sz="2000" dirty="0">
                <a:solidFill>
                  <a:srgbClr val="0070C0"/>
                </a:solidFill>
                <a:latin typeface="Poppins" panose="00000500000000000000" pitchFamily="2" charset="0"/>
                <a:ea typeface="宋体" panose="02010600030101010101" pitchFamily="2" charset="-122"/>
                <a:cs typeface="Poppins" panose="00000500000000000000" pitchFamily="2" charset="0"/>
              </a:rPr>
              <a:t> </a:t>
            </a:r>
            <a:endParaRPr sz="2000" b="1" i="0" u="none" strike="noStrike" cap="none" dirty="0">
              <a:solidFill>
                <a:srgbClr val="0070C0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pic>
        <p:nvPicPr>
          <p:cNvPr id="214" name="Google Shape;21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20251" y="1829275"/>
            <a:ext cx="2623750" cy="331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7B7FCF-BFD5-440E-A626-6C10FC18A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1100798"/>
            <a:ext cx="9144000" cy="393596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48" y="106248"/>
            <a:ext cx="1999575" cy="9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8098" y="0"/>
            <a:ext cx="1065900" cy="105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6"/>
          <p:cNvSpPr txBox="1"/>
          <p:nvPr/>
        </p:nvSpPr>
        <p:spPr>
          <a:xfrm>
            <a:off x="2200649" y="304188"/>
            <a:ext cx="5830167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altLang="zh-CN" sz="2000" b="1" dirty="0">
                <a:solidFill>
                  <a:srgbClr val="0070C0"/>
                </a:solidFill>
                <a:latin typeface="Poppins" panose="00000500000000000000" pitchFamily="2" charset="0"/>
                <a:ea typeface="宋体" panose="02010600030101010101" pitchFamily="2" charset="-122"/>
                <a:cs typeface="Poppins" panose="00000500000000000000" pitchFamily="2" charset="0"/>
              </a:rPr>
              <a:t>Blue-Cloud Virtual Research Environment infrastructure</a:t>
            </a:r>
            <a:r>
              <a:rPr lang="en-GB" altLang="zh-CN" sz="2000" dirty="0">
                <a:solidFill>
                  <a:srgbClr val="0070C0"/>
                </a:solidFill>
                <a:latin typeface="Poppins" panose="00000500000000000000" pitchFamily="2" charset="0"/>
                <a:ea typeface="宋体" panose="02010600030101010101" pitchFamily="2" charset="-122"/>
                <a:cs typeface="Poppins" panose="00000500000000000000" pitchFamily="2" charset="0"/>
              </a:rPr>
              <a:t> </a:t>
            </a:r>
            <a:endParaRPr sz="2000" b="1" i="0" u="none" strike="noStrike" cap="none" dirty="0">
              <a:solidFill>
                <a:srgbClr val="0070C0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pic>
        <p:nvPicPr>
          <p:cNvPr id="214" name="Google Shape;21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20251" y="1829275"/>
            <a:ext cx="2623750" cy="331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B56D9A-6FA3-4444-AF42-10276589D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1055250"/>
            <a:ext cx="9144000" cy="397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27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37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098" y="0"/>
            <a:ext cx="1065900" cy="105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898" y="112598"/>
            <a:ext cx="1999575" cy="9945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4"/>
          <p:cNvSpPr txBox="1"/>
          <p:nvPr/>
        </p:nvSpPr>
        <p:spPr>
          <a:xfrm>
            <a:off x="2137150" y="304188"/>
            <a:ext cx="573685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Virtual Labs open for use in the Hackathon</a:t>
            </a:r>
            <a:endParaRPr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2" name="Google Shape;8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7144425" y="2722880"/>
            <a:ext cx="1999575" cy="189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74;p40">
            <a:extLst>
              <a:ext uri="{FF2B5EF4-FFF2-40B4-BE49-F238E27FC236}">
                <a16:creationId xmlns:a16="http://schemas.microsoft.com/office/drawing/2014/main" id="{94DC4FA7-5651-4326-9282-078D39BAF75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722" y="1337958"/>
            <a:ext cx="4515203" cy="1121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74;p40">
            <a:extLst>
              <a:ext uri="{FF2B5EF4-FFF2-40B4-BE49-F238E27FC236}">
                <a16:creationId xmlns:a16="http://schemas.microsoft.com/office/drawing/2014/main" id="{B67C300C-F04D-441A-912E-366FCDEA4F4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" y="2811202"/>
            <a:ext cx="4724680" cy="117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0;p1">
            <a:extLst>
              <a:ext uri="{FF2B5EF4-FFF2-40B4-BE49-F238E27FC236}">
                <a16:creationId xmlns:a16="http://schemas.microsoft.com/office/drawing/2014/main" id="{82C5A3FE-2D03-43F8-B5E6-E36C2BF1420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52"/>
          <a:stretch/>
        </p:blipFill>
        <p:spPr>
          <a:xfrm>
            <a:off x="5214781" y="1907803"/>
            <a:ext cx="2761086" cy="1180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74;p40">
            <a:extLst>
              <a:ext uri="{FF2B5EF4-FFF2-40B4-BE49-F238E27FC236}">
                <a16:creationId xmlns:a16="http://schemas.microsoft.com/office/drawing/2014/main" id="{402E8688-6013-415E-B8D9-701BBF3AA94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2"/>
          <a:stretch/>
        </p:blipFill>
        <p:spPr>
          <a:xfrm>
            <a:off x="3481536" y="3716678"/>
            <a:ext cx="3606484" cy="12396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4940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10"/>
          <p:cNvPicPr preferRelativeResize="0"/>
          <p:nvPr/>
        </p:nvPicPr>
        <p:blipFill rotWithShape="1">
          <a:blip r:embed="rId3">
            <a:alphaModFix/>
          </a:blip>
          <a:srcRect l="745" r="3678"/>
          <a:stretch/>
        </p:blipFill>
        <p:spPr>
          <a:xfrm>
            <a:off x="25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10"/>
          <p:cNvSpPr txBox="1"/>
          <p:nvPr/>
        </p:nvSpPr>
        <p:spPr>
          <a:xfrm>
            <a:off x="2200675" y="3268009"/>
            <a:ext cx="4742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DECODE THE OCEAN!</a:t>
            </a:r>
            <a:endParaRPr sz="3200" b="1" i="0" u="none" strike="noStrike" cap="none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0" name="Google Shape;480;p10"/>
          <p:cNvSpPr txBox="1"/>
          <p:nvPr/>
        </p:nvSpPr>
        <p:spPr>
          <a:xfrm>
            <a:off x="2200675" y="3847534"/>
            <a:ext cx="4742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7, 8 and 9 February 2022</a:t>
            </a:r>
            <a:endParaRPr sz="17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300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Ideation Warm Up: 17 January - 4 February 2022</a:t>
            </a:r>
            <a:endParaRPr sz="1300" b="0" i="0" u="none" strike="noStrike" cap="non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81" name="Google Shape;48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9900" y="1343193"/>
            <a:ext cx="3464200" cy="172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48" y="106248"/>
            <a:ext cx="1999575" cy="9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8098" y="0"/>
            <a:ext cx="1065900" cy="105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"/>
          <p:cNvSpPr txBox="1"/>
          <p:nvPr/>
        </p:nvSpPr>
        <p:spPr>
          <a:xfrm>
            <a:off x="2129785" y="331387"/>
            <a:ext cx="578765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Acquisition of marine and ocean data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A2D088-C0B1-446E-825D-3AAF152D7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" y="1402420"/>
            <a:ext cx="4796993" cy="3256869"/>
          </a:xfrm>
          <a:prstGeom prst="rect">
            <a:avLst/>
          </a:prstGeom>
        </p:spPr>
      </p:pic>
      <p:sp>
        <p:nvSpPr>
          <p:cNvPr id="8" name="Segnaposto contenuto 6">
            <a:extLst>
              <a:ext uri="{FF2B5EF4-FFF2-40B4-BE49-F238E27FC236}">
                <a16:creationId xmlns:a16="http://schemas.microsoft.com/office/drawing/2014/main" id="{C91E8DFB-8895-4961-B7DB-4A85A4CEEFCC}"/>
              </a:ext>
            </a:extLst>
          </p:cNvPr>
          <p:cNvSpPr txBox="1">
            <a:spLocks/>
          </p:cNvSpPr>
          <p:nvPr/>
        </p:nvSpPr>
        <p:spPr>
          <a:xfrm>
            <a:off x="4850364" y="1321518"/>
            <a:ext cx="4406280" cy="3038727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latin typeface="Poppins" panose="00000500000000000000" pitchFamily="2" charset="0"/>
                <a:cs typeface="Poppins" panose="00000500000000000000" pitchFamily="2" charset="0"/>
              </a:rPr>
              <a:t>Scientific Research to gain knowledge and insight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latin typeface="Poppins" panose="00000500000000000000" pitchFamily="2" charset="0"/>
                <a:cs typeface="Poppins" panose="00000500000000000000" pitchFamily="2" charset="0"/>
              </a:rPr>
              <a:t>Modelling (including hindcast, nowcast, forecast)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latin typeface="Poppins" panose="00000500000000000000" pitchFamily="2" charset="0"/>
                <a:cs typeface="Poppins" panose="00000500000000000000" pitchFamily="2" charset="0"/>
              </a:rPr>
              <a:t>Economic activities: shipping, offshore industry, dredging industry, fisheries, tourism, engineering ..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latin typeface="Poppins" panose="00000500000000000000" pitchFamily="2" charset="0"/>
                <a:cs typeface="Poppins" panose="00000500000000000000" pitchFamily="2" charset="0"/>
              </a:rPr>
              <a:t>Environmental Management: monitoring and assessment (water quality, climate status, stock assessment)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latin typeface="Poppins" panose="00000500000000000000" pitchFamily="2" charset="0"/>
                <a:cs typeface="Poppins" panose="00000500000000000000" pitchFamily="2" charset="0"/>
              </a:rPr>
              <a:t>Marine Conventions and Directives, in Europe: Water Framework Directive (WFD), Marine Strategy (MSFD), Marine Spatial Planning (MSP), Coastal Zone Management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latin typeface="Poppins" panose="00000500000000000000" pitchFamily="2" charset="0"/>
                <a:cs typeface="Poppins" panose="00000500000000000000" pitchFamily="2" charset="0"/>
              </a:rPr>
              <a:t>EU Strategies, such as Green Deal, Blue Environment, Blue Economy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53FA9B-E118-4437-B4E2-C4B17DE43C3C}"/>
              </a:ext>
            </a:extLst>
          </p:cNvPr>
          <p:cNvSpPr/>
          <p:nvPr/>
        </p:nvSpPr>
        <p:spPr>
          <a:xfrm>
            <a:off x="-69952" y="3588632"/>
            <a:ext cx="5043638" cy="8525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 Europe we spent circa 1.4 Billion Euro a year in marine data acquisition 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(1.0 BE in-situ; 0.4 BE remote sensing)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(According to </a:t>
            </a:r>
            <a:r>
              <a:rPr lang="en-US" sz="8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EMODnet</a:t>
            </a:r>
            <a:r>
              <a:rPr lang="en-US" sz="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study)  </a:t>
            </a:r>
            <a:endParaRPr lang="en-NL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37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098" y="0"/>
            <a:ext cx="1065900" cy="105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898" y="112598"/>
            <a:ext cx="1999575" cy="9945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4"/>
          <p:cNvSpPr txBox="1"/>
          <p:nvPr/>
        </p:nvSpPr>
        <p:spPr>
          <a:xfrm>
            <a:off x="2137150" y="304188"/>
            <a:ext cx="573685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European landscape of marine data management </a:t>
            </a:r>
            <a:endParaRPr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2" name="Google Shape;8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7144425" y="2722880"/>
            <a:ext cx="1999575" cy="189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F476AD-C404-4763-8045-3FB56A97BE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7" y="1333098"/>
            <a:ext cx="2857273" cy="3506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9637BF-FED0-4C25-9822-2E4B3E2D24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0342" y="1087906"/>
            <a:ext cx="4087519" cy="2771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3FD3F1-3B18-495A-B1FC-7D906C3A15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0342" y="4147364"/>
            <a:ext cx="4108950" cy="74708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2876AE-57D9-43F7-99C2-04DC0592B8A2}"/>
              </a:ext>
            </a:extLst>
          </p:cNvPr>
          <p:cNvCxnSpPr>
            <a:cxnSpLocks/>
          </p:cNvCxnSpPr>
          <p:nvPr/>
        </p:nvCxnSpPr>
        <p:spPr>
          <a:xfrm flipV="1">
            <a:off x="2305347" y="3214838"/>
            <a:ext cx="2180026" cy="30341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24D10B8-4F0A-4BFB-A482-1F3C61D6593C}"/>
              </a:ext>
            </a:extLst>
          </p:cNvPr>
          <p:cNvCxnSpPr>
            <a:cxnSpLocks/>
          </p:cNvCxnSpPr>
          <p:nvPr/>
        </p:nvCxnSpPr>
        <p:spPr>
          <a:xfrm flipV="1">
            <a:off x="2305347" y="2798449"/>
            <a:ext cx="2180026" cy="30341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8EC25A-0585-4A5F-950F-03AFB6053E89}"/>
              </a:ext>
            </a:extLst>
          </p:cNvPr>
          <p:cNvCxnSpPr>
            <a:cxnSpLocks/>
          </p:cNvCxnSpPr>
          <p:nvPr/>
        </p:nvCxnSpPr>
        <p:spPr>
          <a:xfrm flipV="1">
            <a:off x="2305347" y="2305263"/>
            <a:ext cx="2180026" cy="30341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48" y="106248"/>
            <a:ext cx="1999575" cy="9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8098" y="0"/>
            <a:ext cx="1065900" cy="105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"/>
          <p:cNvSpPr txBox="1"/>
          <p:nvPr/>
        </p:nvSpPr>
        <p:spPr>
          <a:xfrm>
            <a:off x="2129785" y="331387"/>
            <a:ext cx="578765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Demonstrating the potential of Open Science in the marine domain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62BC9B-D182-4232-B47B-85D5C98E5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7" y="1397004"/>
            <a:ext cx="8994132" cy="35976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8B4D42-68C5-47BB-AA97-5215EB0801CA}"/>
              </a:ext>
            </a:extLst>
          </p:cNvPr>
          <p:cNvSpPr txBox="1"/>
          <p:nvPr/>
        </p:nvSpPr>
        <p:spPr>
          <a:xfrm>
            <a:off x="501925" y="1427782"/>
            <a:ext cx="8453231" cy="3597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GB" sz="1600" b="1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EU H2020 Blue-Cloud project </a:t>
            </a:r>
            <a:r>
              <a:rPr lang="en-US" sz="1600" b="1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‘Future of Seas and Oceans Flagship Initiative’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endParaRPr lang="en-NL" sz="1600" b="1" dirty="0">
              <a:solidFill>
                <a:schemeClr val="bg1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GB" sz="1600" b="1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October 2019 – September 2022; 20 partners</a:t>
            </a:r>
            <a:endParaRPr lang="en-NL" sz="1600" b="1" dirty="0">
              <a:solidFill>
                <a:schemeClr val="bg1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endParaRPr lang="en-GB" sz="1600" b="1" dirty="0">
              <a:solidFill>
                <a:schemeClr val="bg1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GB" sz="1600" b="1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Marine thematic contribution to European Open Science Cloud (EOSC)</a:t>
            </a:r>
            <a:endParaRPr lang="en-NL" sz="1600" b="1" dirty="0">
              <a:solidFill>
                <a:schemeClr val="bg1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endParaRPr lang="en-GB" sz="1600" b="1" dirty="0">
              <a:solidFill>
                <a:schemeClr val="bg1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GB" sz="1600" b="1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Blue-Cloud aims “to promote the sharing of </a:t>
            </a:r>
            <a:r>
              <a:rPr lang="en-GB" sz="1600" b="1" i="1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data, processes and research findings </a:t>
            </a:r>
            <a:r>
              <a:rPr lang="en-GB" sz="1600" b="1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in the marine domain by delivering a collaborative web-based environment that enables </a:t>
            </a:r>
            <a:r>
              <a:rPr lang="en-GB" sz="1600" b="1" i="1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open science</a:t>
            </a:r>
            <a:r>
              <a:rPr lang="en-GB" sz="1600" b="1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, underpinned by simplified access to an unprecedented wealth of marine data resources and interoperable added-value services and products”  </a:t>
            </a:r>
            <a:endParaRPr lang="en-NL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BC19D-4F79-4F84-BA27-42EE5D141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61" y="1898249"/>
            <a:ext cx="861391" cy="7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23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37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098" y="0"/>
            <a:ext cx="1065900" cy="105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898" y="112598"/>
            <a:ext cx="1999575" cy="9945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4"/>
          <p:cNvSpPr txBox="1"/>
          <p:nvPr/>
        </p:nvSpPr>
        <p:spPr>
          <a:xfrm>
            <a:off x="2137150" y="304188"/>
            <a:ext cx="573685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Blue-Cloud overarching concept</a:t>
            </a:r>
            <a:endParaRPr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2" name="Google Shape;8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7144425" y="2722880"/>
            <a:ext cx="1999575" cy="1891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4AF1D9D-BE82-4ED4-8C0F-0D7DBCEEC3FE}"/>
              </a:ext>
            </a:extLst>
          </p:cNvPr>
          <p:cNvSpPr/>
          <p:nvPr/>
        </p:nvSpPr>
        <p:spPr>
          <a:xfrm>
            <a:off x="3667222" y="2882255"/>
            <a:ext cx="4095549" cy="1969436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4C49EE47-128E-4CB4-BB43-37E8FE034023}"/>
              </a:ext>
            </a:extLst>
          </p:cNvPr>
          <p:cNvSpPr/>
          <p:nvPr/>
        </p:nvSpPr>
        <p:spPr>
          <a:xfrm rot="10800000">
            <a:off x="3667222" y="912819"/>
            <a:ext cx="4095549" cy="1969436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A980C6B7-FCE6-4378-8837-BD2AB79F669B}"/>
              </a:ext>
            </a:extLst>
          </p:cNvPr>
          <p:cNvSpPr/>
          <p:nvPr/>
        </p:nvSpPr>
        <p:spPr>
          <a:xfrm rot="5400000">
            <a:off x="4054895" y="1858370"/>
            <a:ext cx="1272428" cy="2047774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29D0FD-D81E-4D09-A8A8-082641DF11D7}"/>
              </a:ext>
            </a:extLst>
          </p:cNvPr>
          <p:cNvSpPr txBox="1"/>
          <p:nvPr/>
        </p:nvSpPr>
        <p:spPr>
          <a:xfrm>
            <a:off x="4466206" y="3624907"/>
            <a:ext cx="259397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Upstream services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Discovery and Access to data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sets from many resources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2D0FC0-843D-47FF-8CA9-240EDFE4FD54}"/>
              </a:ext>
            </a:extLst>
          </p:cNvPr>
          <p:cNvSpPr txBox="1"/>
          <p:nvPr/>
        </p:nvSpPr>
        <p:spPr>
          <a:xfrm>
            <a:off x="4058241" y="844622"/>
            <a:ext cx="34099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Added-value services and Applications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VRE – Cloud Platform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Downstream services</a:t>
            </a:r>
          </a:p>
          <a:p>
            <a:pPr algn="ctr"/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D26AE1-98C6-4729-8209-03581EDCCFFE}"/>
              </a:ext>
            </a:extLst>
          </p:cNvPr>
          <p:cNvSpPr txBox="1"/>
          <p:nvPr/>
        </p:nvSpPr>
        <p:spPr>
          <a:xfrm>
            <a:off x="3621563" y="2475671"/>
            <a:ext cx="1500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Standards</a:t>
            </a:r>
          </a:p>
          <a:p>
            <a:r>
              <a:rPr lang="en-US" dirty="0">
                <a:solidFill>
                  <a:schemeClr val="bg1"/>
                </a:solidFill>
              </a:rPr>
              <a:t>OGC, ISO, W3C</a:t>
            </a:r>
          </a:p>
          <a:p>
            <a:r>
              <a:rPr lang="en-US" dirty="0">
                <a:solidFill>
                  <a:schemeClr val="bg1"/>
                </a:solidFill>
              </a:rPr>
              <a:t>Vocabularies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15B92-E81D-4C0F-9017-4CA6BA64D277}"/>
              </a:ext>
            </a:extLst>
          </p:cNvPr>
          <p:cNvSpPr txBox="1"/>
          <p:nvPr/>
        </p:nvSpPr>
        <p:spPr>
          <a:xfrm>
            <a:off x="215821" y="3699649"/>
            <a:ext cx="3242996" cy="830997"/>
          </a:xfrm>
          <a:prstGeom prst="rect">
            <a:avLst/>
          </a:prstGeom>
          <a:noFill/>
          <a:ln w="3810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Developing and deploying harmonized discovery and access to established European marine data management and processing infrastructures</a:t>
            </a:r>
            <a:endParaRPr lang="en-NL" sz="1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81731B-35C8-4D4E-B971-69B384DC2D94}"/>
              </a:ext>
            </a:extLst>
          </p:cNvPr>
          <p:cNvSpPr txBox="1"/>
          <p:nvPr/>
        </p:nvSpPr>
        <p:spPr>
          <a:xfrm>
            <a:off x="215821" y="2722880"/>
            <a:ext cx="3242996" cy="646331"/>
          </a:xfrm>
          <a:prstGeom prst="rect">
            <a:avLst/>
          </a:prstGeom>
          <a:noFill/>
          <a:ln w="3810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Applying common standards and interoperability solutions for providing harmonized metadata and data</a:t>
            </a:r>
            <a:endParaRPr lang="en-NL" sz="1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223C02-D15B-4D10-8A98-58FC7CDA28DB}"/>
              </a:ext>
            </a:extLst>
          </p:cNvPr>
          <p:cNvSpPr txBox="1"/>
          <p:nvPr/>
        </p:nvSpPr>
        <p:spPr>
          <a:xfrm>
            <a:off x="228717" y="1122160"/>
            <a:ext cx="3242996" cy="1200329"/>
          </a:xfrm>
          <a:prstGeom prst="rect">
            <a:avLst/>
          </a:prstGeom>
          <a:noFill/>
          <a:ln w="3810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Developing and deploying Virtual Research Environment (VRE)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withan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array of services for configuring and running Virtual Labs for specific analytical workflows, use cases, and demonstrators</a:t>
            </a:r>
            <a:endParaRPr lang="en-NL" sz="1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002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48" y="106248"/>
            <a:ext cx="1999575" cy="9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8098" y="0"/>
            <a:ext cx="1065900" cy="105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"/>
          <p:cNvSpPr txBox="1"/>
          <p:nvPr/>
        </p:nvSpPr>
        <p:spPr>
          <a:xfrm>
            <a:off x="2129785" y="331387"/>
            <a:ext cx="578765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Federation of major European infrastructures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53FA9B-E118-4437-B4E2-C4B17DE43C3C}"/>
              </a:ext>
            </a:extLst>
          </p:cNvPr>
          <p:cNvSpPr/>
          <p:nvPr/>
        </p:nvSpPr>
        <p:spPr>
          <a:xfrm>
            <a:off x="-69952" y="3588632"/>
            <a:ext cx="5043638" cy="8525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 Europe we spent circa 1.4 Billion Euro a year in marine data acquisition 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(1.0 BE in-situ; 0.4 BE remote sensing)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(According to </a:t>
            </a:r>
            <a:r>
              <a:rPr lang="en-US" sz="8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EMODnet</a:t>
            </a:r>
            <a:r>
              <a:rPr lang="en-US" sz="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study)  </a:t>
            </a:r>
            <a:endParaRPr lang="en-NL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E47665-934F-45ED-A66D-04C4221FC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41064"/>
            <a:ext cx="9144000" cy="372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84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37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g10d8b8bd2d9_0_2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098" y="0"/>
            <a:ext cx="1065900" cy="105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g10d8b8bd2d9_0_2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898" y="112598"/>
            <a:ext cx="1999575" cy="99455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g10d8b8bd2d9_0_291"/>
          <p:cNvSpPr txBox="1"/>
          <p:nvPr/>
        </p:nvSpPr>
        <p:spPr>
          <a:xfrm>
            <a:off x="2137150" y="304188"/>
            <a:ext cx="57369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Illustrations of data types and coverage</a:t>
            </a:r>
            <a:endParaRPr sz="2000" dirty="0"/>
          </a:p>
        </p:txBody>
      </p:sp>
      <p:pic>
        <p:nvPicPr>
          <p:cNvPr id="447" name="Google Shape;447;g10d8b8bd2d9_0_291"/>
          <p:cNvPicPr preferRelativeResize="0"/>
          <p:nvPr/>
        </p:nvPicPr>
        <p:blipFill rotWithShape="1">
          <a:blip r:embed="rId5">
            <a:alphaModFix/>
          </a:blip>
          <a:srcRect l="1611" r="90413"/>
          <a:stretch/>
        </p:blipFill>
        <p:spPr>
          <a:xfrm>
            <a:off x="7970275" y="1443073"/>
            <a:ext cx="1173724" cy="349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C7F24F-0782-4740-9780-36943AC3B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6" y="1217004"/>
            <a:ext cx="3636641" cy="3310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FB5BF2-2B68-45B9-B0D7-3298DE5A2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6521" y="938219"/>
            <a:ext cx="4280236" cy="2149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E0BAFB-0459-481A-8F01-836C7AFA16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04" y="3062500"/>
            <a:ext cx="3834535" cy="19802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701A06-1931-4B94-A70C-299FBAB305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9513" y="2530621"/>
            <a:ext cx="4280236" cy="24552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31776B-87DC-4AEB-B30C-8F45567A0C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3902" y="849931"/>
            <a:ext cx="3092027" cy="23308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F965FB-A5AC-4251-A285-A7DBEB51DC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23750" y="3229261"/>
            <a:ext cx="3246010" cy="18333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825930-0F53-4637-A339-B7AAC0314BDD}"/>
              </a:ext>
            </a:extLst>
          </p:cNvPr>
          <p:cNvSpPr txBox="1"/>
          <p:nvPr/>
        </p:nvSpPr>
        <p:spPr>
          <a:xfrm>
            <a:off x="335360" y="1489540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SeaDataNet</a:t>
            </a:r>
            <a:endParaRPr lang="en-NL" b="1" dirty="0">
              <a:highlight>
                <a:srgbClr val="FFFF00"/>
              </a:highligh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804F1E-113E-4F40-9089-D70C5C6A604D}"/>
              </a:ext>
            </a:extLst>
          </p:cNvPr>
          <p:cNvSpPr txBox="1"/>
          <p:nvPr/>
        </p:nvSpPr>
        <p:spPr>
          <a:xfrm>
            <a:off x="809510" y="3429086"/>
            <a:ext cx="1665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Argo - </a:t>
            </a:r>
            <a:r>
              <a:rPr lang="en-US" b="1" dirty="0" err="1"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EuroArgo</a:t>
            </a:r>
            <a:endParaRPr lang="en-NL" b="1" dirty="0">
              <a:highlight>
                <a:srgbClr val="FFFF00"/>
              </a:highligh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E5C4CC-6455-46EA-91B6-1688E222EE8D}"/>
              </a:ext>
            </a:extLst>
          </p:cNvPr>
          <p:cNvSpPr txBox="1"/>
          <p:nvPr/>
        </p:nvSpPr>
        <p:spPr>
          <a:xfrm>
            <a:off x="3587722" y="1289184"/>
            <a:ext cx="2105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EMODnet</a:t>
            </a:r>
            <a:r>
              <a:rPr lang="en-US" b="1" dirty="0"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 Chemistry</a:t>
            </a:r>
            <a:endParaRPr lang="en-NL" b="1" dirty="0">
              <a:highlight>
                <a:srgbClr val="FFFF00"/>
              </a:highligh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93EEF3-6C47-4457-AB22-1A6E6ECFB228}"/>
              </a:ext>
            </a:extLst>
          </p:cNvPr>
          <p:cNvSpPr txBox="1"/>
          <p:nvPr/>
        </p:nvSpPr>
        <p:spPr>
          <a:xfrm>
            <a:off x="3131569" y="277790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EurOBIS</a:t>
            </a:r>
            <a:endParaRPr lang="en-NL" b="1" dirty="0">
              <a:highlight>
                <a:srgbClr val="FFFF00"/>
              </a:highligh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E55402-B06B-49DB-8470-1285A3F8DE77}"/>
              </a:ext>
            </a:extLst>
          </p:cNvPr>
          <p:cNvSpPr txBox="1"/>
          <p:nvPr/>
        </p:nvSpPr>
        <p:spPr>
          <a:xfrm>
            <a:off x="6048679" y="3504817"/>
            <a:ext cx="1704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WEkEO</a:t>
            </a:r>
            <a:r>
              <a:rPr lang="en-US" b="1" dirty="0"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 (CMEMS)</a:t>
            </a:r>
            <a:endParaRPr lang="en-NL" b="1" dirty="0">
              <a:highlight>
                <a:srgbClr val="FFFF00"/>
              </a:highligh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A916A6-6F7F-4E0F-8F8D-D2E484D87822}"/>
              </a:ext>
            </a:extLst>
          </p:cNvPr>
          <p:cNvSpPr txBox="1"/>
          <p:nvPr/>
        </p:nvSpPr>
        <p:spPr>
          <a:xfrm>
            <a:off x="6028475" y="132975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EcoTaxa</a:t>
            </a:r>
            <a:endParaRPr lang="en-NL" b="1" dirty="0">
              <a:highlight>
                <a:srgbClr val="FFFF00"/>
              </a:highligh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374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098" y="0"/>
            <a:ext cx="1065900" cy="105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898" y="112598"/>
            <a:ext cx="1999575" cy="99455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0"/>
          <p:cNvSpPr txBox="1"/>
          <p:nvPr/>
        </p:nvSpPr>
        <p:spPr>
          <a:xfrm>
            <a:off x="2137150" y="304188"/>
            <a:ext cx="573685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2000" b="1" i="0" u="none" strike="noStrike" cap="none" dirty="0">
                <a:solidFill>
                  <a:schemeClr val="bg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Blue-Cloud </a:t>
            </a:r>
            <a:r>
              <a:rPr lang="it-IT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Key Products &amp; Services</a:t>
            </a:r>
            <a:endParaRPr lang="it-IT"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56" name="Google Shape;456;p40"/>
          <p:cNvPicPr preferRelativeResize="0"/>
          <p:nvPr/>
        </p:nvPicPr>
        <p:blipFill rotWithShape="1">
          <a:blip r:embed="rId5">
            <a:alphaModFix/>
          </a:blip>
          <a:srcRect l="14080" r="77378"/>
          <a:stretch/>
        </p:blipFill>
        <p:spPr>
          <a:xfrm>
            <a:off x="0" y="1781444"/>
            <a:ext cx="1139625" cy="31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15;p6">
            <a:extLst>
              <a:ext uri="{FF2B5EF4-FFF2-40B4-BE49-F238E27FC236}">
                <a16:creationId xmlns:a16="http://schemas.microsoft.com/office/drawing/2014/main" id="{934C6001-FF98-4501-AC4E-91170E49D640}"/>
              </a:ext>
            </a:extLst>
          </p:cNvPr>
          <p:cNvSpPr txBox="1"/>
          <p:nvPr/>
        </p:nvSpPr>
        <p:spPr>
          <a:xfrm>
            <a:off x="2451867" y="852856"/>
            <a:ext cx="6334324" cy="375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zh-CN" sz="1600" b="1" dirty="0">
                <a:solidFill>
                  <a:schemeClr val="bg1"/>
                </a:solidFill>
                <a:latin typeface="Poppins" panose="00000500000000000000" pitchFamily="2" charset="0"/>
                <a:ea typeface="宋体" panose="02010600030101010101" pitchFamily="2" charset="-122"/>
                <a:cs typeface="Poppins" panose="00000500000000000000" pitchFamily="2" charset="0"/>
              </a:rPr>
              <a:t>Blue-Cloud Data Discovery &amp; Access service</a:t>
            </a:r>
            <a:r>
              <a:rPr lang="en-GB" altLang="zh-CN" sz="1600" dirty="0">
                <a:solidFill>
                  <a:schemeClr val="bg1"/>
                </a:solidFill>
                <a:latin typeface="Poppins" panose="00000500000000000000" pitchFamily="2" charset="0"/>
                <a:ea typeface="宋体" panose="02010600030101010101" pitchFamily="2" charset="-122"/>
                <a:cs typeface="Poppins" panose="00000500000000000000" pitchFamily="2" charset="0"/>
              </a:rPr>
              <a:t>, federating key European data management infrastructures, </a:t>
            </a:r>
            <a:r>
              <a:rPr lang="it-IT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facilitate users in finding and retrieving multi-disciplinary datasets from multiple repositories </a:t>
            </a:r>
            <a:endParaRPr lang="en-GB" altLang="zh-CN" sz="1600" dirty="0">
              <a:solidFill>
                <a:schemeClr val="bg1"/>
              </a:solidFill>
              <a:latin typeface="Poppins" panose="00000500000000000000" pitchFamily="2" charset="0"/>
              <a:ea typeface="宋体" panose="02010600030101010101" pitchFamily="2" charset="-122"/>
              <a:cs typeface="Poppins" panose="00000500000000000000" pitchFamily="2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zh-CN" sz="1600" b="1" dirty="0">
                <a:solidFill>
                  <a:schemeClr val="bg1"/>
                </a:solidFill>
                <a:latin typeface="Poppins" panose="00000500000000000000" pitchFamily="2" charset="0"/>
                <a:ea typeface="宋体" panose="02010600030101010101" pitchFamily="2" charset="-122"/>
                <a:cs typeface="Poppins" panose="00000500000000000000" pitchFamily="2" charset="0"/>
              </a:rPr>
              <a:t>Blue-Cloud Virtual Research Environment infrastructure</a:t>
            </a:r>
            <a:r>
              <a:rPr lang="en-GB" altLang="zh-CN" sz="1600" dirty="0">
                <a:solidFill>
                  <a:schemeClr val="bg1"/>
                </a:solidFill>
                <a:latin typeface="Poppins" panose="00000500000000000000" pitchFamily="2" charset="0"/>
                <a:ea typeface="宋体" panose="02010600030101010101" pitchFamily="2" charset="-122"/>
                <a:cs typeface="Poppins" panose="00000500000000000000" pitchFamily="2" charset="0"/>
              </a:rPr>
              <a:t> </a:t>
            </a:r>
            <a:r>
              <a:rPr lang="en-GB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provide a range of services and to facilitate orchestration of computing and analytical services for constructing, </a:t>
            </a:r>
            <a:r>
              <a:rPr lang="en-GB" altLang="zh-CN" sz="1600" dirty="0">
                <a:solidFill>
                  <a:schemeClr val="bg1"/>
                </a:solidFill>
                <a:latin typeface="Poppins" panose="00000500000000000000" pitchFamily="2" charset="0"/>
                <a:ea typeface="宋体" panose="02010600030101010101" pitchFamily="2" charset="-122"/>
                <a:cs typeface="Poppins" panose="00000500000000000000" pitchFamily="2" charset="0"/>
              </a:rPr>
              <a:t>hosting and operating Virtual Labs for specific applications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zh-CN" sz="1600" b="1" dirty="0">
                <a:solidFill>
                  <a:schemeClr val="bg1"/>
                </a:solidFill>
                <a:latin typeface="Poppins" panose="00000500000000000000" pitchFamily="2" charset="0"/>
                <a:ea typeface="宋体" panose="02010600030101010101" pitchFamily="2" charset="-122"/>
                <a:cs typeface="Poppins" panose="00000500000000000000" pitchFamily="2" charset="0"/>
              </a:rPr>
              <a:t>Blue-Cloud Virtual Labs</a:t>
            </a:r>
            <a:r>
              <a:rPr lang="en-GB" altLang="zh-CN" sz="1600" dirty="0">
                <a:solidFill>
                  <a:schemeClr val="bg1"/>
                </a:solidFill>
                <a:latin typeface="Poppins" panose="00000500000000000000" pitchFamily="2" charset="0"/>
                <a:ea typeface="宋体" panose="02010600030101010101" pitchFamily="2" charset="-122"/>
                <a:cs typeface="Poppins" panose="00000500000000000000" pitchFamily="2" charset="0"/>
              </a:rPr>
              <a:t>, </a:t>
            </a:r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configured with specific analytical workflows to serve as </a:t>
            </a:r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Demonstrators, </a:t>
            </a:r>
            <a:r>
              <a:rPr lang="en-GB" altLang="zh-CN" sz="1600" dirty="0">
                <a:solidFill>
                  <a:schemeClr val="bg1"/>
                </a:solidFill>
                <a:latin typeface="Poppins" panose="00000500000000000000" pitchFamily="2" charset="0"/>
                <a:ea typeface="宋体" panose="02010600030101010101" pitchFamily="2" charset="-122"/>
                <a:cs typeface="Poppins" panose="00000500000000000000" pitchFamily="2" charset="0"/>
              </a:rPr>
              <a:t>which can be adopted and adapted for other inputs and analyses </a:t>
            </a:r>
            <a:r>
              <a:rPr lang="en-US" alt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54F0CB-123B-457C-ACE4-7638BDBE88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97" y="992380"/>
            <a:ext cx="1066334" cy="964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70BD2D-BC0D-4837-B4A1-AFF5E6471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6" y="2028738"/>
            <a:ext cx="1084427" cy="1141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69E91B-AEEB-4470-9B36-777F3D584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48" y="3243816"/>
            <a:ext cx="743149" cy="898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69C902-E92D-4AF0-A379-D8D637C479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250" y="3242006"/>
            <a:ext cx="685882" cy="902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FEE72A-BF37-4E0A-A886-7E6353BE53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3196" y="3242006"/>
            <a:ext cx="767440" cy="9007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C5F6B3-5D45-4CD8-BA5B-63BBF21123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675" y="4202577"/>
            <a:ext cx="625444" cy="8881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92E572-1A39-4C63-8C05-8CEA4A228F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8432" y="4202577"/>
            <a:ext cx="662150" cy="8881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48" y="106248"/>
            <a:ext cx="1999575" cy="9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8098" y="0"/>
            <a:ext cx="1065900" cy="105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"/>
          <p:cNvSpPr txBox="1"/>
          <p:nvPr/>
        </p:nvSpPr>
        <p:spPr>
          <a:xfrm>
            <a:off x="2129785" y="331387"/>
            <a:ext cx="578765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Blue-Cloud Data Discovery &amp; Access Service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Google Shape;215;p6">
            <a:extLst>
              <a:ext uri="{FF2B5EF4-FFF2-40B4-BE49-F238E27FC236}">
                <a16:creationId xmlns:a16="http://schemas.microsoft.com/office/drawing/2014/main" id="{22BF1467-8873-457A-ACFD-BBFB64E0A3A4}"/>
              </a:ext>
            </a:extLst>
          </p:cNvPr>
          <p:cNvSpPr txBox="1"/>
          <p:nvPr/>
        </p:nvSpPr>
        <p:spPr>
          <a:xfrm>
            <a:off x="109248" y="1151282"/>
            <a:ext cx="1691154" cy="375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zh-CN" sz="1600" b="1" dirty="0">
                <a:solidFill>
                  <a:srgbClr val="0070C0"/>
                </a:solidFill>
                <a:latin typeface="Poppins" panose="00000500000000000000" pitchFamily="2" charset="0"/>
                <a:ea typeface="宋体" panose="02010600030101010101" pitchFamily="2" charset="-122"/>
                <a:cs typeface="Poppins" panose="00000500000000000000" pitchFamily="2" charset="0"/>
              </a:rPr>
              <a:t>2 level search approach</a:t>
            </a:r>
          </a:p>
          <a:p>
            <a:pPr marL="285750" lvl="3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zh-CN" sz="1600" b="1" dirty="0">
                <a:solidFill>
                  <a:srgbClr val="0070C0"/>
                </a:solidFill>
                <a:latin typeface="Poppins" panose="00000500000000000000" pitchFamily="2" charset="0"/>
                <a:ea typeface="宋体" panose="02010600030101010101" pitchFamily="2" charset="-122"/>
                <a:cs typeface="Poppins" panose="00000500000000000000" pitchFamily="2" charset="0"/>
              </a:rPr>
              <a:t>Shopping basket</a:t>
            </a:r>
          </a:p>
          <a:p>
            <a:pPr marL="285750" lvl="3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zh-CN" sz="1600" b="1" dirty="0">
                <a:solidFill>
                  <a:srgbClr val="0070C0"/>
                </a:solidFill>
                <a:latin typeface="Poppins" panose="00000500000000000000" pitchFamily="2" charset="0"/>
                <a:ea typeface="宋体" panose="02010600030101010101" pitchFamily="2" charset="-122"/>
                <a:cs typeface="Poppins" panose="00000500000000000000" pitchFamily="2" charset="0"/>
              </a:rPr>
              <a:t>Data Broker</a:t>
            </a:r>
          </a:p>
          <a:p>
            <a:pPr marL="285750" lvl="3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zh-CN" sz="1600" b="1" dirty="0">
                <a:solidFill>
                  <a:srgbClr val="0070C0"/>
                </a:solidFill>
                <a:latin typeface="Poppins" panose="00000500000000000000" pitchFamily="2" charset="0"/>
                <a:ea typeface="宋体" panose="02010600030101010101" pitchFamily="2" charset="-122"/>
                <a:cs typeface="Poppins" panose="00000500000000000000" pitchFamily="2" charset="0"/>
              </a:rPr>
              <a:t>Download metadata and data </a:t>
            </a:r>
          </a:p>
          <a:p>
            <a:pPr marL="285750" lvl="3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zh-CN" sz="1600" b="1" dirty="0">
                <a:solidFill>
                  <a:srgbClr val="0070C0"/>
                </a:solidFill>
                <a:latin typeface="Poppins" panose="00000500000000000000" pitchFamily="2" charset="0"/>
                <a:ea typeface="宋体" panose="02010600030101010101" pitchFamily="2" charset="-122"/>
                <a:cs typeface="Poppins" panose="00000500000000000000" pitchFamily="2" charset="0"/>
              </a:rPr>
              <a:t>Transfer to VRE</a:t>
            </a:r>
            <a:endParaRPr lang="en-US" altLang="en-US" sz="1600" dirty="0">
              <a:solidFill>
                <a:srgbClr val="0070C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4F1874A-C4E6-4ADA-ACD4-9984AC681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823" y="1316591"/>
            <a:ext cx="6906276" cy="358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334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566</Words>
  <Application>Microsoft Office PowerPoint</Application>
  <PresentationFormat>On-screen Show (16:9)</PresentationFormat>
  <Paragraphs>71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Roboto Medium</vt:lpstr>
      <vt:lpstr>Roboto</vt:lpstr>
      <vt:lpstr>Poppins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dick</dc:creator>
  <cp:lastModifiedBy>dick</cp:lastModifiedBy>
  <cp:revision>27</cp:revision>
  <dcterms:modified xsi:type="dcterms:W3CDTF">2022-01-17T12:04:59Z</dcterms:modified>
</cp:coreProperties>
</file>