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26"/>
  </p:notesMasterIdLst>
  <p:sldIdLst>
    <p:sldId id="256" r:id="rId3"/>
    <p:sldId id="259" r:id="rId4"/>
    <p:sldId id="262" r:id="rId5"/>
    <p:sldId id="261" r:id="rId6"/>
    <p:sldId id="263" r:id="rId7"/>
    <p:sldId id="264" r:id="rId8"/>
    <p:sldId id="265" r:id="rId9"/>
    <p:sldId id="266" r:id="rId10"/>
    <p:sldId id="267" r:id="rId11"/>
    <p:sldId id="268" r:id="rId12"/>
    <p:sldId id="269" r:id="rId13"/>
    <p:sldId id="271" r:id="rId14"/>
    <p:sldId id="273" r:id="rId15"/>
    <p:sldId id="278" r:id="rId16"/>
    <p:sldId id="279" r:id="rId17"/>
    <p:sldId id="280" r:id="rId18"/>
    <p:sldId id="285" r:id="rId19"/>
    <p:sldId id="284" r:id="rId20"/>
    <p:sldId id="286" r:id="rId21"/>
    <p:sldId id="288" r:id="rId22"/>
    <p:sldId id="281" r:id="rId23"/>
    <p:sldId id="283" r:id="rId24"/>
    <p:sldId id="258" r:id="rId25"/>
  </p:sldIdLst>
  <p:sldSz cx="9144000" cy="6858000" type="screen4x3"/>
  <p:notesSz cx="7559675" cy="1069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817" autoAdjust="0"/>
  </p:normalViewPr>
  <p:slideViewPr>
    <p:cSldViewPr snapToGrid="0">
      <p:cViewPr varScale="1">
        <p:scale>
          <a:sx n="67" d="100"/>
          <a:sy n="67" d="100"/>
        </p:scale>
        <p:origin x="1260"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276600" cy="5365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281488" y="0"/>
            <a:ext cx="3276600" cy="536575"/>
          </a:xfrm>
          <a:prstGeom prst="rect">
            <a:avLst/>
          </a:prstGeom>
        </p:spPr>
        <p:txBody>
          <a:bodyPr vert="horz" lIns="91440" tIns="45720" rIns="91440" bIns="45720" rtlCol="0"/>
          <a:lstStyle>
            <a:lvl1pPr algn="r">
              <a:defRPr sz="1200"/>
            </a:lvl1pPr>
          </a:lstStyle>
          <a:p>
            <a:fld id="{B8BB02F2-BA01-4A9E-BED6-6C873806C9DD}" type="datetimeFigureOut">
              <a:rPr lang="en-US" smtClean="0"/>
              <a:t>2/19/2020</a:t>
            </a:fld>
            <a:endParaRPr lang="en-US"/>
          </a:p>
        </p:txBody>
      </p:sp>
      <p:sp>
        <p:nvSpPr>
          <p:cNvPr id="4" name="Slide Image Placeholder 3"/>
          <p:cNvSpPr>
            <a:spLocks noGrp="1" noRot="1" noChangeAspect="1"/>
          </p:cNvSpPr>
          <p:nvPr>
            <p:ph type="sldImg" idx="2"/>
          </p:nvPr>
        </p:nvSpPr>
        <p:spPr>
          <a:xfrm>
            <a:off x="1374775" y="1336675"/>
            <a:ext cx="4810125" cy="36083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55650" y="5145088"/>
            <a:ext cx="6048375" cy="42100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155238"/>
            <a:ext cx="3276600" cy="5365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281488" y="10155238"/>
            <a:ext cx="3276600" cy="536575"/>
          </a:xfrm>
          <a:prstGeom prst="rect">
            <a:avLst/>
          </a:prstGeom>
        </p:spPr>
        <p:txBody>
          <a:bodyPr vert="horz" lIns="91440" tIns="45720" rIns="91440" bIns="45720" rtlCol="0" anchor="b"/>
          <a:lstStyle>
            <a:lvl1pPr algn="r">
              <a:defRPr sz="1200"/>
            </a:lvl1pPr>
          </a:lstStyle>
          <a:p>
            <a:fld id="{FF52D522-2054-486B-98A1-0373E54768D1}" type="slidenum">
              <a:rPr lang="en-US" smtClean="0"/>
              <a:t>‹#›</a:t>
            </a:fld>
            <a:endParaRPr lang="en-US"/>
          </a:p>
        </p:txBody>
      </p:sp>
    </p:spTree>
    <p:extLst>
      <p:ext uri="{BB962C8B-B14F-4D97-AF65-F5344CB8AC3E}">
        <p14:creationId xmlns:p14="http://schemas.microsoft.com/office/powerpoint/2010/main" val="185690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work was most enjoyable. The collaboration between the Mexican and EU side was very good and it is the collaboration and friendship that stands out after a little more than three years of working together.</a:t>
            </a:r>
          </a:p>
        </p:txBody>
      </p:sp>
      <p:sp>
        <p:nvSpPr>
          <p:cNvPr id="4" name="Slide Number Placeholder 3"/>
          <p:cNvSpPr>
            <a:spLocks noGrp="1"/>
          </p:cNvSpPr>
          <p:nvPr>
            <p:ph type="sldNum" sz="quarter" idx="5"/>
          </p:nvPr>
        </p:nvSpPr>
        <p:spPr/>
        <p:txBody>
          <a:bodyPr/>
          <a:lstStyle/>
          <a:p>
            <a:fld id="{FF52D522-2054-486B-98A1-0373E54768D1}" type="slidenum">
              <a:rPr lang="en-US" smtClean="0"/>
              <a:t>7</a:t>
            </a:fld>
            <a:endParaRPr lang="en-US"/>
          </a:p>
        </p:txBody>
      </p:sp>
    </p:spTree>
    <p:extLst>
      <p:ext uri="{BB962C8B-B14F-4D97-AF65-F5344CB8AC3E}">
        <p14:creationId xmlns:p14="http://schemas.microsoft.com/office/powerpoint/2010/main" val="3852657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difference between the Krafla resolution experiment and the deep low-resistivity anomaly at Los </a:t>
            </a:r>
            <a:r>
              <a:rPr lang="en-US" sz="1200" kern="1200" dirty="0" err="1">
                <a:solidFill>
                  <a:schemeClr val="tx1"/>
                </a:solidFill>
                <a:effectLst/>
                <a:latin typeface="+mn-lt"/>
                <a:ea typeface="+mn-ea"/>
                <a:cs typeface="+mn-cs"/>
              </a:rPr>
              <a:t>Humeros</a:t>
            </a:r>
            <a:r>
              <a:rPr lang="en-US" sz="1200" kern="1200" dirty="0">
                <a:solidFill>
                  <a:schemeClr val="tx1"/>
                </a:solidFill>
                <a:effectLst/>
                <a:latin typeface="+mn-lt"/>
                <a:ea typeface="+mn-ea"/>
                <a:cs typeface="+mn-cs"/>
              </a:rPr>
              <a:t> lies in the dimensionality; the anomaly at Los </a:t>
            </a:r>
            <a:r>
              <a:rPr lang="en-US" sz="1200" kern="1200" dirty="0" err="1">
                <a:solidFill>
                  <a:schemeClr val="tx1"/>
                </a:solidFill>
                <a:effectLst/>
                <a:latin typeface="+mn-lt"/>
                <a:ea typeface="+mn-ea"/>
                <a:cs typeface="+mn-cs"/>
              </a:rPr>
              <a:t>Humeros</a:t>
            </a:r>
            <a:r>
              <a:rPr lang="en-US" sz="1200" kern="1200" dirty="0">
                <a:solidFill>
                  <a:schemeClr val="tx1"/>
                </a:solidFill>
                <a:effectLst/>
                <a:latin typeface="+mn-lt"/>
                <a:ea typeface="+mn-ea"/>
                <a:cs typeface="+mn-cs"/>
              </a:rPr>
              <a:t> is a 5 km tall and 1.5 km wide cylinder; a volume of 8 km</a:t>
            </a:r>
            <a:r>
              <a:rPr lang="en-US" sz="1200" kern="1200" baseline="30000" dirty="0">
                <a:solidFill>
                  <a:schemeClr val="tx1"/>
                </a:solidFill>
                <a:effectLst/>
                <a:latin typeface="+mn-lt"/>
                <a:ea typeface="+mn-ea"/>
                <a:cs typeface="+mn-cs"/>
              </a:rPr>
              <a:t>3</a:t>
            </a:r>
            <a:endParaRPr lang="en-US" dirty="0"/>
          </a:p>
        </p:txBody>
      </p:sp>
      <p:sp>
        <p:nvSpPr>
          <p:cNvPr id="4" name="Slide Number Placeholder 3"/>
          <p:cNvSpPr>
            <a:spLocks noGrp="1"/>
          </p:cNvSpPr>
          <p:nvPr>
            <p:ph type="sldNum" sz="quarter" idx="5"/>
          </p:nvPr>
        </p:nvSpPr>
        <p:spPr/>
        <p:txBody>
          <a:bodyPr/>
          <a:lstStyle/>
          <a:p>
            <a:fld id="{FF52D522-2054-486B-98A1-0373E54768D1}" type="slidenum">
              <a:rPr lang="en-US" smtClean="0"/>
              <a:t>17</a:t>
            </a:fld>
            <a:endParaRPr lang="en-US"/>
          </a:p>
        </p:txBody>
      </p:sp>
    </p:spTree>
    <p:extLst>
      <p:ext uri="{BB962C8B-B14F-4D97-AF65-F5344CB8AC3E}">
        <p14:creationId xmlns:p14="http://schemas.microsoft.com/office/powerpoint/2010/main" val="3321110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difference between the Krafla resolution experiment and the deep low-resistivity anomaly at Los </a:t>
            </a:r>
            <a:r>
              <a:rPr lang="en-US" sz="1200" kern="1200" dirty="0" err="1">
                <a:solidFill>
                  <a:schemeClr val="tx1"/>
                </a:solidFill>
                <a:effectLst/>
                <a:latin typeface="+mn-lt"/>
                <a:ea typeface="+mn-ea"/>
                <a:cs typeface="+mn-cs"/>
              </a:rPr>
              <a:t>Humeros</a:t>
            </a:r>
            <a:r>
              <a:rPr lang="en-US" sz="1200" kern="1200" dirty="0">
                <a:solidFill>
                  <a:schemeClr val="tx1"/>
                </a:solidFill>
                <a:effectLst/>
                <a:latin typeface="+mn-lt"/>
                <a:ea typeface="+mn-ea"/>
                <a:cs typeface="+mn-cs"/>
              </a:rPr>
              <a:t> lies in the dimensionality; the anomaly at Los </a:t>
            </a:r>
            <a:r>
              <a:rPr lang="en-US" sz="1200" kern="1200" dirty="0" err="1">
                <a:solidFill>
                  <a:schemeClr val="tx1"/>
                </a:solidFill>
                <a:effectLst/>
                <a:latin typeface="+mn-lt"/>
                <a:ea typeface="+mn-ea"/>
                <a:cs typeface="+mn-cs"/>
              </a:rPr>
              <a:t>Humeros</a:t>
            </a:r>
            <a:r>
              <a:rPr lang="en-US" sz="1200" kern="1200" dirty="0">
                <a:solidFill>
                  <a:schemeClr val="tx1"/>
                </a:solidFill>
                <a:effectLst/>
                <a:latin typeface="+mn-lt"/>
                <a:ea typeface="+mn-ea"/>
                <a:cs typeface="+mn-cs"/>
              </a:rPr>
              <a:t> is a 5 km tall and 1.5 km wide cylinder; a volume of 8 km</a:t>
            </a:r>
            <a:r>
              <a:rPr lang="en-US" sz="1200" kern="1200" baseline="30000" dirty="0">
                <a:solidFill>
                  <a:schemeClr val="tx1"/>
                </a:solidFill>
                <a:effectLst/>
                <a:latin typeface="+mn-lt"/>
                <a:ea typeface="+mn-ea"/>
                <a:cs typeface="+mn-cs"/>
              </a:rPr>
              <a:t>3</a:t>
            </a:r>
            <a:endParaRPr lang="en-US" dirty="0"/>
          </a:p>
        </p:txBody>
      </p:sp>
      <p:sp>
        <p:nvSpPr>
          <p:cNvPr id="4" name="Slide Number Placeholder 3"/>
          <p:cNvSpPr>
            <a:spLocks noGrp="1"/>
          </p:cNvSpPr>
          <p:nvPr>
            <p:ph type="sldNum" sz="quarter" idx="5"/>
          </p:nvPr>
        </p:nvSpPr>
        <p:spPr/>
        <p:txBody>
          <a:bodyPr/>
          <a:lstStyle/>
          <a:p>
            <a:fld id="{FF52D522-2054-486B-98A1-0373E54768D1}" type="slidenum">
              <a:rPr lang="en-US" smtClean="0"/>
              <a:t>18</a:t>
            </a:fld>
            <a:endParaRPr lang="en-US"/>
          </a:p>
        </p:txBody>
      </p:sp>
    </p:spTree>
    <p:extLst>
      <p:ext uri="{BB962C8B-B14F-4D97-AF65-F5344CB8AC3E}">
        <p14:creationId xmlns:p14="http://schemas.microsoft.com/office/powerpoint/2010/main" val="698446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difference between the Krafla resolution experiment and the deep low-resistivity anomaly at Los </a:t>
            </a:r>
            <a:r>
              <a:rPr lang="en-US" sz="1200" kern="1200" dirty="0" err="1">
                <a:solidFill>
                  <a:schemeClr val="tx1"/>
                </a:solidFill>
                <a:effectLst/>
                <a:latin typeface="+mn-lt"/>
                <a:ea typeface="+mn-ea"/>
                <a:cs typeface="+mn-cs"/>
              </a:rPr>
              <a:t>Humeros</a:t>
            </a:r>
            <a:r>
              <a:rPr lang="en-US" sz="1200" kern="1200" dirty="0">
                <a:solidFill>
                  <a:schemeClr val="tx1"/>
                </a:solidFill>
                <a:effectLst/>
                <a:latin typeface="+mn-lt"/>
                <a:ea typeface="+mn-ea"/>
                <a:cs typeface="+mn-cs"/>
              </a:rPr>
              <a:t> lies in the dimensionality; the anomaly at Los </a:t>
            </a:r>
            <a:r>
              <a:rPr lang="en-US" sz="1200" kern="1200" dirty="0" err="1">
                <a:solidFill>
                  <a:schemeClr val="tx1"/>
                </a:solidFill>
                <a:effectLst/>
                <a:latin typeface="+mn-lt"/>
                <a:ea typeface="+mn-ea"/>
                <a:cs typeface="+mn-cs"/>
              </a:rPr>
              <a:t>Humeros</a:t>
            </a:r>
            <a:r>
              <a:rPr lang="en-US" sz="1200" kern="1200" dirty="0">
                <a:solidFill>
                  <a:schemeClr val="tx1"/>
                </a:solidFill>
                <a:effectLst/>
                <a:latin typeface="+mn-lt"/>
                <a:ea typeface="+mn-ea"/>
                <a:cs typeface="+mn-cs"/>
              </a:rPr>
              <a:t> is a 5 km tall and 1.5 km wide cylinder; a volume of 8 km</a:t>
            </a:r>
            <a:r>
              <a:rPr lang="en-US" sz="1200" kern="1200" baseline="30000" dirty="0">
                <a:solidFill>
                  <a:schemeClr val="tx1"/>
                </a:solidFill>
                <a:effectLst/>
                <a:latin typeface="+mn-lt"/>
                <a:ea typeface="+mn-ea"/>
                <a:cs typeface="+mn-cs"/>
              </a:rPr>
              <a:t>3</a:t>
            </a:r>
            <a:endParaRPr lang="en-US" dirty="0"/>
          </a:p>
        </p:txBody>
      </p:sp>
      <p:sp>
        <p:nvSpPr>
          <p:cNvPr id="4" name="Slide Number Placeholder 3"/>
          <p:cNvSpPr>
            <a:spLocks noGrp="1"/>
          </p:cNvSpPr>
          <p:nvPr>
            <p:ph type="sldNum" sz="quarter" idx="5"/>
          </p:nvPr>
        </p:nvSpPr>
        <p:spPr/>
        <p:txBody>
          <a:bodyPr/>
          <a:lstStyle/>
          <a:p>
            <a:fld id="{FF52D522-2054-486B-98A1-0373E54768D1}" type="slidenum">
              <a:rPr lang="en-US" smtClean="0"/>
              <a:t>19</a:t>
            </a:fld>
            <a:endParaRPr lang="en-US"/>
          </a:p>
        </p:txBody>
      </p:sp>
    </p:spTree>
    <p:extLst>
      <p:ext uri="{BB962C8B-B14F-4D97-AF65-F5344CB8AC3E}">
        <p14:creationId xmlns:p14="http://schemas.microsoft.com/office/powerpoint/2010/main" val="2715752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52D522-2054-486B-98A1-0373E54768D1}" type="slidenum">
              <a:rPr lang="en-US" smtClean="0"/>
              <a:t>20</a:t>
            </a:fld>
            <a:endParaRPr lang="en-US"/>
          </a:p>
        </p:txBody>
      </p:sp>
    </p:spTree>
    <p:extLst>
      <p:ext uri="{BB962C8B-B14F-4D97-AF65-F5344CB8AC3E}">
        <p14:creationId xmlns:p14="http://schemas.microsoft.com/office/powerpoint/2010/main" val="3219801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GB" sz="4400" b="0" strike="noStrike" spc="-1">
              <a:solidFill>
                <a:srgbClr val="000000"/>
              </a:solidFill>
              <a:uFill>
                <a:solidFill>
                  <a:srgbClr val="FFFFFF"/>
                </a:solidFill>
              </a:uFill>
              <a:latin typeface="Arial"/>
            </a:endParaRPr>
          </a:p>
        </p:txBody>
      </p:sp>
      <p:sp>
        <p:nvSpPr>
          <p:cNvPr id="24" name="PlaceHolder 2"/>
          <p:cNvSpPr>
            <a:spLocks noGrp="1"/>
          </p:cNvSpPr>
          <p:nvPr>
            <p:ph type="body"/>
          </p:nvPr>
        </p:nvSpPr>
        <p:spPr>
          <a:xfrm>
            <a:off x="457200" y="1604520"/>
            <a:ext cx="8229240" cy="189684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
        <p:nvSpPr>
          <p:cNvPr id="25" name="PlaceHolder 3"/>
          <p:cNvSpPr>
            <a:spLocks noGrp="1"/>
          </p:cNvSpPr>
          <p:nvPr>
            <p:ph type="body"/>
          </p:nvPr>
        </p:nvSpPr>
        <p:spPr>
          <a:xfrm>
            <a:off x="457200" y="3682080"/>
            <a:ext cx="8229240" cy="189684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GB" sz="4400" b="0" strike="noStrike" spc="-1">
              <a:solidFill>
                <a:srgbClr val="000000"/>
              </a:solidFill>
              <a:uFill>
                <a:solidFill>
                  <a:srgbClr val="FFFFFF"/>
                </a:solidFill>
              </a:uFill>
              <a:latin typeface="Arial"/>
            </a:endParaRPr>
          </a:p>
        </p:txBody>
      </p:sp>
      <p:sp>
        <p:nvSpPr>
          <p:cNvPr id="27" name="PlaceHolder 2"/>
          <p:cNvSpPr>
            <a:spLocks noGrp="1"/>
          </p:cNvSpPr>
          <p:nvPr>
            <p:ph type="body"/>
          </p:nvPr>
        </p:nvSpPr>
        <p:spPr>
          <a:xfrm>
            <a:off x="457200" y="1604520"/>
            <a:ext cx="4015800" cy="189684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
        <p:nvSpPr>
          <p:cNvPr id="28" name="PlaceHolder 3"/>
          <p:cNvSpPr>
            <a:spLocks noGrp="1"/>
          </p:cNvSpPr>
          <p:nvPr>
            <p:ph type="body"/>
          </p:nvPr>
        </p:nvSpPr>
        <p:spPr>
          <a:xfrm>
            <a:off x="4674240" y="1604520"/>
            <a:ext cx="4015800" cy="189684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
        <p:nvSpPr>
          <p:cNvPr id="29" name="PlaceHolder 4"/>
          <p:cNvSpPr>
            <a:spLocks noGrp="1"/>
          </p:cNvSpPr>
          <p:nvPr>
            <p:ph type="body"/>
          </p:nvPr>
        </p:nvSpPr>
        <p:spPr>
          <a:xfrm>
            <a:off x="4674240" y="3682080"/>
            <a:ext cx="4015800" cy="189684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
        <p:nvSpPr>
          <p:cNvPr id="30" name="PlaceHolder 5"/>
          <p:cNvSpPr>
            <a:spLocks noGrp="1"/>
          </p:cNvSpPr>
          <p:nvPr>
            <p:ph type="body"/>
          </p:nvPr>
        </p:nvSpPr>
        <p:spPr>
          <a:xfrm>
            <a:off x="457200" y="3682080"/>
            <a:ext cx="4015800" cy="189684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GB" sz="4400" b="0" strike="noStrike" spc="-1">
              <a:solidFill>
                <a:srgbClr val="000000"/>
              </a:solidFill>
              <a:uFill>
                <a:solidFill>
                  <a:srgbClr val="FFFFFF"/>
                </a:solidFill>
              </a:uFill>
              <a:latin typeface="Arial"/>
            </a:endParaRPr>
          </a:p>
        </p:txBody>
      </p:sp>
      <p:sp>
        <p:nvSpPr>
          <p:cNvPr id="32" name="PlaceHolder 2"/>
          <p:cNvSpPr>
            <a:spLocks noGrp="1"/>
          </p:cNvSpPr>
          <p:nvPr>
            <p:ph type="body"/>
          </p:nvPr>
        </p:nvSpPr>
        <p:spPr>
          <a:xfrm>
            <a:off x="457200" y="1604520"/>
            <a:ext cx="8229240" cy="397728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
        <p:nvSpPr>
          <p:cNvPr id="33" name="PlaceHolder 3"/>
          <p:cNvSpPr>
            <a:spLocks noGrp="1"/>
          </p:cNvSpPr>
          <p:nvPr>
            <p:ph type="body"/>
          </p:nvPr>
        </p:nvSpPr>
        <p:spPr>
          <a:xfrm>
            <a:off x="457200" y="1604520"/>
            <a:ext cx="8229240" cy="397728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pic>
        <p:nvPicPr>
          <p:cNvPr id="34" name="Picture 33"/>
          <p:cNvPicPr/>
          <p:nvPr/>
        </p:nvPicPr>
        <p:blipFill>
          <a:blip r:embed="rId2"/>
          <a:stretch/>
        </p:blipFill>
        <p:spPr>
          <a:xfrm>
            <a:off x="2079000" y="1604520"/>
            <a:ext cx="4984920" cy="3977280"/>
          </a:xfrm>
          <a:prstGeom prst="rect">
            <a:avLst/>
          </a:prstGeom>
          <a:ln>
            <a:noFill/>
          </a:ln>
        </p:spPr>
      </p:pic>
      <p:pic>
        <p:nvPicPr>
          <p:cNvPr id="35" name="Picture 34"/>
          <p:cNvPicPr/>
          <p:nvPr/>
        </p:nvPicPr>
        <p:blipFill>
          <a:blip r:embed="rId2"/>
          <a:stretch/>
        </p:blipFill>
        <p:spPr>
          <a:xfrm>
            <a:off x="2079000" y="1604520"/>
            <a:ext cx="4984920" cy="3977280"/>
          </a:xfrm>
          <a:prstGeom prst="rect">
            <a:avLst/>
          </a:prstGeom>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8"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GB" sz="4400" b="0" strike="noStrike" spc="-1">
              <a:solidFill>
                <a:srgbClr val="000000"/>
              </a:solidFill>
              <a:uFill>
                <a:solidFill>
                  <a:srgbClr val="FFFFFF"/>
                </a:solidFill>
              </a:uFill>
              <a:latin typeface="Arial"/>
            </a:endParaRPr>
          </a:p>
        </p:txBody>
      </p:sp>
      <p:sp>
        <p:nvSpPr>
          <p:cNvPr id="39"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n-GB"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0"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GB" sz="4400" b="0" strike="noStrike" spc="-1">
              <a:solidFill>
                <a:srgbClr val="000000"/>
              </a:solidFill>
              <a:uFill>
                <a:solidFill>
                  <a:srgbClr val="FFFFFF"/>
                </a:solidFill>
              </a:uFill>
              <a:latin typeface="Arial"/>
            </a:endParaRPr>
          </a:p>
        </p:txBody>
      </p:sp>
      <p:sp>
        <p:nvSpPr>
          <p:cNvPr id="41" name="PlaceHolder 2"/>
          <p:cNvSpPr>
            <a:spLocks noGrp="1"/>
          </p:cNvSpPr>
          <p:nvPr>
            <p:ph type="body"/>
          </p:nvPr>
        </p:nvSpPr>
        <p:spPr>
          <a:xfrm>
            <a:off x="457200" y="1604520"/>
            <a:ext cx="8229240" cy="397728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GB" sz="4400" b="0" strike="noStrike" spc="-1">
              <a:solidFill>
                <a:srgbClr val="000000"/>
              </a:solidFill>
              <a:uFill>
                <a:solidFill>
                  <a:srgbClr val="FFFFFF"/>
                </a:solidFill>
              </a:uFill>
              <a:latin typeface="Arial"/>
            </a:endParaRPr>
          </a:p>
        </p:txBody>
      </p:sp>
      <p:sp>
        <p:nvSpPr>
          <p:cNvPr id="43" name="PlaceHolder 2"/>
          <p:cNvSpPr>
            <a:spLocks noGrp="1"/>
          </p:cNvSpPr>
          <p:nvPr>
            <p:ph type="body"/>
          </p:nvPr>
        </p:nvSpPr>
        <p:spPr>
          <a:xfrm>
            <a:off x="457200" y="1604520"/>
            <a:ext cx="4015800" cy="397728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
        <p:nvSpPr>
          <p:cNvPr id="44" name="PlaceHolder 3"/>
          <p:cNvSpPr>
            <a:spLocks noGrp="1"/>
          </p:cNvSpPr>
          <p:nvPr>
            <p:ph type="body"/>
          </p:nvPr>
        </p:nvSpPr>
        <p:spPr>
          <a:xfrm>
            <a:off x="4674240" y="1604520"/>
            <a:ext cx="4015800" cy="397728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5"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GB" sz="4400" b="0" strike="noStrike" spc="-1">
              <a:solidFill>
                <a:srgbClr val="000000"/>
              </a:solidFill>
              <a:uFill>
                <a:solidFill>
                  <a:srgbClr val="FFFFFF"/>
                </a:solidFill>
              </a:u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6"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en-GB"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GB" sz="4400" b="0" strike="noStrike" spc="-1">
              <a:solidFill>
                <a:srgbClr val="000000"/>
              </a:solidFill>
              <a:uFill>
                <a:solidFill>
                  <a:srgbClr val="FFFFFF"/>
                </a:solidFill>
              </a:uFill>
              <a:latin typeface="Arial"/>
            </a:endParaRPr>
          </a:p>
        </p:txBody>
      </p:sp>
      <p:sp>
        <p:nvSpPr>
          <p:cNvPr id="48" name="PlaceHolder 2"/>
          <p:cNvSpPr>
            <a:spLocks noGrp="1"/>
          </p:cNvSpPr>
          <p:nvPr>
            <p:ph type="body"/>
          </p:nvPr>
        </p:nvSpPr>
        <p:spPr>
          <a:xfrm>
            <a:off x="457200" y="1604520"/>
            <a:ext cx="4015800" cy="189684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
        <p:nvSpPr>
          <p:cNvPr id="49" name="PlaceHolder 3"/>
          <p:cNvSpPr>
            <a:spLocks noGrp="1"/>
          </p:cNvSpPr>
          <p:nvPr>
            <p:ph type="body"/>
          </p:nvPr>
        </p:nvSpPr>
        <p:spPr>
          <a:xfrm>
            <a:off x="457200" y="3682080"/>
            <a:ext cx="4015800" cy="189684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
        <p:nvSpPr>
          <p:cNvPr id="50" name="PlaceHolder 4"/>
          <p:cNvSpPr>
            <a:spLocks noGrp="1"/>
          </p:cNvSpPr>
          <p:nvPr>
            <p:ph type="body"/>
          </p:nvPr>
        </p:nvSpPr>
        <p:spPr>
          <a:xfrm>
            <a:off x="4674240" y="1604520"/>
            <a:ext cx="4015800" cy="397728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GB" sz="4400" b="0" strike="noStrike" spc="-1">
              <a:solidFill>
                <a:srgbClr val="000000"/>
              </a:solidFill>
              <a:uFill>
                <a:solidFill>
                  <a:srgbClr val="FFFFFF"/>
                </a:solidFill>
              </a:uFill>
              <a:latin typeface="Arial"/>
            </a:endParaRPr>
          </a:p>
        </p:txBody>
      </p:sp>
      <p:sp>
        <p:nvSpPr>
          <p:cNvPr id="3"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n-GB"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GB" sz="4400" b="0" strike="noStrike" spc="-1">
              <a:solidFill>
                <a:srgbClr val="000000"/>
              </a:solidFill>
              <a:uFill>
                <a:solidFill>
                  <a:srgbClr val="FFFFFF"/>
                </a:solidFill>
              </a:uFill>
              <a:latin typeface="Arial"/>
            </a:endParaRPr>
          </a:p>
        </p:txBody>
      </p:sp>
      <p:sp>
        <p:nvSpPr>
          <p:cNvPr id="52" name="PlaceHolder 2"/>
          <p:cNvSpPr>
            <a:spLocks noGrp="1"/>
          </p:cNvSpPr>
          <p:nvPr>
            <p:ph type="body"/>
          </p:nvPr>
        </p:nvSpPr>
        <p:spPr>
          <a:xfrm>
            <a:off x="457200" y="1604520"/>
            <a:ext cx="4015800" cy="397728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
        <p:nvSpPr>
          <p:cNvPr id="53" name="PlaceHolder 3"/>
          <p:cNvSpPr>
            <a:spLocks noGrp="1"/>
          </p:cNvSpPr>
          <p:nvPr>
            <p:ph type="body"/>
          </p:nvPr>
        </p:nvSpPr>
        <p:spPr>
          <a:xfrm>
            <a:off x="4674240" y="1604520"/>
            <a:ext cx="4015800" cy="189684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
        <p:nvSpPr>
          <p:cNvPr id="54" name="PlaceHolder 4"/>
          <p:cNvSpPr>
            <a:spLocks noGrp="1"/>
          </p:cNvSpPr>
          <p:nvPr>
            <p:ph type="body"/>
          </p:nvPr>
        </p:nvSpPr>
        <p:spPr>
          <a:xfrm>
            <a:off x="4674240" y="3682080"/>
            <a:ext cx="4015800" cy="189684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GB" sz="4400" b="0" strike="noStrike" spc="-1">
              <a:solidFill>
                <a:srgbClr val="000000"/>
              </a:solidFill>
              <a:uFill>
                <a:solidFill>
                  <a:srgbClr val="FFFFFF"/>
                </a:solidFill>
              </a:uFill>
              <a:latin typeface="Arial"/>
            </a:endParaRPr>
          </a:p>
        </p:txBody>
      </p:sp>
      <p:sp>
        <p:nvSpPr>
          <p:cNvPr id="56" name="PlaceHolder 2"/>
          <p:cNvSpPr>
            <a:spLocks noGrp="1"/>
          </p:cNvSpPr>
          <p:nvPr>
            <p:ph type="body"/>
          </p:nvPr>
        </p:nvSpPr>
        <p:spPr>
          <a:xfrm>
            <a:off x="457200" y="1604520"/>
            <a:ext cx="4015800" cy="189684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
        <p:nvSpPr>
          <p:cNvPr id="57" name="PlaceHolder 3"/>
          <p:cNvSpPr>
            <a:spLocks noGrp="1"/>
          </p:cNvSpPr>
          <p:nvPr>
            <p:ph type="body"/>
          </p:nvPr>
        </p:nvSpPr>
        <p:spPr>
          <a:xfrm>
            <a:off x="4674240" y="1604520"/>
            <a:ext cx="4015800" cy="189684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
        <p:nvSpPr>
          <p:cNvPr id="58" name="PlaceHolder 4"/>
          <p:cNvSpPr>
            <a:spLocks noGrp="1"/>
          </p:cNvSpPr>
          <p:nvPr>
            <p:ph type="body"/>
          </p:nvPr>
        </p:nvSpPr>
        <p:spPr>
          <a:xfrm>
            <a:off x="457200" y="3682080"/>
            <a:ext cx="8229240" cy="189684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GB" sz="4400" b="0" strike="noStrike" spc="-1">
              <a:solidFill>
                <a:srgbClr val="000000"/>
              </a:solidFill>
              <a:uFill>
                <a:solidFill>
                  <a:srgbClr val="FFFFFF"/>
                </a:solidFill>
              </a:uFill>
              <a:latin typeface="Arial"/>
            </a:endParaRPr>
          </a:p>
        </p:txBody>
      </p:sp>
      <p:sp>
        <p:nvSpPr>
          <p:cNvPr id="60" name="PlaceHolder 2"/>
          <p:cNvSpPr>
            <a:spLocks noGrp="1"/>
          </p:cNvSpPr>
          <p:nvPr>
            <p:ph type="body"/>
          </p:nvPr>
        </p:nvSpPr>
        <p:spPr>
          <a:xfrm>
            <a:off x="457200" y="1604520"/>
            <a:ext cx="8229240" cy="189684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
        <p:nvSpPr>
          <p:cNvPr id="61" name="PlaceHolder 3"/>
          <p:cNvSpPr>
            <a:spLocks noGrp="1"/>
          </p:cNvSpPr>
          <p:nvPr>
            <p:ph type="body"/>
          </p:nvPr>
        </p:nvSpPr>
        <p:spPr>
          <a:xfrm>
            <a:off x="457200" y="3682080"/>
            <a:ext cx="8229240" cy="189684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GB" sz="4400" b="0" strike="noStrike" spc="-1">
              <a:solidFill>
                <a:srgbClr val="000000"/>
              </a:solidFill>
              <a:uFill>
                <a:solidFill>
                  <a:srgbClr val="FFFFFF"/>
                </a:solidFill>
              </a:uFill>
              <a:latin typeface="Arial"/>
            </a:endParaRPr>
          </a:p>
        </p:txBody>
      </p:sp>
      <p:sp>
        <p:nvSpPr>
          <p:cNvPr id="63" name="PlaceHolder 2"/>
          <p:cNvSpPr>
            <a:spLocks noGrp="1"/>
          </p:cNvSpPr>
          <p:nvPr>
            <p:ph type="body"/>
          </p:nvPr>
        </p:nvSpPr>
        <p:spPr>
          <a:xfrm>
            <a:off x="457200" y="1604520"/>
            <a:ext cx="4015800" cy="189684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
        <p:nvSpPr>
          <p:cNvPr id="64" name="PlaceHolder 3"/>
          <p:cNvSpPr>
            <a:spLocks noGrp="1"/>
          </p:cNvSpPr>
          <p:nvPr>
            <p:ph type="body"/>
          </p:nvPr>
        </p:nvSpPr>
        <p:spPr>
          <a:xfrm>
            <a:off x="4674240" y="1604520"/>
            <a:ext cx="4015800" cy="189684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
        <p:nvSpPr>
          <p:cNvPr id="65" name="PlaceHolder 4"/>
          <p:cNvSpPr>
            <a:spLocks noGrp="1"/>
          </p:cNvSpPr>
          <p:nvPr>
            <p:ph type="body"/>
          </p:nvPr>
        </p:nvSpPr>
        <p:spPr>
          <a:xfrm>
            <a:off x="4674240" y="3682080"/>
            <a:ext cx="4015800" cy="189684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
        <p:nvSpPr>
          <p:cNvPr id="66" name="PlaceHolder 5"/>
          <p:cNvSpPr>
            <a:spLocks noGrp="1"/>
          </p:cNvSpPr>
          <p:nvPr>
            <p:ph type="body"/>
          </p:nvPr>
        </p:nvSpPr>
        <p:spPr>
          <a:xfrm>
            <a:off x="457200" y="3682080"/>
            <a:ext cx="4015800" cy="189684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GB" sz="4400" b="0" strike="noStrike" spc="-1">
              <a:solidFill>
                <a:srgbClr val="000000"/>
              </a:solidFill>
              <a:uFill>
                <a:solidFill>
                  <a:srgbClr val="FFFFFF"/>
                </a:solidFill>
              </a:uFill>
              <a:latin typeface="Arial"/>
            </a:endParaRPr>
          </a:p>
        </p:txBody>
      </p:sp>
      <p:sp>
        <p:nvSpPr>
          <p:cNvPr id="68" name="PlaceHolder 2"/>
          <p:cNvSpPr>
            <a:spLocks noGrp="1"/>
          </p:cNvSpPr>
          <p:nvPr>
            <p:ph type="body"/>
          </p:nvPr>
        </p:nvSpPr>
        <p:spPr>
          <a:xfrm>
            <a:off x="457200" y="1604520"/>
            <a:ext cx="8229240" cy="397728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
        <p:nvSpPr>
          <p:cNvPr id="69" name="PlaceHolder 3"/>
          <p:cNvSpPr>
            <a:spLocks noGrp="1"/>
          </p:cNvSpPr>
          <p:nvPr>
            <p:ph type="body"/>
          </p:nvPr>
        </p:nvSpPr>
        <p:spPr>
          <a:xfrm>
            <a:off x="457200" y="1604520"/>
            <a:ext cx="8229240" cy="397728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pic>
        <p:nvPicPr>
          <p:cNvPr id="70" name="Picture 69"/>
          <p:cNvPicPr/>
          <p:nvPr/>
        </p:nvPicPr>
        <p:blipFill>
          <a:blip r:embed="rId2"/>
          <a:stretch/>
        </p:blipFill>
        <p:spPr>
          <a:xfrm>
            <a:off x="2079000" y="1604520"/>
            <a:ext cx="4984920" cy="3977280"/>
          </a:xfrm>
          <a:prstGeom prst="rect">
            <a:avLst/>
          </a:prstGeom>
          <a:ln>
            <a:noFill/>
          </a:ln>
        </p:spPr>
      </p:pic>
      <p:pic>
        <p:nvPicPr>
          <p:cNvPr id="71" name="Picture 70"/>
          <p:cNvPicPr/>
          <p:nvPr/>
        </p:nvPicPr>
        <p:blipFill>
          <a:blip r:embed="rId2"/>
          <a:stretch/>
        </p:blipFill>
        <p:spPr>
          <a:xfrm>
            <a:off x="2079000" y="1604520"/>
            <a:ext cx="4984920" cy="3977280"/>
          </a:xfrm>
          <a:prstGeom prst="rect">
            <a:avLst/>
          </a:prstGeom>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GB" sz="4400" b="0" strike="noStrike" spc="-1">
              <a:solidFill>
                <a:srgbClr val="000000"/>
              </a:solidFill>
              <a:uFill>
                <a:solidFill>
                  <a:srgbClr val="FFFFFF"/>
                </a:solidFill>
              </a:uFill>
              <a:latin typeface="Arial"/>
            </a:endParaRPr>
          </a:p>
        </p:txBody>
      </p:sp>
      <p:sp>
        <p:nvSpPr>
          <p:cNvPr id="5" name="PlaceHolder 2"/>
          <p:cNvSpPr>
            <a:spLocks noGrp="1"/>
          </p:cNvSpPr>
          <p:nvPr>
            <p:ph type="body"/>
          </p:nvPr>
        </p:nvSpPr>
        <p:spPr>
          <a:xfrm>
            <a:off x="457200" y="1604520"/>
            <a:ext cx="8229240" cy="397728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GB" sz="4400" b="0" strike="noStrike" spc="-1">
              <a:solidFill>
                <a:srgbClr val="000000"/>
              </a:solidFill>
              <a:uFill>
                <a:solidFill>
                  <a:srgbClr val="FFFFFF"/>
                </a:solidFill>
              </a:uFill>
              <a:latin typeface="Arial"/>
            </a:endParaRPr>
          </a:p>
        </p:txBody>
      </p:sp>
      <p:sp>
        <p:nvSpPr>
          <p:cNvPr id="7" name="PlaceHolder 2"/>
          <p:cNvSpPr>
            <a:spLocks noGrp="1"/>
          </p:cNvSpPr>
          <p:nvPr>
            <p:ph type="body"/>
          </p:nvPr>
        </p:nvSpPr>
        <p:spPr>
          <a:xfrm>
            <a:off x="457200" y="1604520"/>
            <a:ext cx="4015800" cy="397728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
        <p:nvSpPr>
          <p:cNvPr id="8" name="PlaceHolder 3"/>
          <p:cNvSpPr>
            <a:spLocks noGrp="1"/>
          </p:cNvSpPr>
          <p:nvPr>
            <p:ph type="body"/>
          </p:nvPr>
        </p:nvSpPr>
        <p:spPr>
          <a:xfrm>
            <a:off x="4674240" y="1604520"/>
            <a:ext cx="4015800" cy="397728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GB" sz="4400" b="0" strike="noStrike" spc="-1">
              <a:solidFill>
                <a:srgbClr val="000000"/>
              </a:solidFill>
              <a:uFill>
                <a:solidFill>
                  <a:srgbClr val="FFFFFF"/>
                </a:solidFill>
              </a:u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en-GB"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GB" sz="4400" b="0" strike="noStrike" spc="-1">
              <a:solidFill>
                <a:srgbClr val="000000"/>
              </a:solidFill>
              <a:uFill>
                <a:solidFill>
                  <a:srgbClr val="FFFFFF"/>
                </a:solidFill>
              </a:uFill>
              <a:latin typeface="Arial"/>
            </a:endParaRPr>
          </a:p>
        </p:txBody>
      </p:sp>
      <p:sp>
        <p:nvSpPr>
          <p:cNvPr id="12" name="PlaceHolder 2"/>
          <p:cNvSpPr>
            <a:spLocks noGrp="1"/>
          </p:cNvSpPr>
          <p:nvPr>
            <p:ph type="body"/>
          </p:nvPr>
        </p:nvSpPr>
        <p:spPr>
          <a:xfrm>
            <a:off x="457200" y="1604520"/>
            <a:ext cx="4015800" cy="189684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
        <p:nvSpPr>
          <p:cNvPr id="13" name="PlaceHolder 3"/>
          <p:cNvSpPr>
            <a:spLocks noGrp="1"/>
          </p:cNvSpPr>
          <p:nvPr>
            <p:ph type="body"/>
          </p:nvPr>
        </p:nvSpPr>
        <p:spPr>
          <a:xfrm>
            <a:off x="457200" y="3682080"/>
            <a:ext cx="4015800" cy="189684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
        <p:nvSpPr>
          <p:cNvPr id="14" name="PlaceHolder 4"/>
          <p:cNvSpPr>
            <a:spLocks noGrp="1"/>
          </p:cNvSpPr>
          <p:nvPr>
            <p:ph type="body"/>
          </p:nvPr>
        </p:nvSpPr>
        <p:spPr>
          <a:xfrm>
            <a:off x="4674240" y="1604520"/>
            <a:ext cx="4015800" cy="397728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GB" sz="4400" b="0" strike="noStrike" spc="-1">
              <a:solidFill>
                <a:srgbClr val="000000"/>
              </a:solidFill>
              <a:uFill>
                <a:solidFill>
                  <a:srgbClr val="FFFFFF"/>
                </a:solidFill>
              </a:uFill>
              <a:latin typeface="Arial"/>
            </a:endParaRPr>
          </a:p>
        </p:txBody>
      </p:sp>
      <p:sp>
        <p:nvSpPr>
          <p:cNvPr id="16" name="PlaceHolder 2"/>
          <p:cNvSpPr>
            <a:spLocks noGrp="1"/>
          </p:cNvSpPr>
          <p:nvPr>
            <p:ph type="body"/>
          </p:nvPr>
        </p:nvSpPr>
        <p:spPr>
          <a:xfrm>
            <a:off x="457200" y="1604520"/>
            <a:ext cx="4015800" cy="397728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
        <p:nvSpPr>
          <p:cNvPr id="17" name="PlaceHolder 3"/>
          <p:cNvSpPr>
            <a:spLocks noGrp="1"/>
          </p:cNvSpPr>
          <p:nvPr>
            <p:ph type="body"/>
          </p:nvPr>
        </p:nvSpPr>
        <p:spPr>
          <a:xfrm>
            <a:off x="4674240" y="1604520"/>
            <a:ext cx="4015800" cy="189684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
        <p:nvSpPr>
          <p:cNvPr id="18" name="PlaceHolder 4"/>
          <p:cNvSpPr>
            <a:spLocks noGrp="1"/>
          </p:cNvSpPr>
          <p:nvPr>
            <p:ph type="body"/>
          </p:nvPr>
        </p:nvSpPr>
        <p:spPr>
          <a:xfrm>
            <a:off x="4674240" y="3682080"/>
            <a:ext cx="4015800" cy="189684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GB" sz="4400" b="0" strike="noStrike" spc="-1">
              <a:solidFill>
                <a:srgbClr val="000000"/>
              </a:solidFill>
              <a:uFill>
                <a:solidFill>
                  <a:srgbClr val="FFFFFF"/>
                </a:solidFill>
              </a:uFill>
              <a:latin typeface="Arial"/>
            </a:endParaRPr>
          </a:p>
        </p:txBody>
      </p:sp>
      <p:sp>
        <p:nvSpPr>
          <p:cNvPr id="20" name="PlaceHolder 2"/>
          <p:cNvSpPr>
            <a:spLocks noGrp="1"/>
          </p:cNvSpPr>
          <p:nvPr>
            <p:ph type="body"/>
          </p:nvPr>
        </p:nvSpPr>
        <p:spPr>
          <a:xfrm>
            <a:off x="457200" y="1604520"/>
            <a:ext cx="4015800" cy="189684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
        <p:nvSpPr>
          <p:cNvPr id="21" name="PlaceHolder 3"/>
          <p:cNvSpPr>
            <a:spLocks noGrp="1"/>
          </p:cNvSpPr>
          <p:nvPr>
            <p:ph type="body"/>
          </p:nvPr>
        </p:nvSpPr>
        <p:spPr>
          <a:xfrm>
            <a:off x="4674240" y="1604520"/>
            <a:ext cx="4015800" cy="189684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
        <p:nvSpPr>
          <p:cNvPr id="22" name="PlaceHolder 4"/>
          <p:cNvSpPr>
            <a:spLocks noGrp="1"/>
          </p:cNvSpPr>
          <p:nvPr>
            <p:ph type="body"/>
          </p:nvPr>
        </p:nvSpPr>
        <p:spPr>
          <a:xfrm>
            <a:off x="457200" y="3682080"/>
            <a:ext cx="8229240" cy="189684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tIns="0" rIns="0" bIns="0" anchor="ctr"/>
          <a:lstStyle/>
          <a:p>
            <a:pPr algn="ctr"/>
            <a:r>
              <a:rPr lang="en-GB" sz="4400" b="0" strike="noStrike" spc="-1">
                <a:solidFill>
                  <a:srgbClr val="000000"/>
                </a:solidFill>
                <a:uFill>
                  <a:solidFill>
                    <a:srgbClr val="FFFFFF"/>
                  </a:solidFill>
                </a:uFill>
                <a:latin typeface="Arial"/>
              </a:rPr>
              <a:t>Format des Titeltextes durch Klicken bearbeiten</a:t>
            </a:r>
          </a:p>
        </p:txBody>
      </p:sp>
      <p:sp>
        <p:nvSpPr>
          <p:cNvPr id="3" name="PlaceHolder 2"/>
          <p:cNvSpPr>
            <a:spLocks noGrp="1"/>
          </p:cNvSpPr>
          <p:nvPr>
            <p:ph type="body"/>
          </p:nvPr>
        </p:nvSpPr>
        <p:spPr>
          <a:xfrm>
            <a:off x="457200" y="1604520"/>
            <a:ext cx="8229240" cy="3977280"/>
          </a:xfrm>
          <a:prstGeom prst="rect">
            <a:avLst/>
          </a:prstGeom>
        </p:spPr>
        <p:txBody>
          <a:bodyPr lIns="0" tIns="0" rIns="0" bIns="0"/>
          <a:lstStyle/>
          <a:p>
            <a:pPr marL="432000" indent="-324000">
              <a:buClr>
                <a:srgbClr val="000000"/>
              </a:buClr>
              <a:buSzPct val="45000"/>
              <a:buFont typeface="Wingdings" charset="2"/>
              <a:buChar char=""/>
            </a:pPr>
            <a:r>
              <a:rPr lang="en-GB" sz="3200" b="0" strike="noStrike" spc="-1">
                <a:solidFill>
                  <a:srgbClr val="000000"/>
                </a:solidFill>
                <a:uFill>
                  <a:solidFill>
                    <a:srgbClr val="FFFFFF"/>
                  </a:solidFill>
                </a:uFill>
                <a:latin typeface="Arial"/>
              </a:rPr>
              <a:t>Format des Gliederungstextes durch Klicken bearbeiten</a:t>
            </a:r>
          </a:p>
          <a:p>
            <a:pPr marL="864000" lvl="1" indent="-324000">
              <a:buClr>
                <a:srgbClr val="000000"/>
              </a:buClr>
              <a:buSzPct val="75000"/>
              <a:buFont typeface="Symbol" charset="2"/>
              <a:buChar char=""/>
            </a:pPr>
            <a:r>
              <a:rPr lang="en-GB" sz="2800" b="0" strike="noStrike" spc="-1">
                <a:solidFill>
                  <a:srgbClr val="000000"/>
                </a:solidFill>
                <a:uFill>
                  <a:solidFill>
                    <a:srgbClr val="FFFFFF"/>
                  </a:solidFill>
                </a:uFill>
                <a:latin typeface="Arial"/>
              </a:rPr>
              <a:t>Zweite Gliederungsebene</a:t>
            </a:r>
          </a:p>
          <a:p>
            <a:pPr marL="1296000" lvl="2" indent="-288000">
              <a:buClr>
                <a:srgbClr val="000000"/>
              </a:buClr>
              <a:buSzPct val="45000"/>
              <a:buFont typeface="Wingdings" charset="2"/>
              <a:buChar char=""/>
            </a:pPr>
            <a:r>
              <a:rPr lang="en-GB" sz="2400" b="0" strike="noStrike" spc="-1">
                <a:solidFill>
                  <a:srgbClr val="000000"/>
                </a:solidFill>
                <a:uFill>
                  <a:solidFill>
                    <a:srgbClr val="FFFFFF"/>
                  </a:solidFill>
                </a:uFill>
                <a:latin typeface="Arial"/>
              </a:rPr>
              <a:t>Dritte Gliederungsebene</a:t>
            </a:r>
          </a:p>
          <a:p>
            <a:pPr marL="1728000" lvl="3" indent="-216000">
              <a:buClr>
                <a:srgbClr val="000000"/>
              </a:buClr>
              <a:buSzPct val="75000"/>
              <a:buFont typeface="Symbol" charset="2"/>
              <a:buChar char=""/>
            </a:pPr>
            <a:r>
              <a:rPr lang="en-GB" sz="2000" b="0" strike="noStrike" spc="-1">
                <a:solidFill>
                  <a:srgbClr val="000000"/>
                </a:solidFill>
                <a:uFill>
                  <a:solidFill>
                    <a:srgbClr val="FFFFFF"/>
                  </a:solidFill>
                </a:uFill>
                <a:latin typeface="Arial"/>
              </a:rPr>
              <a:t>Vierte Gliederungsebene</a:t>
            </a:r>
          </a:p>
          <a:p>
            <a:pPr marL="2160000" lvl="4" indent="-216000">
              <a:buClr>
                <a:srgbClr val="000000"/>
              </a:buClr>
              <a:buSzPct val="45000"/>
              <a:buFont typeface="Wingdings" charset="2"/>
              <a:buChar char=""/>
            </a:pPr>
            <a:r>
              <a:rPr lang="en-GB" sz="2000" b="0" strike="noStrike" spc="-1">
                <a:solidFill>
                  <a:srgbClr val="000000"/>
                </a:solidFill>
                <a:uFill>
                  <a:solidFill>
                    <a:srgbClr val="FFFFFF"/>
                  </a:solidFill>
                </a:uFill>
                <a:latin typeface="Arial"/>
              </a:rPr>
              <a:t>Fünfte Gliederungsebene</a:t>
            </a:r>
          </a:p>
          <a:p>
            <a:pPr marL="2592000" lvl="5" indent="-216000">
              <a:buClr>
                <a:srgbClr val="000000"/>
              </a:buClr>
              <a:buSzPct val="45000"/>
              <a:buFont typeface="Wingdings" charset="2"/>
              <a:buChar char=""/>
            </a:pPr>
            <a:r>
              <a:rPr lang="en-GB" sz="2000" b="0" strike="noStrike" spc="-1">
                <a:solidFill>
                  <a:srgbClr val="000000"/>
                </a:solidFill>
                <a:uFill>
                  <a:solidFill>
                    <a:srgbClr val="FFFFFF"/>
                  </a:solidFill>
                </a:uFill>
                <a:latin typeface="Arial"/>
              </a:rPr>
              <a:t>Sechste Gliederungsebene</a:t>
            </a:r>
          </a:p>
          <a:p>
            <a:pPr marL="3024000" lvl="6" indent="-216000">
              <a:buClr>
                <a:srgbClr val="000000"/>
              </a:buClr>
              <a:buSzPct val="45000"/>
              <a:buFont typeface="Wingdings" charset="2"/>
              <a:buChar char=""/>
            </a:pPr>
            <a:r>
              <a:rPr lang="en-GB" sz="2000" b="0" strike="noStrike" spc="-1">
                <a:solidFill>
                  <a:srgbClr val="000000"/>
                </a:solidFill>
                <a:uFill>
                  <a:solidFill>
                    <a:srgbClr val="FFFFFF"/>
                  </a:solidFill>
                </a:uFill>
                <a:latin typeface="Arial"/>
              </a:rPr>
              <a:t>Siebte Gliederungsebene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 name="PlaceHolder 1"/>
          <p:cNvSpPr>
            <a:spLocks noGrp="1"/>
          </p:cNvSpPr>
          <p:nvPr>
            <p:ph type="title"/>
          </p:nvPr>
        </p:nvSpPr>
        <p:spPr>
          <a:xfrm>
            <a:off x="457200" y="273600"/>
            <a:ext cx="8229240" cy="1144800"/>
          </a:xfrm>
          <a:prstGeom prst="rect">
            <a:avLst/>
          </a:prstGeom>
        </p:spPr>
        <p:txBody>
          <a:bodyPr lIns="0" tIns="0" rIns="0" bIns="0" anchor="ctr"/>
          <a:lstStyle/>
          <a:p>
            <a:pPr algn="ctr"/>
            <a:r>
              <a:rPr lang="en-GB" sz="4400" b="0" strike="noStrike" spc="-1">
                <a:solidFill>
                  <a:srgbClr val="000000"/>
                </a:solidFill>
                <a:uFill>
                  <a:solidFill>
                    <a:srgbClr val="FFFFFF"/>
                  </a:solidFill>
                </a:uFill>
                <a:latin typeface="Arial"/>
              </a:rPr>
              <a:t>Format des Titeltextes durch Klicken bearbeiten</a:t>
            </a:r>
          </a:p>
        </p:txBody>
      </p:sp>
      <p:sp>
        <p:nvSpPr>
          <p:cNvPr id="37" name="PlaceHolder 2"/>
          <p:cNvSpPr>
            <a:spLocks noGrp="1"/>
          </p:cNvSpPr>
          <p:nvPr>
            <p:ph type="body"/>
          </p:nvPr>
        </p:nvSpPr>
        <p:spPr>
          <a:xfrm>
            <a:off x="457200" y="1604520"/>
            <a:ext cx="8229240" cy="3977280"/>
          </a:xfrm>
          <a:prstGeom prst="rect">
            <a:avLst/>
          </a:prstGeom>
        </p:spPr>
        <p:txBody>
          <a:bodyPr lIns="0" tIns="0" rIns="0" bIns="0"/>
          <a:lstStyle/>
          <a:p>
            <a:pPr marL="432000" indent="-324000">
              <a:buClr>
                <a:srgbClr val="000000"/>
              </a:buClr>
              <a:buSzPct val="45000"/>
              <a:buFont typeface="Wingdings" charset="2"/>
              <a:buChar char=""/>
            </a:pPr>
            <a:r>
              <a:rPr lang="en-GB" sz="3200" b="0" strike="noStrike" spc="-1">
                <a:solidFill>
                  <a:srgbClr val="000000"/>
                </a:solidFill>
                <a:uFill>
                  <a:solidFill>
                    <a:srgbClr val="FFFFFF"/>
                  </a:solidFill>
                </a:uFill>
                <a:latin typeface="Arial"/>
              </a:rPr>
              <a:t>Format des Gliederungstextes durch Klicken bearbeiten</a:t>
            </a:r>
          </a:p>
          <a:p>
            <a:pPr marL="864000" lvl="1" indent="-324000">
              <a:buClr>
                <a:srgbClr val="000000"/>
              </a:buClr>
              <a:buSzPct val="75000"/>
              <a:buFont typeface="Symbol" charset="2"/>
              <a:buChar char=""/>
            </a:pPr>
            <a:r>
              <a:rPr lang="en-GB" sz="2800" b="0" strike="noStrike" spc="-1">
                <a:solidFill>
                  <a:srgbClr val="000000"/>
                </a:solidFill>
                <a:uFill>
                  <a:solidFill>
                    <a:srgbClr val="FFFFFF"/>
                  </a:solidFill>
                </a:uFill>
                <a:latin typeface="Arial"/>
              </a:rPr>
              <a:t>Zweite Gliederungsebene</a:t>
            </a:r>
          </a:p>
          <a:p>
            <a:pPr marL="1296000" lvl="2" indent="-288000">
              <a:buClr>
                <a:srgbClr val="000000"/>
              </a:buClr>
              <a:buSzPct val="45000"/>
              <a:buFont typeface="Wingdings" charset="2"/>
              <a:buChar char=""/>
            </a:pPr>
            <a:r>
              <a:rPr lang="en-GB" sz="2400" b="0" strike="noStrike" spc="-1">
                <a:solidFill>
                  <a:srgbClr val="000000"/>
                </a:solidFill>
                <a:uFill>
                  <a:solidFill>
                    <a:srgbClr val="FFFFFF"/>
                  </a:solidFill>
                </a:uFill>
                <a:latin typeface="Arial"/>
              </a:rPr>
              <a:t>Dritte Gliederungsebene</a:t>
            </a:r>
          </a:p>
          <a:p>
            <a:pPr marL="1728000" lvl="3" indent="-216000">
              <a:buClr>
                <a:srgbClr val="000000"/>
              </a:buClr>
              <a:buSzPct val="75000"/>
              <a:buFont typeface="Symbol" charset="2"/>
              <a:buChar char=""/>
            </a:pPr>
            <a:r>
              <a:rPr lang="en-GB" sz="2000" b="0" strike="noStrike" spc="-1">
                <a:solidFill>
                  <a:srgbClr val="000000"/>
                </a:solidFill>
                <a:uFill>
                  <a:solidFill>
                    <a:srgbClr val="FFFFFF"/>
                  </a:solidFill>
                </a:uFill>
                <a:latin typeface="Arial"/>
              </a:rPr>
              <a:t>Vierte Gliederungsebene</a:t>
            </a:r>
          </a:p>
          <a:p>
            <a:pPr marL="2160000" lvl="4" indent="-216000">
              <a:buClr>
                <a:srgbClr val="000000"/>
              </a:buClr>
              <a:buSzPct val="45000"/>
              <a:buFont typeface="Wingdings" charset="2"/>
              <a:buChar char=""/>
            </a:pPr>
            <a:r>
              <a:rPr lang="en-GB" sz="2000" b="0" strike="noStrike" spc="-1">
                <a:solidFill>
                  <a:srgbClr val="000000"/>
                </a:solidFill>
                <a:uFill>
                  <a:solidFill>
                    <a:srgbClr val="FFFFFF"/>
                  </a:solidFill>
                </a:uFill>
                <a:latin typeface="Arial"/>
              </a:rPr>
              <a:t>Fünfte Gliederungsebene</a:t>
            </a:r>
          </a:p>
          <a:p>
            <a:pPr marL="2592000" lvl="5" indent="-216000">
              <a:buClr>
                <a:srgbClr val="000000"/>
              </a:buClr>
              <a:buSzPct val="45000"/>
              <a:buFont typeface="Wingdings" charset="2"/>
              <a:buChar char=""/>
            </a:pPr>
            <a:r>
              <a:rPr lang="en-GB" sz="2000" b="0" strike="noStrike" spc="-1">
                <a:solidFill>
                  <a:srgbClr val="000000"/>
                </a:solidFill>
                <a:uFill>
                  <a:solidFill>
                    <a:srgbClr val="FFFFFF"/>
                  </a:solidFill>
                </a:uFill>
                <a:latin typeface="Arial"/>
              </a:rPr>
              <a:t>Sechste Gliederungsebene</a:t>
            </a:r>
          </a:p>
          <a:p>
            <a:pPr marL="3024000" lvl="6" indent="-216000">
              <a:buClr>
                <a:srgbClr val="000000"/>
              </a:buClr>
              <a:buSzPct val="45000"/>
              <a:buFont typeface="Wingdings" charset="2"/>
              <a:buChar char=""/>
            </a:pPr>
            <a:r>
              <a:rPr lang="en-GB" sz="2000" b="0" strike="noStrike" spc="-1">
                <a:solidFill>
                  <a:srgbClr val="000000"/>
                </a:solidFill>
                <a:uFill>
                  <a:solidFill>
                    <a:srgbClr val="FFFFFF"/>
                  </a:solidFill>
                </a:uFill>
                <a:latin typeface="Arial"/>
              </a:rPr>
              <a:t>Siebte Gliederungsebene</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wmf"/><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wmf"/><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wmf"/><Relationship Id="rId7" Type="http://schemas.openxmlformats.org/officeDocument/2006/relationships/image" Target="../media/image8.png"/><Relationship Id="rId2" Type="http://schemas.openxmlformats.org/officeDocument/2006/relationships/image" Target="../media/image2.wmf"/><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wmf"/><Relationship Id="rId7" Type="http://schemas.openxmlformats.org/officeDocument/2006/relationships/image" Target="../media/image8.png"/><Relationship Id="rId2" Type="http://schemas.openxmlformats.org/officeDocument/2006/relationships/image" Target="../media/image2.wmf"/><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wmf"/><Relationship Id="rId7" Type="http://schemas.openxmlformats.org/officeDocument/2006/relationships/image" Target="../media/image8.png"/><Relationship Id="rId2" Type="http://schemas.openxmlformats.org/officeDocument/2006/relationships/image" Target="../media/image2.wmf"/><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wmf"/><Relationship Id="rId7" Type="http://schemas.openxmlformats.org/officeDocument/2006/relationships/image" Target="../media/image8.png"/><Relationship Id="rId2" Type="http://schemas.openxmlformats.org/officeDocument/2006/relationships/image" Target="../media/image2.wmf"/><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25.png"/><Relationship Id="rId4" Type="http://schemas.openxmlformats.org/officeDocument/2006/relationships/image" Target="../media/image5.jpeg"/><Relationship Id="rId9"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wmf"/><Relationship Id="rId7" Type="http://schemas.openxmlformats.org/officeDocument/2006/relationships/image" Target="../media/image8.png"/><Relationship Id="rId2" Type="http://schemas.openxmlformats.org/officeDocument/2006/relationships/image" Target="../media/image2.wmf"/><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26.png"/><Relationship Id="rId4" Type="http://schemas.openxmlformats.org/officeDocument/2006/relationships/image" Target="../media/image5.jpeg"/><Relationship Id="rId9"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7.png"/><Relationship Id="rId7"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Layout" Target="../slideLayouts/slideLayout13.xml"/><Relationship Id="rId6" Type="http://schemas.openxmlformats.org/officeDocument/2006/relationships/image" Target="../media/image5.jpeg"/><Relationship Id="rId5" Type="http://schemas.openxmlformats.org/officeDocument/2006/relationships/image" Target="../media/image4.wmf"/><Relationship Id="rId10" Type="http://schemas.openxmlformats.org/officeDocument/2006/relationships/image" Target="../media/image9.png"/><Relationship Id="rId4" Type="http://schemas.openxmlformats.org/officeDocument/2006/relationships/image" Target="../media/image2.wmf"/><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wmf"/><Relationship Id="rId7" Type="http://schemas.openxmlformats.org/officeDocument/2006/relationships/image" Target="../media/image8.png"/><Relationship Id="rId2" Type="http://schemas.openxmlformats.org/officeDocument/2006/relationships/image" Target="../media/image2.wmf"/><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28.png"/><Relationship Id="rId4" Type="http://schemas.openxmlformats.org/officeDocument/2006/relationships/image" Target="../media/image5.jpeg"/><Relationship Id="rId9"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wmf"/><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6.png"/><Relationship Id="rId11" Type="http://schemas.openxmlformats.org/officeDocument/2006/relationships/image" Target="../media/image30.png"/><Relationship Id="rId5" Type="http://schemas.openxmlformats.org/officeDocument/2006/relationships/image" Target="../media/image5.jpeg"/><Relationship Id="rId10" Type="http://schemas.openxmlformats.org/officeDocument/2006/relationships/image" Target="../media/image9.png"/><Relationship Id="rId4" Type="http://schemas.openxmlformats.org/officeDocument/2006/relationships/image" Target="../media/image4.wmf"/><Relationship Id="rId9"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wmf"/><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jpeg"/><Relationship Id="rId10" Type="http://schemas.openxmlformats.org/officeDocument/2006/relationships/image" Target="../media/image30.png"/><Relationship Id="rId4" Type="http://schemas.openxmlformats.org/officeDocument/2006/relationships/image" Target="../media/image4.wmf"/><Relationship Id="rId9"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wmf"/><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6.png"/><Relationship Id="rId11" Type="http://schemas.openxmlformats.org/officeDocument/2006/relationships/image" Target="../media/image32.png"/><Relationship Id="rId5" Type="http://schemas.openxmlformats.org/officeDocument/2006/relationships/image" Target="../media/image5.jpeg"/><Relationship Id="rId10" Type="http://schemas.openxmlformats.org/officeDocument/2006/relationships/image" Target="../media/image31.png"/><Relationship Id="rId4" Type="http://schemas.openxmlformats.org/officeDocument/2006/relationships/image" Target="../media/image4.wmf"/><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wmf"/><Relationship Id="rId7" Type="http://schemas.openxmlformats.org/officeDocument/2006/relationships/image" Target="../media/image8.png"/><Relationship Id="rId2" Type="http://schemas.openxmlformats.org/officeDocument/2006/relationships/image" Target="../media/image2.wmf"/><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10.jp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1.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5.jpeg"/><Relationship Id="rId11" Type="http://schemas.openxmlformats.org/officeDocument/2006/relationships/image" Target="../media/image33.png"/><Relationship Id="rId5" Type="http://schemas.openxmlformats.org/officeDocument/2006/relationships/image" Target="../media/image4.wmf"/><Relationship Id="rId10" Type="http://schemas.openxmlformats.org/officeDocument/2006/relationships/image" Target="../media/image9.png"/><Relationship Id="rId4" Type="http://schemas.openxmlformats.org/officeDocument/2006/relationships/image" Target="../media/image2.wmf"/><Relationship Id="rId9"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wmf"/><Relationship Id="rId7" Type="http://schemas.openxmlformats.org/officeDocument/2006/relationships/image" Target="../media/image8.png"/><Relationship Id="rId2" Type="http://schemas.openxmlformats.org/officeDocument/2006/relationships/image" Target="../media/image2.wmf"/><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34.png"/></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wmf"/><Relationship Id="rId7" Type="http://schemas.openxmlformats.org/officeDocument/2006/relationships/image" Target="../media/image8.png"/><Relationship Id="rId2" Type="http://schemas.openxmlformats.org/officeDocument/2006/relationships/image" Target="../media/image2.wmf"/><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2.wmf"/><Relationship Id="rId7" Type="http://schemas.openxmlformats.org/officeDocument/2006/relationships/image" Target="../media/image38.jpg"/><Relationship Id="rId2" Type="http://schemas.openxmlformats.org/officeDocument/2006/relationships/image" Target="../media/image36.png"/><Relationship Id="rId1" Type="http://schemas.openxmlformats.org/officeDocument/2006/relationships/slideLayout" Target="../slideLayouts/slideLayout13.xml"/><Relationship Id="rId6" Type="http://schemas.openxmlformats.org/officeDocument/2006/relationships/image" Target="../media/image5.jpeg"/><Relationship Id="rId5" Type="http://schemas.openxmlformats.org/officeDocument/2006/relationships/image" Target="../media/image37.jpeg"/><Relationship Id="rId4" Type="http://schemas.openxmlformats.org/officeDocument/2006/relationships/image" Target="../media/image4.wmf"/><Relationship Id="rId9" Type="http://schemas.openxmlformats.org/officeDocument/2006/relationships/image" Target="../media/image40.jp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wmf"/><Relationship Id="rId7" Type="http://schemas.openxmlformats.org/officeDocument/2006/relationships/image" Target="../media/image8.png"/><Relationship Id="rId2" Type="http://schemas.openxmlformats.org/officeDocument/2006/relationships/image" Target="../media/image2.wmf"/><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11.wmf"/></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wmf"/><Relationship Id="rId7" Type="http://schemas.openxmlformats.org/officeDocument/2006/relationships/image" Target="../media/image8.png"/><Relationship Id="rId2" Type="http://schemas.openxmlformats.org/officeDocument/2006/relationships/image" Target="../media/image2.wmf"/><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wmf"/><Relationship Id="rId7" Type="http://schemas.openxmlformats.org/officeDocument/2006/relationships/image" Target="../media/image8.png"/><Relationship Id="rId2" Type="http://schemas.openxmlformats.org/officeDocument/2006/relationships/image" Target="../media/image2.wmf"/><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wmf"/><Relationship Id="rId7" Type="http://schemas.openxmlformats.org/officeDocument/2006/relationships/image" Target="../media/image8.png"/><Relationship Id="rId2" Type="http://schemas.openxmlformats.org/officeDocument/2006/relationships/image" Target="../media/image2.wmf"/><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14.jpe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8.jpg"/><Relationship Id="rId3" Type="http://schemas.openxmlformats.org/officeDocument/2006/relationships/image" Target="../media/image2.wmf"/><Relationship Id="rId7" Type="http://schemas.openxmlformats.org/officeDocument/2006/relationships/image" Target="../media/image7.png"/><Relationship Id="rId12"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6.png"/><Relationship Id="rId11" Type="http://schemas.openxmlformats.org/officeDocument/2006/relationships/image" Target="../media/image16.jpg"/><Relationship Id="rId5" Type="http://schemas.openxmlformats.org/officeDocument/2006/relationships/image" Target="../media/image5.jpeg"/><Relationship Id="rId10" Type="http://schemas.openxmlformats.org/officeDocument/2006/relationships/image" Target="../media/image15.jpg"/><Relationship Id="rId4" Type="http://schemas.openxmlformats.org/officeDocument/2006/relationships/image" Target="../media/image4.wmf"/><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wmf"/><Relationship Id="rId7" Type="http://schemas.openxmlformats.org/officeDocument/2006/relationships/image" Target="../media/image8.png"/><Relationship Id="rId2" Type="http://schemas.openxmlformats.org/officeDocument/2006/relationships/image" Target="../media/image2.wmf"/><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20.jpeg"/><Relationship Id="rId4" Type="http://schemas.openxmlformats.org/officeDocument/2006/relationships/image" Target="../media/image5.jpeg"/><Relationship Id="rId9" Type="http://schemas.openxmlformats.org/officeDocument/2006/relationships/image" Target="../media/image19.jp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wmf"/><Relationship Id="rId7" Type="http://schemas.openxmlformats.org/officeDocument/2006/relationships/image" Target="../media/image8.png"/><Relationship Id="rId2" Type="http://schemas.openxmlformats.org/officeDocument/2006/relationships/image" Target="../media/image2.wmf"/><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Grafik 3"/>
          <p:cNvPicPr/>
          <p:nvPr/>
        </p:nvPicPr>
        <p:blipFill>
          <a:blip r:embed="rId2"/>
          <a:stretch/>
        </p:blipFill>
        <p:spPr>
          <a:xfrm>
            <a:off x="5501880" y="145080"/>
            <a:ext cx="3539880" cy="1041120"/>
          </a:xfrm>
          <a:prstGeom prst="rect">
            <a:avLst/>
          </a:prstGeom>
          <a:ln>
            <a:noFill/>
          </a:ln>
        </p:spPr>
      </p:pic>
      <p:sp>
        <p:nvSpPr>
          <p:cNvPr id="73" name="CustomShape 1"/>
          <p:cNvSpPr/>
          <p:nvPr/>
        </p:nvSpPr>
        <p:spPr>
          <a:xfrm>
            <a:off x="0" y="2487960"/>
            <a:ext cx="9143280" cy="1184040"/>
          </a:xfrm>
          <a:prstGeom prst="rect">
            <a:avLst/>
          </a:prstGeom>
          <a:noFill/>
          <a:ln>
            <a:noFill/>
          </a:ln>
        </p:spPr>
        <p:style>
          <a:lnRef idx="0">
            <a:scrgbClr r="0" g="0" b="0"/>
          </a:lnRef>
          <a:fillRef idx="0">
            <a:scrgbClr r="0" g="0" b="0"/>
          </a:fillRef>
          <a:effectRef idx="0">
            <a:scrgbClr r="0" g="0" b="0"/>
          </a:effectRef>
          <a:fontRef idx="minor"/>
        </p:style>
        <p:txBody>
          <a:bodyPr lIns="403920" tIns="45000" rIns="403920" bIns="45000"/>
          <a:lstStyle/>
          <a:p>
            <a:pPr algn="ctr">
              <a:lnSpc>
                <a:spcPct val="100000"/>
              </a:lnSpc>
            </a:pPr>
            <a:r>
              <a:rPr lang="en-US" sz="2800" dirty="0"/>
              <a:t>The Los </a:t>
            </a:r>
            <a:r>
              <a:rPr lang="en-US" sz="2800" dirty="0" err="1"/>
              <a:t>Humeros</a:t>
            </a:r>
            <a:r>
              <a:rPr lang="en-US" sz="2800" dirty="0"/>
              <a:t> Superhot Geothermal Resource in Mexico: Results from an Extensive Resistivity Survey</a:t>
            </a:r>
            <a:endParaRPr lang="en-GB" sz="1800" b="0" strike="noStrike" spc="-1" dirty="0">
              <a:solidFill>
                <a:srgbClr val="000000"/>
              </a:solidFill>
              <a:uFill>
                <a:solidFill>
                  <a:srgbClr val="FFFFFF"/>
                </a:solidFill>
              </a:uFill>
              <a:latin typeface="Arial"/>
            </a:endParaRPr>
          </a:p>
          <a:p>
            <a:pPr algn="ctr">
              <a:lnSpc>
                <a:spcPct val="100000"/>
              </a:lnSpc>
            </a:pPr>
            <a:endParaRPr lang="en-GB" sz="1800" b="0" strike="noStrike" spc="-1" dirty="0">
              <a:solidFill>
                <a:srgbClr val="000000"/>
              </a:solidFill>
              <a:uFill>
                <a:solidFill>
                  <a:srgbClr val="FFFFFF"/>
                </a:solidFill>
              </a:uFill>
              <a:latin typeface="Arial"/>
            </a:endParaRPr>
          </a:p>
          <a:p>
            <a:pPr algn="ctr">
              <a:lnSpc>
                <a:spcPct val="100000"/>
              </a:lnSpc>
            </a:pPr>
            <a:r>
              <a:rPr lang="en-US" dirty="0"/>
              <a:t>Ásdís Benediktsdóttir, Claudia Arango Galván, Gylfi Páll Hersir, Sebastian Held, José Manuel Romo Jones, José Luis Salas, Thalia </a:t>
            </a:r>
            <a:r>
              <a:rPr lang="en-US" dirty="0" err="1"/>
              <a:t>Avilés</a:t>
            </a:r>
            <a:r>
              <a:rPr lang="en-US" dirty="0"/>
              <a:t>, Diego </a:t>
            </a:r>
            <a:r>
              <a:rPr lang="en-US" dirty="0" err="1"/>
              <a:t>Ruíz</a:t>
            </a:r>
            <a:r>
              <a:rPr lang="en-US" dirty="0"/>
              <a:t> Aguilar, Arnar Már Vilhjálmsson</a:t>
            </a:r>
            <a:endParaRPr lang="en-GB" sz="1800" b="0" strike="noStrike" spc="-1" dirty="0">
              <a:solidFill>
                <a:srgbClr val="000000"/>
              </a:solidFill>
              <a:uFill>
                <a:solidFill>
                  <a:srgbClr val="FFFFFF"/>
                </a:solidFill>
              </a:uFill>
              <a:latin typeface="Arial"/>
            </a:endParaRPr>
          </a:p>
        </p:txBody>
      </p:sp>
      <p:sp>
        <p:nvSpPr>
          <p:cNvPr id="76" name="Line 3"/>
          <p:cNvSpPr/>
          <p:nvPr/>
        </p:nvSpPr>
        <p:spPr>
          <a:xfrm>
            <a:off x="-38880" y="6112800"/>
            <a:ext cx="9219600" cy="360"/>
          </a:xfrm>
          <a:prstGeom prst="line">
            <a:avLst/>
          </a:prstGeom>
          <a:ln w="25560">
            <a:solidFill>
              <a:srgbClr val="F6871B"/>
            </a:solidFill>
            <a:round/>
          </a:ln>
        </p:spPr>
        <p:style>
          <a:lnRef idx="1">
            <a:schemeClr val="accent1"/>
          </a:lnRef>
          <a:fillRef idx="0">
            <a:schemeClr val="accent1"/>
          </a:fillRef>
          <a:effectRef idx="0">
            <a:schemeClr val="accent1"/>
          </a:effectRef>
          <a:fontRef idx="minor"/>
        </p:style>
      </p:sp>
      <p:sp>
        <p:nvSpPr>
          <p:cNvPr id="77" name="Line 4"/>
          <p:cNvSpPr/>
          <p:nvPr/>
        </p:nvSpPr>
        <p:spPr>
          <a:xfrm>
            <a:off x="-38880" y="1282680"/>
            <a:ext cx="9219600" cy="360"/>
          </a:xfrm>
          <a:prstGeom prst="line">
            <a:avLst/>
          </a:prstGeom>
          <a:ln w="25560">
            <a:solidFill>
              <a:srgbClr val="F6871B"/>
            </a:solidFill>
            <a:round/>
          </a:ln>
        </p:spPr>
        <p:style>
          <a:lnRef idx="1">
            <a:schemeClr val="accent1"/>
          </a:lnRef>
          <a:fillRef idx="0">
            <a:schemeClr val="accent1"/>
          </a:fillRef>
          <a:effectRef idx="0">
            <a:schemeClr val="accent1"/>
          </a:effectRef>
          <a:fontRef idx="minor"/>
        </p:style>
      </p:sp>
      <p:pic>
        <p:nvPicPr>
          <p:cNvPr id="78" name="Immagine 5"/>
          <p:cNvPicPr/>
          <p:nvPr/>
        </p:nvPicPr>
        <p:blipFill>
          <a:blip r:embed="rId3"/>
          <a:stretch/>
        </p:blipFill>
        <p:spPr>
          <a:xfrm>
            <a:off x="8406720" y="6201000"/>
            <a:ext cx="649440" cy="648720"/>
          </a:xfrm>
          <a:prstGeom prst="rect">
            <a:avLst/>
          </a:prstGeom>
          <a:ln>
            <a:noFill/>
          </a:ln>
        </p:spPr>
      </p:pic>
      <p:sp>
        <p:nvSpPr>
          <p:cNvPr id="79" name="CustomShape 5"/>
          <p:cNvSpPr/>
          <p:nvPr/>
        </p:nvSpPr>
        <p:spPr>
          <a:xfrm>
            <a:off x="6220800" y="6441120"/>
            <a:ext cx="2275200" cy="315360"/>
          </a:xfrm>
          <a:prstGeom prst="rect">
            <a:avLst/>
          </a:prstGeom>
          <a:noFill/>
          <a:ln>
            <a:noFill/>
          </a:ln>
        </p:spPr>
        <p:style>
          <a:lnRef idx="0">
            <a:scrgbClr r="0" g="0" b="0"/>
          </a:lnRef>
          <a:fillRef idx="0">
            <a:scrgbClr r="0" g="0" b="0"/>
          </a:fillRef>
          <a:effectRef idx="0">
            <a:scrgbClr r="0" g="0" b="0"/>
          </a:effectRef>
          <a:fontRef idx="minor"/>
        </p:style>
        <p:txBody>
          <a:bodyPr lIns="108000" tIns="36000" rIns="144000" bIns="36000"/>
          <a:lstStyle/>
          <a:p>
            <a:pPr algn="ctr">
              <a:lnSpc>
                <a:spcPct val="100000"/>
              </a:lnSpc>
            </a:pPr>
            <a:r>
              <a:rPr lang="en-GB" sz="1600" b="0" strike="noStrike" spc="-1">
                <a:solidFill>
                  <a:srgbClr val="4C4949"/>
                </a:solidFill>
                <a:uFill>
                  <a:solidFill>
                    <a:srgbClr val="FFFFFF"/>
                  </a:solidFill>
                </a:uFill>
                <a:latin typeface="Arial"/>
                <a:ea typeface="DejaVu Sans"/>
              </a:rPr>
              <a:t>www.gemex-h2020.eu</a:t>
            </a:r>
            <a:endParaRPr lang="en-GB" sz="1800" b="0" strike="noStrike" spc="-1">
              <a:solidFill>
                <a:srgbClr val="000000"/>
              </a:solidFill>
              <a:uFill>
                <a:solidFill>
                  <a:srgbClr val="FFFFFF"/>
                </a:solidFill>
              </a:uFill>
              <a:latin typeface="Arial"/>
            </a:endParaRPr>
          </a:p>
        </p:txBody>
      </p:sp>
      <p:pic>
        <p:nvPicPr>
          <p:cNvPr id="80" name="Grafik 27"/>
          <p:cNvPicPr/>
          <p:nvPr/>
        </p:nvPicPr>
        <p:blipFill>
          <a:blip r:embed="rId4"/>
          <a:stretch/>
        </p:blipFill>
        <p:spPr>
          <a:xfrm>
            <a:off x="282960" y="6210000"/>
            <a:ext cx="695880" cy="461880"/>
          </a:xfrm>
          <a:prstGeom prst="rect">
            <a:avLst/>
          </a:prstGeom>
          <a:ln>
            <a:noFill/>
          </a:ln>
        </p:spPr>
      </p:pic>
      <p:sp>
        <p:nvSpPr>
          <p:cNvPr id="81" name="CustomShape 6"/>
          <p:cNvSpPr/>
          <p:nvPr/>
        </p:nvSpPr>
        <p:spPr>
          <a:xfrm>
            <a:off x="1064160" y="6210000"/>
            <a:ext cx="3842280" cy="451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800" b="0" strike="noStrike" spc="-1">
                <a:solidFill>
                  <a:srgbClr val="000000"/>
                </a:solidFill>
                <a:uFill>
                  <a:solidFill>
                    <a:srgbClr val="FFFFFF"/>
                  </a:solidFill>
                </a:uFill>
                <a:latin typeface="Arial"/>
                <a:ea typeface="DejaVu Sans"/>
              </a:rPr>
              <a:t>This project has received funding from the European Union’s Horizon 2020 research and innovation programme under grant agreement No. 727550 and the Mexican Energy Sustainability Fund CONACYT-SENER, project 2015-04-68074.</a:t>
            </a:r>
            <a:endParaRPr lang="en-GB" sz="1800" b="0" strike="noStrike" spc="-1">
              <a:solidFill>
                <a:srgbClr val="000000"/>
              </a:solidFill>
              <a:uFill>
                <a:solidFill>
                  <a:srgbClr val="FFFFFF"/>
                </a:solidFill>
              </a:uFill>
              <a:latin typeface="Arial"/>
            </a:endParaRPr>
          </a:p>
        </p:txBody>
      </p:sp>
      <p:pic>
        <p:nvPicPr>
          <p:cNvPr id="82" name="Grafik 1"/>
          <p:cNvPicPr/>
          <p:nvPr/>
        </p:nvPicPr>
        <p:blipFill>
          <a:blip r:embed="rId5"/>
          <a:stretch/>
        </p:blipFill>
        <p:spPr>
          <a:xfrm>
            <a:off x="5026680" y="6210000"/>
            <a:ext cx="796680" cy="459000"/>
          </a:xfrm>
          <a:prstGeom prst="rect">
            <a:avLst/>
          </a:prstGeom>
          <a:ln>
            <a:solidFill>
              <a:srgbClr val="000000"/>
            </a:solidFill>
          </a:ln>
        </p:spPr>
      </p:pic>
      <p:pic>
        <p:nvPicPr>
          <p:cNvPr id="13" name="Picture 12">
            <a:extLst>
              <a:ext uri="{FF2B5EF4-FFF2-40B4-BE49-F238E27FC236}">
                <a16:creationId xmlns:a16="http://schemas.microsoft.com/office/drawing/2014/main" id="{B152FFE8-84D4-4712-9153-455F526E3A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240" y="215640"/>
            <a:ext cx="1044000" cy="1044000"/>
          </a:xfrm>
          <a:prstGeom prst="rect">
            <a:avLst/>
          </a:prstGeom>
        </p:spPr>
      </p:pic>
      <p:pic>
        <p:nvPicPr>
          <p:cNvPr id="14" name="Picture 13">
            <a:extLst>
              <a:ext uri="{FF2B5EF4-FFF2-40B4-BE49-F238E27FC236}">
                <a16:creationId xmlns:a16="http://schemas.microsoft.com/office/drawing/2014/main" id="{F8E8D4DF-D0DC-402E-8028-B5E135427A3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2630" y="550192"/>
            <a:ext cx="1454243" cy="540000"/>
          </a:xfrm>
          <a:prstGeom prst="rect">
            <a:avLst/>
          </a:prstGeom>
        </p:spPr>
      </p:pic>
      <p:pic>
        <p:nvPicPr>
          <p:cNvPr id="15" name="Picture 14">
            <a:extLst>
              <a:ext uri="{FF2B5EF4-FFF2-40B4-BE49-F238E27FC236}">
                <a16:creationId xmlns:a16="http://schemas.microsoft.com/office/drawing/2014/main" id="{ACC927B2-F26B-4021-A4B6-CDA48E4D6B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89020" y="586192"/>
            <a:ext cx="936000" cy="468000"/>
          </a:xfrm>
          <a:prstGeom prst="rect">
            <a:avLst/>
          </a:prstGeom>
        </p:spPr>
      </p:pic>
      <p:pic>
        <p:nvPicPr>
          <p:cNvPr id="16" name="Picture 15">
            <a:extLst>
              <a:ext uri="{FF2B5EF4-FFF2-40B4-BE49-F238E27FC236}">
                <a16:creationId xmlns:a16="http://schemas.microsoft.com/office/drawing/2014/main" id="{9221BE47-64D8-45DF-9848-7820EC159B3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22806" y="474840"/>
            <a:ext cx="1026995" cy="540000"/>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CustomShape 1"/>
          <p:cNvSpPr/>
          <p:nvPr/>
        </p:nvSpPr>
        <p:spPr>
          <a:xfrm>
            <a:off x="1677240" y="6338520"/>
            <a:ext cx="5390640" cy="402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1030" b="0" strike="noStrike" spc="-1" dirty="0">
                <a:solidFill>
                  <a:srgbClr val="4C4949"/>
                </a:solidFill>
                <a:uFill>
                  <a:solidFill>
                    <a:srgbClr val="FFFFFF"/>
                  </a:solidFill>
                </a:uFill>
                <a:latin typeface="Arial"/>
                <a:ea typeface="DejaVu Sans"/>
              </a:rPr>
              <a:t>Los </a:t>
            </a:r>
            <a:r>
              <a:rPr lang="en-GB" sz="1030" b="0" strike="noStrike" spc="-1" dirty="0" err="1">
                <a:solidFill>
                  <a:srgbClr val="4C4949"/>
                </a:solidFill>
                <a:uFill>
                  <a:solidFill>
                    <a:srgbClr val="FFFFFF"/>
                  </a:solidFill>
                </a:uFill>
                <a:latin typeface="Arial"/>
                <a:ea typeface="DejaVu Sans"/>
              </a:rPr>
              <a:t>Humeros</a:t>
            </a:r>
            <a:r>
              <a:rPr lang="en-GB" sz="1030" b="0" strike="noStrike" spc="-1" dirty="0">
                <a:solidFill>
                  <a:srgbClr val="4C4949"/>
                </a:solidFill>
                <a:uFill>
                  <a:solidFill>
                    <a:srgbClr val="FFFFFF"/>
                  </a:solidFill>
                </a:uFill>
                <a:latin typeface="Arial"/>
                <a:ea typeface="DejaVu Sans"/>
              </a:rPr>
              <a:t>: Resistivity survey</a:t>
            </a:r>
          </a:p>
          <a:p>
            <a:pPr>
              <a:lnSpc>
                <a:spcPct val="100000"/>
              </a:lnSpc>
            </a:pPr>
            <a:r>
              <a:rPr lang="en-GB" sz="1030" spc="-1" dirty="0">
                <a:solidFill>
                  <a:srgbClr val="4C4949"/>
                </a:solidFill>
                <a:uFill>
                  <a:solidFill>
                    <a:srgbClr val="FFFFFF"/>
                  </a:solidFill>
                </a:uFill>
                <a:latin typeface="Arial"/>
              </a:rPr>
              <a:t>Ásdís Benediktsdóttir et al.</a:t>
            </a:r>
            <a:endParaRPr lang="en-GB" sz="1800" b="0" strike="noStrike" spc="-1" dirty="0">
              <a:solidFill>
                <a:srgbClr val="000000"/>
              </a:solidFill>
              <a:uFill>
                <a:solidFill>
                  <a:srgbClr val="FFFFFF"/>
                </a:solidFill>
              </a:uFill>
              <a:latin typeface="Arial"/>
            </a:endParaRPr>
          </a:p>
        </p:txBody>
      </p:sp>
      <p:pic>
        <p:nvPicPr>
          <p:cNvPr id="85" name="Grafik 35"/>
          <p:cNvPicPr/>
          <p:nvPr/>
        </p:nvPicPr>
        <p:blipFill>
          <a:blip r:embed="rId2"/>
          <a:stretch/>
        </p:blipFill>
        <p:spPr>
          <a:xfrm>
            <a:off x="6940080" y="57600"/>
            <a:ext cx="2150280" cy="632160"/>
          </a:xfrm>
          <a:prstGeom prst="rect">
            <a:avLst/>
          </a:prstGeom>
          <a:ln>
            <a:noFill/>
          </a:ln>
        </p:spPr>
      </p:pic>
      <p:pic>
        <p:nvPicPr>
          <p:cNvPr id="86" name="Grafik 36"/>
          <p:cNvPicPr/>
          <p:nvPr/>
        </p:nvPicPr>
        <p:blipFill>
          <a:blip r:embed="rId3"/>
          <a:stretch/>
        </p:blipFill>
        <p:spPr>
          <a:xfrm>
            <a:off x="203400" y="6347520"/>
            <a:ext cx="584640" cy="388800"/>
          </a:xfrm>
          <a:prstGeom prst="rect">
            <a:avLst/>
          </a:prstGeom>
          <a:ln>
            <a:noFill/>
          </a:ln>
        </p:spPr>
      </p:pic>
      <p:sp>
        <p:nvSpPr>
          <p:cNvPr id="88" name="CustomShape 3"/>
          <p:cNvSpPr/>
          <p:nvPr/>
        </p:nvSpPr>
        <p:spPr>
          <a:xfrm>
            <a:off x="-2520" y="137160"/>
            <a:ext cx="6991920" cy="455760"/>
          </a:xfrm>
          <a:prstGeom prst="rect">
            <a:avLst/>
          </a:prstGeom>
          <a:noFill/>
          <a:ln>
            <a:noFill/>
          </a:ln>
        </p:spPr>
        <p:style>
          <a:lnRef idx="0">
            <a:scrgbClr r="0" g="0" b="0"/>
          </a:lnRef>
          <a:fillRef idx="0">
            <a:scrgbClr r="0" g="0" b="0"/>
          </a:fillRef>
          <a:effectRef idx="0">
            <a:scrgbClr r="0" g="0" b="0"/>
          </a:effectRef>
          <a:fontRef idx="minor"/>
        </p:style>
        <p:txBody>
          <a:bodyPr lIns="403920" tIns="45000" rIns="403920" bIns="45000"/>
          <a:lstStyle/>
          <a:p>
            <a:pPr>
              <a:lnSpc>
                <a:spcPct val="100000"/>
              </a:lnSpc>
            </a:pPr>
            <a:r>
              <a:rPr lang="en-GB" sz="2400" spc="-1" dirty="0">
                <a:solidFill>
                  <a:srgbClr val="4C4949"/>
                </a:solidFill>
                <a:uFill>
                  <a:solidFill>
                    <a:srgbClr val="FFFFFF"/>
                  </a:solidFill>
                </a:uFill>
                <a:latin typeface="Arial"/>
              </a:rPr>
              <a:t>Results from 3D inversion</a:t>
            </a:r>
            <a:endParaRPr lang="en-GB" sz="1800" b="0" strike="noStrike" spc="-1" dirty="0">
              <a:solidFill>
                <a:srgbClr val="000000"/>
              </a:solidFill>
              <a:uFill>
                <a:solidFill>
                  <a:srgbClr val="FFFFFF"/>
                </a:solidFill>
              </a:uFill>
              <a:latin typeface="Arial"/>
            </a:endParaRPr>
          </a:p>
        </p:txBody>
      </p:sp>
      <p:sp>
        <p:nvSpPr>
          <p:cNvPr id="89" name="Line 4"/>
          <p:cNvSpPr/>
          <p:nvPr/>
        </p:nvSpPr>
        <p:spPr>
          <a:xfrm>
            <a:off x="-36720" y="751320"/>
            <a:ext cx="9219600" cy="360"/>
          </a:xfrm>
          <a:prstGeom prst="line">
            <a:avLst/>
          </a:prstGeom>
          <a:ln w="25560">
            <a:solidFill>
              <a:srgbClr val="F6871B"/>
            </a:solidFill>
            <a:round/>
          </a:ln>
        </p:spPr>
        <p:style>
          <a:lnRef idx="1">
            <a:schemeClr val="accent1"/>
          </a:lnRef>
          <a:fillRef idx="0">
            <a:schemeClr val="accent1"/>
          </a:fillRef>
          <a:effectRef idx="0">
            <a:schemeClr val="accent1"/>
          </a:effectRef>
          <a:fontRef idx="minor"/>
        </p:style>
      </p:sp>
      <p:sp>
        <p:nvSpPr>
          <p:cNvPr id="90" name="Line 5"/>
          <p:cNvSpPr/>
          <p:nvPr/>
        </p:nvSpPr>
        <p:spPr>
          <a:xfrm>
            <a:off x="-38880" y="6215400"/>
            <a:ext cx="9219600" cy="360"/>
          </a:xfrm>
          <a:prstGeom prst="line">
            <a:avLst/>
          </a:prstGeom>
          <a:ln w="25560">
            <a:solidFill>
              <a:srgbClr val="F6871B"/>
            </a:solidFill>
            <a:round/>
          </a:ln>
        </p:spPr>
        <p:style>
          <a:lnRef idx="1">
            <a:schemeClr val="accent1"/>
          </a:lnRef>
          <a:fillRef idx="0">
            <a:schemeClr val="accent1"/>
          </a:fillRef>
          <a:effectRef idx="0">
            <a:schemeClr val="accent1"/>
          </a:effectRef>
          <a:fontRef idx="minor"/>
        </p:style>
      </p:sp>
      <p:pic>
        <p:nvPicPr>
          <p:cNvPr id="91" name="Grafik 1"/>
          <p:cNvPicPr/>
          <p:nvPr/>
        </p:nvPicPr>
        <p:blipFill>
          <a:blip r:embed="rId4"/>
          <a:stretch/>
        </p:blipFill>
        <p:spPr>
          <a:xfrm>
            <a:off x="860400" y="6346800"/>
            <a:ext cx="648000" cy="388800"/>
          </a:xfrm>
          <a:prstGeom prst="rect">
            <a:avLst/>
          </a:prstGeom>
          <a:ln>
            <a:solidFill>
              <a:srgbClr val="000000"/>
            </a:solidFill>
          </a:ln>
        </p:spPr>
      </p:pic>
      <p:pic>
        <p:nvPicPr>
          <p:cNvPr id="13" name="Picture 12">
            <a:extLst>
              <a:ext uri="{FF2B5EF4-FFF2-40B4-BE49-F238E27FC236}">
                <a16:creationId xmlns:a16="http://schemas.microsoft.com/office/drawing/2014/main" id="{8E4980B4-AD3E-4C53-B168-DF6C779986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1880" y="6213171"/>
            <a:ext cx="720000" cy="720000"/>
          </a:xfrm>
          <a:prstGeom prst="rect">
            <a:avLst/>
          </a:prstGeom>
        </p:spPr>
      </p:pic>
      <p:pic>
        <p:nvPicPr>
          <p:cNvPr id="14" name="Picture 13">
            <a:extLst>
              <a:ext uri="{FF2B5EF4-FFF2-40B4-BE49-F238E27FC236}">
                <a16:creationId xmlns:a16="http://schemas.microsoft.com/office/drawing/2014/main" id="{0758F9D7-5766-4A29-8C5F-5C297146FD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2417" y="6318000"/>
            <a:ext cx="1454243" cy="540000"/>
          </a:xfrm>
          <a:prstGeom prst="rect">
            <a:avLst/>
          </a:prstGeom>
        </p:spPr>
      </p:pic>
      <p:pic>
        <p:nvPicPr>
          <p:cNvPr id="15" name="Picture 14">
            <a:extLst>
              <a:ext uri="{FF2B5EF4-FFF2-40B4-BE49-F238E27FC236}">
                <a16:creationId xmlns:a16="http://schemas.microsoft.com/office/drawing/2014/main" id="{D22D5D99-EDB5-465D-A999-C92E8BBB9B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21080" y="6369086"/>
            <a:ext cx="936000" cy="468000"/>
          </a:xfrm>
          <a:prstGeom prst="rect">
            <a:avLst/>
          </a:prstGeom>
        </p:spPr>
      </p:pic>
      <p:pic>
        <p:nvPicPr>
          <p:cNvPr id="16" name="Picture 15">
            <a:extLst>
              <a:ext uri="{FF2B5EF4-FFF2-40B4-BE49-F238E27FC236}">
                <a16:creationId xmlns:a16="http://schemas.microsoft.com/office/drawing/2014/main" id="{E2F64315-3E7E-428C-9883-19BD32C001A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00708" y="6273122"/>
            <a:ext cx="1026995" cy="540000"/>
          </a:xfrm>
          <a:prstGeom prst="rect">
            <a:avLst/>
          </a:prstGeom>
        </p:spPr>
      </p:pic>
      <p:pic>
        <p:nvPicPr>
          <p:cNvPr id="18" name="Picture 17">
            <a:extLst>
              <a:ext uri="{FF2B5EF4-FFF2-40B4-BE49-F238E27FC236}">
                <a16:creationId xmlns:a16="http://schemas.microsoft.com/office/drawing/2014/main" id="{0D73725A-0E73-4606-B116-20A23528654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83240" y="804760"/>
            <a:ext cx="6372000" cy="5249425"/>
          </a:xfrm>
          <a:prstGeom prst="rect">
            <a:avLst/>
          </a:prstGeom>
        </p:spPr>
      </p:pic>
    </p:spTree>
    <p:extLst>
      <p:ext uri="{BB962C8B-B14F-4D97-AF65-F5344CB8AC3E}">
        <p14:creationId xmlns:p14="http://schemas.microsoft.com/office/powerpoint/2010/main" val="34429252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CustomShape 1"/>
          <p:cNvSpPr/>
          <p:nvPr/>
        </p:nvSpPr>
        <p:spPr>
          <a:xfrm>
            <a:off x="1677240" y="6338520"/>
            <a:ext cx="5390640" cy="402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1030" b="0" strike="noStrike" spc="-1" dirty="0">
                <a:solidFill>
                  <a:srgbClr val="4C4949"/>
                </a:solidFill>
                <a:uFill>
                  <a:solidFill>
                    <a:srgbClr val="FFFFFF"/>
                  </a:solidFill>
                </a:uFill>
                <a:latin typeface="Arial"/>
                <a:ea typeface="DejaVu Sans"/>
              </a:rPr>
              <a:t>Los </a:t>
            </a:r>
            <a:r>
              <a:rPr lang="en-GB" sz="1030" b="0" strike="noStrike" spc="-1" dirty="0" err="1">
                <a:solidFill>
                  <a:srgbClr val="4C4949"/>
                </a:solidFill>
                <a:uFill>
                  <a:solidFill>
                    <a:srgbClr val="FFFFFF"/>
                  </a:solidFill>
                </a:uFill>
                <a:latin typeface="Arial"/>
                <a:ea typeface="DejaVu Sans"/>
              </a:rPr>
              <a:t>Humeros</a:t>
            </a:r>
            <a:r>
              <a:rPr lang="en-GB" sz="1030" b="0" strike="noStrike" spc="-1" dirty="0">
                <a:solidFill>
                  <a:srgbClr val="4C4949"/>
                </a:solidFill>
                <a:uFill>
                  <a:solidFill>
                    <a:srgbClr val="FFFFFF"/>
                  </a:solidFill>
                </a:uFill>
                <a:latin typeface="Arial"/>
                <a:ea typeface="DejaVu Sans"/>
              </a:rPr>
              <a:t>: Resistivity survey</a:t>
            </a:r>
          </a:p>
          <a:p>
            <a:pPr>
              <a:lnSpc>
                <a:spcPct val="100000"/>
              </a:lnSpc>
            </a:pPr>
            <a:r>
              <a:rPr lang="en-GB" sz="1030" spc="-1" dirty="0">
                <a:solidFill>
                  <a:srgbClr val="4C4949"/>
                </a:solidFill>
                <a:uFill>
                  <a:solidFill>
                    <a:srgbClr val="FFFFFF"/>
                  </a:solidFill>
                </a:uFill>
                <a:latin typeface="Arial"/>
              </a:rPr>
              <a:t>Ásdís Benediktsdóttir et al.</a:t>
            </a:r>
            <a:endParaRPr lang="en-GB" sz="1800" b="0" strike="noStrike" spc="-1" dirty="0">
              <a:solidFill>
                <a:srgbClr val="000000"/>
              </a:solidFill>
              <a:uFill>
                <a:solidFill>
                  <a:srgbClr val="FFFFFF"/>
                </a:solidFill>
              </a:uFill>
              <a:latin typeface="Arial"/>
            </a:endParaRPr>
          </a:p>
        </p:txBody>
      </p:sp>
      <p:pic>
        <p:nvPicPr>
          <p:cNvPr id="85" name="Grafik 35"/>
          <p:cNvPicPr/>
          <p:nvPr/>
        </p:nvPicPr>
        <p:blipFill>
          <a:blip r:embed="rId2"/>
          <a:stretch/>
        </p:blipFill>
        <p:spPr>
          <a:xfrm>
            <a:off x="6940080" y="57600"/>
            <a:ext cx="2150280" cy="632160"/>
          </a:xfrm>
          <a:prstGeom prst="rect">
            <a:avLst/>
          </a:prstGeom>
          <a:ln>
            <a:noFill/>
          </a:ln>
        </p:spPr>
      </p:pic>
      <p:pic>
        <p:nvPicPr>
          <p:cNvPr id="86" name="Grafik 36"/>
          <p:cNvPicPr/>
          <p:nvPr/>
        </p:nvPicPr>
        <p:blipFill>
          <a:blip r:embed="rId3"/>
          <a:stretch/>
        </p:blipFill>
        <p:spPr>
          <a:xfrm>
            <a:off x="203400" y="6347520"/>
            <a:ext cx="584640" cy="388800"/>
          </a:xfrm>
          <a:prstGeom prst="rect">
            <a:avLst/>
          </a:prstGeom>
          <a:ln>
            <a:noFill/>
          </a:ln>
        </p:spPr>
      </p:pic>
      <p:sp>
        <p:nvSpPr>
          <p:cNvPr id="88" name="CustomShape 3"/>
          <p:cNvSpPr/>
          <p:nvPr/>
        </p:nvSpPr>
        <p:spPr>
          <a:xfrm>
            <a:off x="-2520" y="137160"/>
            <a:ext cx="6991920" cy="455760"/>
          </a:xfrm>
          <a:prstGeom prst="rect">
            <a:avLst/>
          </a:prstGeom>
          <a:noFill/>
          <a:ln>
            <a:noFill/>
          </a:ln>
        </p:spPr>
        <p:style>
          <a:lnRef idx="0">
            <a:scrgbClr r="0" g="0" b="0"/>
          </a:lnRef>
          <a:fillRef idx="0">
            <a:scrgbClr r="0" g="0" b="0"/>
          </a:fillRef>
          <a:effectRef idx="0">
            <a:scrgbClr r="0" g="0" b="0"/>
          </a:effectRef>
          <a:fontRef idx="minor"/>
        </p:style>
        <p:txBody>
          <a:bodyPr lIns="403920" tIns="45000" rIns="403920" bIns="45000"/>
          <a:lstStyle/>
          <a:p>
            <a:pPr>
              <a:lnSpc>
                <a:spcPct val="100000"/>
              </a:lnSpc>
            </a:pPr>
            <a:r>
              <a:rPr lang="en-GB" sz="2400" spc="-1" dirty="0">
                <a:solidFill>
                  <a:srgbClr val="4C4949"/>
                </a:solidFill>
                <a:uFill>
                  <a:solidFill>
                    <a:srgbClr val="FFFFFF"/>
                  </a:solidFill>
                </a:uFill>
                <a:latin typeface="Arial"/>
              </a:rPr>
              <a:t>Results from 3D inversion</a:t>
            </a:r>
            <a:endParaRPr lang="en-GB" sz="1800" b="0" strike="noStrike" spc="-1" dirty="0">
              <a:solidFill>
                <a:srgbClr val="000000"/>
              </a:solidFill>
              <a:uFill>
                <a:solidFill>
                  <a:srgbClr val="FFFFFF"/>
                </a:solidFill>
              </a:uFill>
              <a:latin typeface="Arial"/>
            </a:endParaRPr>
          </a:p>
        </p:txBody>
      </p:sp>
      <p:sp>
        <p:nvSpPr>
          <p:cNvPr id="89" name="Line 4"/>
          <p:cNvSpPr/>
          <p:nvPr/>
        </p:nvSpPr>
        <p:spPr>
          <a:xfrm>
            <a:off x="-36720" y="751320"/>
            <a:ext cx="9219600" cy="360"/>
          </a:xfrm>
          <a:prstGeom prst="line">
            <a:avLst/>
          </a:prstGeom>
          <a:ln w="25560">
            <a:solidFill>
              <a:srgbClr val="F6871B"/>
            </a:solidFill>
            <a:round/>
          </a:ln>
        </p:spPr>
        <p:style>
          <a:lnRef idx="1">
            <a:schemeClr val="accent1"/>
          </a:lnRef>
          <a:fillRef idx="0">
            <a:schemeClr val="accent1"/>
          </a:fillRef>
          <a:effectRef idx="0">
            <a:schemeClr val="accent1"/>
          </a:effectRef>
          <a:fontRef idx="minor"/>
        </p:style>
      </p:sp>
      <p:sp>
        <p:nvSpPr>
          <p:cNvPr id="90" name="Line 5"/>
          <p:cNvSpPr/>
          <p:nvPr/>
        </p:nvSpPr>
        <p:spPr>
          <a:xfrm>
            <a:off x="-38880" y="6215400"/>
            <a:ext cx="9219600" cy="360"/>
          </a:xfrm>
          <a:prstGeom prst="line">
            <a:avLst/>
          </a:prstGeom>
          <a:ln w="25560">
            <a:solidFill>
              <a:srgbClr val="F6871B"/>
            </a:solidFill>
            <a:round/>
          </a:ln>
        </p:spPr>
        <p:style>
          <a:lnRef idx="1">
            <a:schemeClr val="accent1"/>
          </a:lnRef>
          <a:fillRef idx="0">
            <a:schemeClr val="accent1"/>
          </a:fillRef>
          <a:effectRef idx="0">
            <a:schemeClr val="accent1"/>
          </a:effectRef>
          <a:fontRef idx="minor"/>
        </p:style>
      </p:sp>
      <p:pic>
        <p:nvPicPr>
          <p:cNvPr id="91" name="Grafik 1"/>
          <p:cNvPicPr/>
          <p:nvPr/>
        </p:nvPicPr>
        <p:blipFill>
          <a:blip r:embed="rId4"/>
          <a:stretch/>
        </p:blipFill>
        <p:spPr>
          <a:xfrm>
            <a:off x="860400" y="6346800"/>
            <a:ext cx="648000" cy="388800"/>
          </a:xfrm>
          <a:prstGeom prst="rect">
            <a:avLst/>
          </a:prstGeom>
          <a:ln>
            <a:solidFill>
              <a:srgbClr val="000000"/>
            </a:solidFill>
          </a:ln>
        </p:spPr>
      </p:pic>
      <p:pic>
        <p:nvPicPr>
          <p:cNvPr id="13" name="Picture 12">
            <a:extLst>
              <a:ext uri="{FF2B5EF4-FFF2-40B4-BE49-F238E27FC236}">
                <a16:creationId xmlns:a16="http://schemas.microsoft.com/office/drawing/2014/main" id="{8E4980B4-AD3E-4C53-B168-DF6C779986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1880" y="6213171"/>
            <a:ext cx="720000" cy="720000"/>
          </a:xfrm>
          <a:prstGeom prst="rect">
            <a:avLst/>
          </a:prstGeom>
        </p:spPr>
      </p:pic>
      <p:pic>
        <p:nvPicPr>
          <p:cNvPr id="14" name="Picture 13">
            <a:extLst>
              <a:ext uri="{FF2B5EF4-FFF2-40B4-BE49-F238E27FC236}">
                <a16:creationId xmlns:a16="http://schemas.microsoft.com/office/drawing/2014/main" id="{0758F9D7-5766-4A29-8C5F-5C297146FD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2417" y="6318000"/>
            <a:ext cx="1454243" cy="540000"/>
          </a:xfrm>
          <a:prstGeom prst="rect">
            <a:avLst/>
          </a:prstGeom>
        </p:spPr>
      </p:pic>
      <p:pic>
        <p:nvPicPr>
          <p:cNvPr id="15" name="Picture 14">
            <a:extLst>
              <a:ext uri="{FF2B5EF4-FFF2-40B4-BE49-F238E27FC236}">
                <a16:creationId xmlns:a16="http://schemas.microsoft.com/office/drawing/2014/main" id="{D22D5D99-EDB5-465D-A999-C92E8BBB9B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21080" y="6369086"/>
            <a:ext cx="936000" cy="468000"/>
          </a:xfrm>
          <a:prstGeom prst="rect">
            <a:avLst/>
          </a:prstGeom>
        </p:spPr>
      </p:pic>
      <p:pic>
        <p:nvPicPr>
          <p:cNvPr id="16" name="Picture 15">
            <a:extLst>
              <a:ext uri="{FF2B5EF4-FFF2-40B4-BE49-F238E27FC236}">
                <a16:creationId xmlns:a16="http://schemas.microsoft.com/office/drawing/2014/main" id="{E2F64315-3E7E-428C-9883-19BD32C001A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00708" y="6273122"/>
            <a:ext cx="1026995" cy="540000"/>
          </a:xfrm>
          <a:prstGeom prst="rect">
            <a:avLst/>
          </a:prstGeom>
        </p:spPr>
      </p:pic>
      <p:pic>
        <p:nvPicPr>
          <p:cNvPr id="18" name="Picture 17">
            <a:extLst>
              <a:ext uri="{FF2B5EF4-FFF2-40B4-BE49-F238E27FC236}">
                <a16:creationId xmlns:a16="http://schemas.microsoft.com/office/drawing/2014/main" id="{29026F99-7D2A-4F14-B5CA-8009A48340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83241" y="804474"/>
            <a:ext cx="6372000" cy="5249425"/>
          </a:xfrm>
          <a:prstGeom prst="rect">
            <a:avLst/>
          </a:prstGeom>
        </p:spPr>
      </p:pic>
    </p:spTree>
    <p:extLst>
      <p:ext uri="{BB962C8B-B14F-4D97-AF65-F5344CB8AC3E}">
        <p14:creationId xmlns:p14="http://schemas.microsoft.com/office/powerpoint/2010/main" val="137106864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CustomShape 1"/>
          <p:cNvSpPr/>
          <p:nvPr/>
        </p:nvSpPr>
        <p:spPr>
          <a:xfrm>
            <a:off x="1677240" y="6338520"/>
            <a:ext cx="5390640" cy="402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1030" b="0" strike="noStrike" spc="-1" dirty="0">
                <a:solidFill>
                  <a:srgbClr val="4C4949"/>
                </a:solidFill>
                <a:uFill>
                  <a:solidFill>
                    <a:srgbClr val="FFFFFF"/>
                  </a:solidFill>
                </a:uFill>
                <a:latin typeface="Arial"/>
                <a:ea typeface="DejaVu Sans"/>
              </a:rPr>
              <a:t>Los </a:t>
            </a:r>
            <a:r>
              <a:rPr lang="en-GB" sz="1030" b="0" strike="noStrike" spc="-1" dirty="0" err="1">
                <a:solidFill>
                  <a:srgbClr val="4C4949"/>
                </a:solidFill>
                <a:uFill>
                  <a:solidFill>
                    <a:srgbClr val="FFFFFF"/>
                  </a:solidFill>
                </a:uFill>
                <a:latin typeface="Arial"/>
                <a:ea typeface="DejaVu Sans"/>
              </a:rPr>
              <a:t>Humeros</a:t>
            </a:r>
            <a:r>
              <a:rPr lang="en-GB" sz="1030" b="0" strike="noStrike" spc="-1" dirty="0">
                <a:solidFill>
                  <a:srgbClr val="4C4949"/>
                </a:solidFill>
                <a:uFill>
                  <a:solidFill>
                    <a:srgbClr val="FFFFFF"/>
                  </a:solidFill>
                </a:uFill>
                <a:latin typeface="Arial"/>
                <a:ea typeface="DejaVu Sans"/>
              </a:rPr>
              <a:t>: Resistivity survey</a:t>
            </a:r>
          </a:p>
          <a:p>
            <a:pPr>
              <a:lnSpc>
                <a:spcPct val="100000"/>
              </a:lnSpc>
            </a:pPr>
            <a:r>
              <a:rPr lang="en-GB" sz="1030" spc="-1" dirty="0">
                <a:solidFill>
                  <a:srgbClr val="4C4949"/>
                </a:solidFill>
                <a:uFill>
                  <a:solidFill>
                    <a:srgbClr val="FFFFFF"/>
                  </a:solidFill>
                </a:uFill>
                <a:latin typeface="Arial"/>
              </a:rPr>
              <a:t>Ásdís Benediktsdóttir et al.</a:t>
            </a:r>
            <a:endParaRPr lang="en-GB" sz="1800" b="0" strike="noStrike" spc="-1" dirty="0">
              <a:solidFill>
                <a:srgbClr val="000000"/>
              </a:solidFill>
              <a:uFill>
                <a:solidFill>
                  <a:srgbClr val="FFFFFF"/>
                </a:solidFill>
              </a:uFill>
              <a:latin typeface="Arial"/>
            </a:endParaRPr>
          </a:p>
        </p:txBody>
      </p:sp>
      <p:pic>
        <p:nvPicPr>
          <p:cNvPr id="85" name="Grafik 35"/>
          <p:cNvPicPr/>
          <p:nvPr/>
        </p:nvPicPr>
        <p:blipFill>
          <a:blip r:embed="rId2"/>
          <a:stretch/>
        </p:blipFill>
        <p:spPr>
          <a:xfrm>
            <a:off x="6940080" y="57600"/>
            <a:ext cx="2150280" cy="632160"/>
          </a:xfrm>
          <a:prstGeom prst="rect">
            <a:avLst/>
          </a:prstGeom>
          <a:ln>
            <a:noFill/>
          </a:ln>
        </p:spPr>
      </p:pic>
      <p:pic>
        <p:nvPicPr>
          <p:cNvPr id="86" name="Grafik 36"/>
          <p:cNvPicPr/>
          <p:nvPr/>
        </p:nvPicPr>
        <p:blipFill>
          <a:blip r:embed="rId3"/>
          <a:stretch/>
        </p:blipFill>
        <p:spPr>
          <a:xfrm>
            <a:off x="203400" y="6347520"/>
            <a:ext cx="584640" cy="388800"/>
          </a:xfrm>
          <a:prstGeom prst="rect">
            <a:avLst/>
          </a:prstGeom>
          <a:ln>
            <a:noFill/>
          </a:ln>
        </p:spPr>
      </p:pic>
      <p:sp>
        <p:nvSpPr>
          <p:cNvPr id="88" name="CustomShape 3"/>
          <p:cNvSpPr/>
          <p:nvPr/>
        </p:nvSpPr>
        <p:spPr>
          <a:xfrm>
            <a:off x="-2520" y="137160"/>
            <a:ext cx="6991920" cy="455760"/>
          </a:xfrm>
          <a:prstGeom prst="rect">
            <a:avLst/>
          </a:prstGeom>
          <a:noFill/>
          <a:ln>
            <a:noFill/>
          </a:ln>
        </p:spPr>
        <p:style>
          <a:lnRef idx="0">
            <a:scrgbClr r="0" g="0" b="0"/>
          </a:lnRef>
          <a:fillRef idx="0">
            <a:scrgbClr r="0" g="0" b="0"/>
          </a:fillRef>
          <a:effectRef idx="0">
            <a:scrgbClr r="0" g="0" b="0"/>
          </a:effectRef>
          <a:fontRef idx="minor"/>
        </p:style>
        <p:txBody>
          <a:bodyPr lIns="403920" tIns="45000" rIns="403920" bIns="45000"/>
          <a:lstStyle/>
          <a:p>
            <a:pPr>
              <a:lnSpc>
                <a:spcPct val="100000"/>
              </a:lnSpc>
            </a:pPr>
            <a:r>
              <a:rPr lang="en-GB" sz="2400" spc="-1" dirty="0">
                <a:solidFill>
                  <a:srgbClr val="4C4949"/>
                </a:solidFill>
                <a:uFill>
                  <a:solidFill>
                    <a:srgbClr val="FFFFFF"/>
                  </a:solidFill>
                </a:uFill>
                <a:latin typeface="Arial"/>
              </a:rPr>
              <a:t>Results from 3D inversion</a:t>
            </a:r>
            <a:endParaRPr lang="en-GB" sz="1800" b="0" strike="noStrike" spc="-1" dirty="0">
              <a:solidFill>
                <a:srgbClr val="000000"/>
              </a:solidFill>
              <a:uFill>
                <a:solidFill>
                  <a:srgbClr val="FFFFFF"/>
                </a:solidFill>
              </a:uFill>
              <a:latin typeface="Arial"/>
            </a:endParaRPr>
          </a:p>
        </p:txBody>
      </p:sp>
      <p:sp>
        <p:nvSpPr>
          <p:cNvPr id="89" name="Line 4"/>
          <p:cNvSpPr/>
          <p:nvPr/>
        </p:nvSpPr>
        <p:spPr>
          <a:xfrm>
            <a:off x="-36720" y="751320"/>
            <a:ext cx="9219600" cy="360"/>
          </a:xfrm>
          <a:prstGeom prst="line">
            <a:avLst/>
          </a:prstGeom>
          <a:ln w="25560">
            <a:solidFill>
              <a:srgbClr val="F6871B"/>
            </a:solidFill>
            <a:round/>
          </a:ln>
        </p:spPr>
        <p:style>
          <a:lnRef idx="1">
            <a:schemeClr val="accent1"/>
          </a:lnRef>
          <a:fillRef idx="0">
            <a:schemeClr val="accent1"/>
          </a:fillRef>
          <a:effectRef idx="0">
            <a:schemeClr val="accent1"/>
          </a:effectRef>
          <a:fontRef idx="minor"/>
        </p:style>
      </p:sp>
      <p:sp>
        <p:nvSpPr>
          <p:cNvPr id="90" name="Line 5"/>
          <p:cNvSpPr/>
          <p:nvPr/>
        </p:nvSpPr>
        <p:spPr>
          <a:xfrm>
            <a:off x="-38880" y="6215400"/>
            <a:ext cx="9219600" cy="360"/>
          </a:xfrm>
          <a:prstGeom prst="line">
            <a:avLst/>
          </a:prstGeom>
          <a:ln w="25560">
            <a:solidFill>
              <a:srgbClr val="F6871B"/>
            </a:solidFill>
            <a:round/>
          </a:ln>
        </p:spPr>
        <p:style>
          <a:lnRef idx="1">
            <a:schemeClr val="accent1"/>
          </a:lnRef>
          <a:fillRef idx="0">
            <a:schemeClr val="accent1"/>
          </a:fillRef>
          <a:effectRef idx="0">
            <a:schemeClr val="accent1"/>
          </a:effectRef>
          <a:fontRef idx="minor"/>
        </p:style>
      </p:sp>
      <p:pic>
        <p:nvPicPr>
          <p:cNvPr id="91" name="Grafik 1"/>
          <p:cNvPicPr/>
          <p:nvPr/>
        </p:nvPicPr>
        <p:blipFill>
          <a:blip r:embed="rId4"/>
          <a:stretch/>
        </p:blipFill>
        <p:spPr>
          <a:xfrm>
            <a:off x="860400" y="6346800"/>
            <a:ext cx="648000" cy="388800"/>
          </a:xfrm>
          <a:prstGeom prst="rect">
            <a:avLst/>
          </a:prstGeom>
          <a:ln>
            <a:solidFill>
              <a:srgbClr val="000000"/>
            </a:solidFill>
          </a:ln>
        </p:spPr>
      </p:pic>
      <p:pic>
        <p:nvPicPr>
          <p:cNvPr id="13" name="Picture 12">
            <a:extLst>
              <a:ext uri="{FF2B5EF4-FFF2-40B4-BE49-F238E27FC236}">
                <a16:creationId xmlns:a16="http://schemas.microsoft.com/office/drawing/2014/main" id="{8E4980B4-AD3E-4C53-B168-DF6C779986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1880" y="6213171"/>
            <a:ext cx="720000" cy="720000"/>
          </a:xfrm>
          <a:prstGeom prst="rect">
            <a:avLst/>
          </a:prstGeom>
        </p:spPr>
      </p:pic>
      <p:pic>
        <p:nvPicPr>
          <p:cNvPr id="14" name="Picture 13">
            <a:extLst>
              <a:ext uri="{FF2B5EF4-FFF2-40B4-BE49-F238E27FC236}">
                <a16:creationId xmlns:a16="http://schemas.microsoft.com/office/drawing/2014/main" id="{0758F9D7-5766-4A29-8C5F-5C297146FD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2417" y="6318000"/>
            <a:ext cx="1454243" cy="540000"/>
          </a:xfrm>
          <a:prstGeom prst="rect">
            <a:avLst/>
          </a:prstGeom>
        </p:spPr>
      </p:pic>
      <p:pic>
        <p:nvPicPr>
          <p:cNvPr id="15" name="Picture 14">
            <a:extLst>
              <a:ext uri="{FF2B5EF4-FFF2-40B4-BE49-F238E27FC236}">
                <a16:creationId xmlns:a16="http://schemas.microsoft.com/office/drawing/2014/main" id="{D22D5D99-EDB5-465D-A999-C92E8BBB9B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21080" y="6369086"/>
            <a:ext cx="936000" cy="468000"/>
          </a:xfrm>
          <a:prstGeom prst="rect">
            <a:avLst/>
          </a:prstGeom>
        </p:spPr>
      </p:pic>
      <p:pic>
        <p:nvPicPr>
          <p:cNvPr id="16" name="Picture 15">
            <a:extLst>
              <a:ext uri="{FF2B5EF4-FFF2-40B4-BE49-F238E27FC236}">
                <a16:creationId xmlns:a16="http://schemas.microsoft.com/office/drawing/2014/main" id="{E2F64315-3E7E-428C-9883-19BD32C001A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00708" y="6273122"/>
            <a:ext cx="1026995" cy="540000"/>
          </a:xfrm>
          <a:prstGeom prst="rect">
            <a:avLst/>
          </a:prstGeom>
        </p:spPr>
      </p:pic>
      <p:pic>
        <p:nvPicPr>
          <p:cNvPr id="17" name="Picture 16">
            <a:extLst>
              <a:ext uri="{FF2B5EF4-FFF2-40B4-BE49-F238E27FC236}">
                <a16:creationId xmlns:a16="http://schemas.microsoft.com/office/drawing/2014/main" id="{EDBBED9D-CC07-40A6-AFF6-C6190726864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80878" y="809648"/>
            <a:ext cx="6372000" cy="5249424"/>
          </a:xfrm>
          <a:prstGeom prst="rect">
            <a:avLst/>
          </a:prstGeom>
        </p:spPr>
      </p:pic>
    </p:spTree>
    <p:extLst>
      <p:ext uri="{BB962C8B-B14F-4D97-AF65-F5344CB8AC3E}">
        <p14:creationId xmlns:p14="http://schemas.microsoft.com/office/powerpoint/2010/main" val="62807408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CustomShape 1"/>
          <p:cNvSpPr/>
          <p:nvPr/>
        </p:nvSpPr>
        <p:spPr>
          <a:xfrm>
            <a:off x="1677240" y="6338520"/>
            <a:ext cx="5390640" cy="402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1030" b="0" strike="noStrike" spc="-1" dirty="0">
                <a:solidFill>
                  <a:srgbClr val="4C4949"/>
                </a:solidFill>
                <a:uFill>
                  <a:solidFill>
                    <a:srgbClr val="FFFFFF"/>
                  </a:solidFill>
                </a:uFill>
                <a:latin typeface="Arial"/>
                <a:ea typeface="DejaVu Sans"/>
              </a:rPr>
              <a:t>Los </a:t>
            </a:r>
            <a:r>
              <a:rPr lang="en-GB" sz="1030" b="0" strike="noStrike" spc="-1" dirty="0" err="1">
                <a:solidFill>
                  <a:srgbClr val="4C4949"/>
                </a:solidFill>
                <a:uFill>
                  <a:solidFill>
                    <a:srgbClr val="FFFFFF"/>
                  </a:solidFill>
                </a:uFill>
                <a:latin typeface="Arial"/>
                <a:ea typeface="DejaVu Sans"/>
              </a:rPr>
              <a:t>Humeros</a:t>
            </a:r>
            <a:r>
              <a:rPr lang="en-GB" sz="1030" b="0" strike="noStrike" spc="-1" dirty="0">
                <a:solidFill>
                  <a:srgbClr val="4C4949"/>
                </a:solidFill>
                <a:uFill>
                  <a:solidFill>
                    <a:srgbClr val="FFFFFF"/>
                  </a:solidFill>
                </a:uFill>
                <a:latin typeface="Arial"/>
                <a:ea typeface="DejaVu Sans"/>
              </a:rPr>
              <a:t>: Resistivity survey</a:t>
            </a:r>
          </a:p>
          <a:p>
            <a:pPr>
              <a:lnSpc>
                <a:spcPct val="100000"/>
              </a:lnSpc>
            </a:pPr>
            <a:r>
              <a:rPr lang="en-GB" sz="1030" spc="-1" dirty="0">
                <a:solidFill>
                  <a:srgbClr val="4C4949"/>
                </a:solidFill>
                <a:uFill>
                  <a:solidFill>
                    <a:srgbClr val="FFFFFF"/>
                  </a:solidFill>
                </a:uFill>
                <a:latin typeface="Arial"/>
              </a:rPr>
              <a:t>Ásdís Benediktsdóttir et al.</a:t>
            </a:r>
            <a:endParaRPr lang="en-GB" sz="1800" b="0" strike="noStrike" spc="-1" dirty="0">
              <a:solidFill>
                <a:srgbClr val="000000"/>
              </a:solidFill>
              <a:uFill>
                <a:solidFill>
                  <a:srgbClr val="FFFFFF"/>
                </a:solidFill>
              </a:uFill>
              <a:latin typeface="Arial"/>
            </a:endParaRPr>
          </a:p>
        </p:txBody>
      </p:sp>
      <p:pic>
        <p:nvPicPr>
          <p:cNvPr id="85" name="Grafik 35"/>
          <p:cNvPicPr/>
          <p:nvPr/>
        </p:nvPicPr>
        <p:blipFill>
          <a:blip r:embed="rId2"/>
          <a:stretch/>
        </p:blipFill>
        <p:spPr>
          <a:xfrm>
            <a:off x="6940080" y="57600"/>
            <a:ext cx="2150280" cy="632160"/>
          </a:xfrm>
          <a:prstGeom prst="rect">
            <a:avLst/>
          </a:prstGeom>
          <a:ln>
            <a:noFill/>
          </a:ln>
        </p:spPr>
      </p:pic>
      <p:pic>
        <p:nvPicPr>
          <p:cNvPr id="86" name="Grafik 36"/>
          <p:cNvPicPr/>
          <p:nvPr/>
        </p:nvPicPr>
        <p:blipFill>
          <a:blip r:embed="rId3"/>
          <a:stretch/>
        </p:blipFill>
        <p:spPr>
          <a:xfrm>
            <a:off x="203400" y="6347520"/>
            <a:ext cx="584640" cy="388800"/>
          </a:xfrm>
          <a:prstGeom prst="rect">
            <a:avLst/>
          </a:prstGeom>
          <a:ln>
            <a:noFill/>
          </a:ln>
        </p:spPr>
      </p:pic>
      <p:sp>
        <p:nvSpPr>
          <p:cNvPr id="88" name="CustomShape 3"/>
          <p:cNvSpPr/>
          <p:nvPr/>
        </p:nvSpPr>
        <p:spPr>
          <a:xfrm>
            <a:off x="-2520" y="137160"/>
            <a:ext cx="6991920" cy="455760"/>
          </a:xfrm>
          <a:prstGeom prst="rect">
            <a:avLst/>
          </a:prstGeom>
          <a:noFill/>
          <a:ln>
            <a:noFill/>
          </a:ln>
        </p:spPr>
        <p:style>
          <a:lnRef idx="0">
            <a:scrgbClr r="0" g="0" b="0"/>
          </a:lnRef>
          <a:fillRef idx="0">
            <a:scrgbClr r="0" g="0" b="0"/>
          </a:fillRef>
          <a:effectRef idx="0">
            <a:scrgbClr r="0" g="0" b="0"/>
          </a:effectRef>
          <a:fontRef idx="minor"/>
        </p:style>
        <p:txBody>
          <a:bodyPr lIns="403920" tIns="45000" rIns="403920" bIns="45000"/>
          <a:lstStyle/>
          <a:p>
            <a:pPr>
              <a:lnSpc>
                <a:spcPct val="100000"/>
              </a:lnSpc>
            </a:pPr>
            <a:r>
              <a:rPr lang="en-GB" sz="2400" spc="-1" dirty="0">
                <a:solidFill>
                  <a:srgbClr val="4C4949"/>
                </a:solidFill>
                <a:uFill>
                  <a:solidFill>
                    <a:srgbClr val="FFFFFF"/>
                  </a:solidFill>
                </a:uFill>
                <a:latin typeface="Arial"/>
              </a:rPr>
              <a:t>Results from 3D inversion</a:t>
            </a:r>
            <a:endParaRPr lang="en-GB" sz="1800" b="0" strike="noStrike" spc="-1" dirty="0">
              <a:solidFill>
                <a:srgbClr val="000000"/>
              </a:solidFill>
              <a:uFill>
                <a:solidFill>
                  <a:srgbClr val="FFFFFF"/>
                </a:solidFill>
              </a:uFill>
              <a:latin typeface="Arial"/>
            </a:endParaRPr>
          </a:p>
        </p:txBody>
      </p:sp>
      <p:sp>
        <p:nvSpPr>
          <p:cNvPr id="89" name="Line 4"/>
          <p:cNvSpPr/>
          <p:nvPr/>
        </p:nvSpPr>
        <p:spPr>
          <a:xfrm>
            <a:off x="-36720" y="751320"/>
            <a:ext cx="9219600" cy="360"/>
          </a:xfrm>
          <a:prstGeom prst="line">
            <a:avLst/>
          </a:prstGeom>
          <a:ln w="25560">
            <a:solidFill>
              <a:srgbClr val="F6871B"/>
            </a:solidFill>
            <a:round/>
          </a:ln>
        </p:spPr>
        <p:style>
          <a:lnRef idx="1">
            <a:schemeClr val="accent1"/>
          </a:lnRef>
          <a:fillRef idx="0">
            <a:schemeClr val="accent1"/>
          </a:fillRef>
          <a:effectRef idx="0">
            <a:schemeClr val="accent1"/>
          </a:effectRef>
          <a:fontRef idx="minor"/>
        </p:style>
      </p:sp>
      <p:sp>
        <p:nvSpPr>
          <p:cNvPr id="90" name="Line 5"/>
          <p:cNvSpPr/>
          <p:nvPr/>
        </p:nvSpPr>
        <p:spPr>
          <a:xfrm>
            <a:off x="-38880" y="6215400"/>
            <a:ext cx="9219600" cy="360"/>
          </a:xfrm>
          <a:prstGeom prst="line">
            <a:avLst/>
          </a:prstGeom>
          <a:ln w="25560">
            <a:solidFill>
              <a:srgbClr val="F6871B"/>
            </a:solidFill>
            <a:round/>
          </a:ln>
        </p:spPr>
        <p:style>
          <a:lnRef idx="1">
            <a:schemeClr val="accent1"/>
          </a:lnRef>
          <a:fillRef idx="0">
            <a:schemeClr val="accent1"/>
          </a:fillRef>
          <a:effectRef idx="0">
            <a:schemeClr val="accent1"/>
          </a:effectRef>
          <a:fontRef idx="minor"/>
        </p:style>
      </p:sp>
      <p:pic>
        <p:nvPicPr>
          <p:cNvPr id="91" name="Grafik 1"/>
          <p:cNvPicPr/>
          <p:nvPr/>
        </p:nvPicPr>
        <p:blipFill>
          <a:blip r:embed="rId4"/>
          <a:stretch/>
        </p:blipFill>
        <p:spPr>
          <a:xfrm>
            <a:off x="860400" y="6346800"/>
            <a:ext cx="648000" cy="388800"/>
          </a:xfrm>
          <a:prstGeom prst="rect">
            <a:avLst/>
          </a:prstGeom>
          <a:ln>
            <a:solidFill>
              <a:srgbClr val="000000"/>
            </a:solidFill>
          </a:ln>
        </p:spPr>
      </p:pic>
      <p:pic>
        <p:nvPicPr>
          <p:cNvPr id="13" name="Picture 12">
            <a:extLst>
              <a:ext uri="{FF2B5EF4-FFF2-40B4-BE49-F238E27FC236}">
                <a16:creationId xmlns:a16="http://schemas.microsoft.com/office/drawing/2014/main" id="{8E4980B4-AD3E-4C53-B168-DF6C779986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1880" y="6213171"/>
            <a:ext cx="720000" cy="720000"/>
          </a:xfrm>
          <a:prstGeom prst="rect">
            <a:avLst/>
          </a:prstGeom>
        </p:spPr>
      </p:pic>
      <p:pic>
        <p:nvPicPr>
          <p:cNvPr id="14" name="Picture 13">
            <a:extLst>
              <a:ext uri="{FF2B5EF4-FFF2-40B4-BE49-F238E27FC236}">
                <a16:creationId xmlns:a16="http://schemas.microsoft.com/office/drawing/2014/main" id="{0758F9D7-5766-4A29-8C5F-5C297146FD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2417" y="6318000"/>
            <a:ext cx="1454243" cy="540000"/>
          </a:xfrm>
          <a:prstGeom prst="rect">
            <a:avLst/>
          </a:prstGeom>
        </p:spPr>
      </p:pic>
      <p:pic>
        <p:nvPicPr>
          <p:cNvPr id="15" name="Picture 14">
            <a:extLst>
              <a:ext uri="{FF2B5EF4-FFF2-40B4-BE49-F238E27FC236}">
                <a16:creationId xmlns:a16="http://schemas.microsoft.com/office/drawing/2014/main" id="{D22D5D99-EDB5-465D-A999-C92E8BBB9B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21080" y="6369086"/>
            <a:ext cx="936000" cy="468000"/>
          </a:xfrm>
          <a:prstGeom prst="rect">
            <a:avLst/>
          </a:prstGeom>
        </p:spPr>
      </p:pic>
      <p:pic>
        <p:nvPicPr>
          <p:cNvPr id="19" name="Picture 18">
            <a:extLst>
              <a:ext uri="{FF2B5EF4-FFF2-40B4-BE49-F238E27FC236}">
                <a16:creationId xmlns:a16="http://schemas.microsoft.com/office/drawing/2014/main" id="{B16C957A-5065-40AD-B8F4-C31F930B80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23234" y="995855"/>
            <a:ext cx="5148000" cy="4241052"/>
          </a:xfrm>
          <a:prstGeom prst="rect">
            <a:avLst/>
          </a:prstGeom>
        </p:spPr>
      </p:pic>
      <p:pic>
        <p:nvPicPr>
          <p:cNvPr id="16" name="Picture 15">
            <a:extLst>
              <a:ext uri="{FF2B5EF4-FFF2-40B4-BE49-F238E27FC236}">
                <a16:creationId xmlns:a16="http://schemas.microsoft.com/office/drawing/2014/main" id="{E2F64315-3E7E-428C-9883-19BD32C001A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00708" y="6273122"/>
            <a:ext cx="1026995" cy="540000"/>
          </a:xfrm>
          <a:prstGeom prst="rect">
            <a:avLst/>
          </a:prstGeom>
        </p:spPr>
      </p:pic>
      <p:pic>
        <p:nvPicPr>
          <p:cNvPr id="18" name="Picture 17">
            <a:extLst>
              <a:ext uri="{FF2B5EF4-FFF2-40B4-BE49-F238E27FC236}">
                <a16:creationId xmlns:a16="http://schemas.microsoft.com/office/drawing/2014/main" id="{BA7E355C-0D76-46E2-A16C-7521CEF820B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 y="910080"/>
            <a:ext cx="5214906" cy="3924000"/>
          </a:xfrm>
          <a:prstGeom prst="rect">
            <a:avLst/>
          </a:prstGeom>
        </p:spPr>
      </p:pic>
      <p:cxnSp>
        <p:nvCxnSpPr>
          <p:cNvPr id="3" name="Straight Connector 2">
            <a:extLst>
              <a:ext uri="{FF2B5EF4-FFF2-40B4-BE49-F238E27FC236}">
                <a16:creationId xmlns:a16="http://schemas.microsoft.com/office/drawing/2014/main" id="{2210B043-D5DF-43FC-972F-4B831B05FAA4}"/>
              </a:ext>
            </a:extLst>
          </p:cNvPr>
          <p:cNvCxnSpPr/>
          <p:nvPr/>
        </p:nvCxnSpPr>
        <p:spPr>
          <a:xfrm>
            <a:off x="6081132" y="187340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A9BBA64-6F83-47FC-9356-3A87A9DCC2E7}"/>
              </a:ext>
            </a:extLst>
          </p:cNvPr>
          <p:cNvCxnSpPr/>
          <p:nvPr/>
        </p:nvCxnSpPr>
        <p:spPr>
          <a:xfrm>
            <a:off x="6103434" y="1821366"/>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82CA122-743B-4275-8AC4-63A7066CF378}"/>
              </a:ext>
            </a:extLst>
          </p:cNvPr>
          <p:cNvCxnSpPr>
            <a:cxnSpLocks/>
          </p:cNvCxnSpPr>
          <p:nvPr/>
        </p:nvCxnSpPr>
        <p:spPr>
          <a:xfrm>
            <a:off x="5426927" y="1799064"/>
            <a:ext cx="366343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2AFEBAF-C26B-4DBB-9137-151063241921}"/>
              </a:ext>
            </a:extLst>
          </p:cNvPr>
          <p:cNvCxnSpPr>
            <a:cxnSpLocks/>
          </p:cNvCxnSpPr>
          <p:nvPr/>
        </p:nvCxnSpPr>
        <p:spPr>
          <a:xfrm>
            <a:off x="5482684" y="1795350"/>
            <a:ext cx="3663433" cy="0"/>
          </a:xfrm>
          <a:prstGeom prst="line">
            <a:avLst/>
          </a:prstGeom>
          <a:ln w="19050">
            <a:solidFill>
              <a:schemeClr val="tx2"/>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393793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CustomShape 1"/>
          <p:cNvSpPr/>
          <p:nvPr/>
        </p:nvSpPr>
        <p:spPr>
          <a:xfrm>
            <a:off x="1677240" y="6338520"/>
            <a:ext cx="5390640" cy="402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1030" b="0" strike="noStrike" spc="-1" dirty="0">
                <a:solidFill>
                  <a:srgbClr val="4C4949"/>
                </a:solidFill>
                <a:uFill>
                  <a:solidFill>
                    <a:srgbClr val="FFFFFF"/>
                  </a:solidFill>
                </a:uFill>
                <a:latin typeface="Arial"/>
                <a:ea typeface="DejaVu Sans"/>
              </a:rPr>
              <a:t>Los </a:t>
            </a:r>
            <a:r>
              <a:rPr lang="en-GB" sz="1030" b="0" strike="noStrike" spc="-1" dirty="0" err="1">
                <a:solidFill>
                  <a:srgbClr val="4C4949"/>
                </a:solidFill>
                <a:uFill>
                  <a:solidFill>
                    <a:srgbClr val="FFFFFF"/>
                  </a:solidFill>
                </a:uFill>
                <a:latin typeface="Arial"/>
                <a:ea typeface="DejaVu Sans"/>
              </a:rPr>
              <a:t>Humeros</a:t>
            </a:r>
            <a:r>
              <a:rPr lang="en-GB" sz="1030" b="0" strike="noStrike" spc="-1" dirty="0">
                <a:solidFill>
                  <a:srgbClr val="4C4949"/>
                </a:solidFill>
                <a:uFill>
                  <a:solidFill>
                    <a:srgbClr val="FFFFFF"/>
                  </a:solidFill>
                </a:uFill>
                <a:latin typeface="Arial"/>
                <a:ea typeface="DejaVu Sans"/>
              </a:rPr>
              <a:t>: Resistivity survey</a:t>
            </a:r>
          </a:p>
          <a:p>
            <a:pPr>
              <a:lnSpc>
                <a:spcPct val="100000"/>
              </a:lnSpc>
            </a:pPr>
            <a:r>
              <a:rPr lang="en-GB" sz="1030" spc="-1" dirty="0">
                <a:solidFill>
                  <a:srgbClr val="4C4949"/>
                </a:solidFill>
                <a:uFill>
                  <a:solidFill>
                    <a:srgbClr val="FFFFFF"/>
                  </a:solidFill>
                </a:uFill>
                <a:latin typeface="Arial"/>
              </a:rPr>
              <a:t>Ásdís Benediktsdóttir et al.</a:t>
            </a:r>
            <a:endParaRPr lang="en-GB" sz="1800" b="0" strike="noStrike" spc="-1" dirty="0">
              <a:solidFill>
                <a:srgbClr val="000000"/>
              </a:solidFill>
              <a:uFill>
                <a:solidFill>
                  <a:srgbClr val="FFFFFF"/>
                </a:solidFill>
              </a:uFill>
              <a:latin typeface="Arial"/>
            </a:endParaRPr>
          </a:p>
        </p:txBody>
      </p:sp>
      <p:pic>
        <p:nvPicPr>
          <p:cNvPr id="85" name="Grafik 35"/>
          <p:cNvPicPr/>
          <p:nvPr/>
        </p:nvPicPr>
        <p:blipFill>
          <a:blip r:embed="rId2"/>
          <a:stretch/>
        </p:blipFill>
        <p:spPr>
          <a:xfrm>
            <a:off x="6940080" y="57600"/>
            <a:ext cx="2150280" cy="632160"/>
          </a:xfrm>
          <a:prstGeom prst="rect">
            <a:avLst/>
          </a:prstGeom>
          <a:ln>
            <a:noFill/>
          </a:ln>
        </p:spPr>
      </p:pic>
      <p:pic>
        <p:nvPicPr>
          <p:cNvPr id="86" name="Grafik 36"/>
          <p:cNvPicPr/>
          <p:nvPr/>
        </p:nvPicPr>
        <p:blipFill>
          <a:blip r:embed="rId3"/>
          <a:stretch/>
        </p:blipFill>
        <p:spPr>
          <a:xfrm>
            <a:off x="203400" y="6347520"/>
            <a:ext cx="584640" cy="388800"/>
          </a:xfrm>
          <a:prstGeom prst="rect">
            <a:avLst/>
          </a:prstGeom>
          <a:ln>
            <a:noFill/>
          </a:ln>
        </p:spPr>
      </p:pic>
      <p:sp>
        <p:nvSpPr>
          <p:cNvPr id="88" name="CustomShape 3"/>
          <p:cNvSpPr/>
          <p:nvPr/>
        </p:nvSpPr>
        <p:spPr>
          <a:xfrm>
            <a:off x="-2520" y="137160"/>
            <a:ext cx="6991920" cy="455760"/>
          </a:xfrm>
          <a:prstGeom prst="rect">
            <a:avLst/>
          </a:prstGeom>
          <a:noFill/>
          <a:ln>
            <a:noFill/>
          </a:ln>
        </p:spPr>
        <p:style>
          <a:lnRef idx="0">
            <a:scrgbClr r="0" g="0" b="0"/>
          </a:lnRef>
          <a:fillRef idx="0">
            <a:scrgbClr r="0" g="0" b="0"/>
          </a:fillRef>
          <a:effectRef idx="0">
            <a:scrgbClr r="0" g="0" b="0"/>
          </a:effectRef>
          <a:fontRef idx="minor"/>
        </p:style>
        <p:txBody>
          <a:bodyPr lIns="403920" tIns="45000" rIns="403920" bIns="45000"/>
          <a:lstStyle/>
          <a:p>
            <a:pPr>
              <a:lnSpc>
                <a:spcPct val="100000"/>
              </a:lnSpc>
            </a:pPr>
            <a:r>
              <a:rPr lang="en-GB" sz="2400" spc="-1" dirty="0">
                <a:solidFill>
                  <a:srgbClr val="4C4949"/>
                </a:solidFill>
                <a:uFill>
                  <a:solidFill>
                    <a:srgbClr val="FFFFFF"/>
                  </a:solidFill>
                </a:uFill>
                <a:latin typeface="Arial"/>
              </a:rPr>
              <a:t>Results from 3D inversion</a:t>
            </a:r>
            <a:endParaRPr lang="en-GB" sz="1800" b="0" strike="noStrike" spc="-1" dirty="0">
              <a:solidFill>
                <a:srgbClr val="000000"/>
              </a:solidFill>
              <a:uFill>
                <a:solidFill>
                  <a:srgbClr val="FFFFFF"/>
                </a:solidFill>
              </a:uFill>
              <a:latin typeface="Arial"/>
            </a:endParaRPr>
          </a:p>
        </p:txBody>
      </p:sp>
      <p:sp>
        <p:nvSpPr>
          <p:cNvPr id="89" name="Line 4"/>
          <p:cNvSpPr/>
          <p:nvPr/>
        </p:nvSpPr>
        <p:spPr>
          <a:xfrm>
            <a:off x="-36720" y="751320"/>
            <a:ext cx="9219600" cy="360"/>
          </a:xfrm>
          <a:prstGeom prst="line">
            <a:avLst/>
          </a:prstGeom>
          <a:ln w="25560">
            <a:solidFill>
              <a:srgbClr val="F6871B"/>
            </a:solidFill>
            <a:round/>
          </a:ln>
        </p:spPr>
        <p:style>
          <a:lnRef idx="1">
            <a:schemeClr val="accent1"/>
          </a:lnRef>
          <a:fillRef idx="0">
            <a:schemeClr val="accent1"/>
          </a:fillRef>
          <a:effectRef idx="0">
            <a:schemeClr val="accent1"/>
          </a:effectRef>
          <a:fontRef idx="minor"/>
        </p:style>
      </p:sp>
      <p:sp>
        <p:nvSpPr>
          <p:cNvPr id="90" name="Line 5"/>
          <p:cNvSpPr/>
          <p:nvPr/>
        </p:nvSpPr>
        <p:spPr>
          <a:xfrm>
            <a:off x="-38880" y="6215400"/>
            <a:ext cx="9219600" cy="360"/>
          </a:xfrm>
          <a:prstGeom prst="line">
            <a:avLst/>
          </a:prstGeom>
          <a:ln w="25560">
            <a:solidFill>
              <a:srgbClr val="F6871B"/>
            </a:solidFill>
            <a:round/>
          </a:ln>
        </p:spPr>
        <p:style>
          <a:lnRef idx="1">
            <a:schemeClr val="accent1"/>
          </a:lnRef>
          <a:fillRef idx="0">
            <a:schemeClr val="accent1"/>
          </a:fillRef>
          <a:effectRef idx="0">
            <a:schemeClr val="accent1"/>
          </a:effectRef>
          <a:fontRef idx="minor"/>
        </p:style>
      </p:sp>
      <p:pic>
        <p:nvPicPr>
          <p:cNvPr id="91" name="Grafik 1"/>
          <p:cNvPicPr/>
          <p:nvPr/>
        </p:nvPicPr>
        <p:blipFill>
          <a:blip r:embed="rId4"/>
          <a:stretch/>
        </p:blipFill>
        <p:spPr>
          <a:xfrm>
            <a:off x="860400" y="6346800"/>
            <a:ext cx="648000" cy="388800"/>
          </a:xfrm>
          <a:prstGeom prst="rect">
            <a:avLst/>
          </a:prstGeom>
          <a:ln>
            <a:solidFill>
              <a:srgbClr val="000000"/>
            </a:solidFill>
          </a:ln>
        </p:spPr>
      </p:pic>
      <p:pic>
        <p:nvPicPr>
          <p:cNvPr id="13" name="Picture 12">
            <a:extLst>
              <a:ext uri="{FF2B5EF4-FFF2-40B4-BE49-F238E27FC236}">
                <a16:creationId xmlns:a16="http://schemas.microsoft.com/office/drawing/2014/main" id="{8E4980B4-AD3E-4C53-B168-DF6C779986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1880" y="6213171"/>
            <a:ext cx="720000" cy="720000"/>
          </a:xfrm>
          <a:prstGeom prst="rect">
            <a:avLst/>
          </a:prstGeom>
        </p:spPr>
      </p:pic>
      <p:pic>
        <p:nvPicPr>
          <p:cNvPr id="14" name="Picture 13">
            <a:extLst>
              <a:ext uri="{FF2B5EF4-FFF2-40B4-BE49-F238E27FC236}">
                <a16:creationId xmlns:a16="http://schemas.microsoft.com/office/drawing/2014/main" id="{0758F9D7-5766-4A29-8C5F-5C297146FD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2417" y="6318000"/>
            <a:ext cx="1454243" cy="540000"/>
          </a:xfrm>
          <a:prstGeom prst="rect">
            <a:avLst/>
          </a:prstGeom>
        </p:spPr>
      </p:pic>
      <p:pic>
        <p:nvPicPr>
          <p:cNvPr id="15" name="Picture 14">
            <a:extLst>
              <a:ext uri="{FF2B5EF4-FFF2-40B4-BE49-F238E27FC236}">
                <a16:creationId xmlns:a16="http://schemas.microsoft.com/office/drawing/2014/main" id="{D22D5D99-EDB5-465D-A999-C92E8BBB9B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21080" y="6369086"/>
            <a:ext cx="936000" cy="468000"/>
          </a:xfrm>
          <a:prstGeom prst="rect">
            <a:avLst/>
          </a:prstGeom>
        </p:spPr>
      </p:pic>
      <p:pic>
        <p:nvPicPr>
          <p:cNvPr id="19" name="Picture 18">
            <a:extLst>
              <a:ext uri="{FF2B5EF4-FFF2-40B4-BE49-F238E27FC236}">
                <a16:creationId xmlns:a16="http://schemas.microsoft.com/office/drawing/2014/main" id="{B16C957A-5065-40AD-B8F4-C31F930B80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23234" y="995855"/>
            <a:ext cx="5148000" cy="4241052"/>
          </a:xfrm>
          <a:prstGeom prst="rect">
            <a:avLst/>
          </a:prstGeom>
        </p:spPr>
      </p:pic>
      <p:pic>
        <p:nvPicPr>
          <p:cNvPr id="16" name="Picture 15">
            <a:extLst>
              <a:ext uri="{FF2B5EF4-FFF2-40B4-BE49-F238E27FC236}">
                <a16:creationId xmlns:a16="http://schemas.microsoft.com/office/drawing/2014/main" id="{E2F64315-3E7E-428C-9883-19BD32C001A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00708" y="6273122"/>
            <a:ext cx="1026995" cy="540000"/>
          </a:xfrm>
          <a:prstGeom prst="rect">
            <a:avLst/>
          </a:prstGeom>
        </p:spPr>
      </p:pic>
      <p:cxnSp>
        <p:nvCxnSpPr>
          <p:cNvPr id="3" name="Straight Connector 2">
            <a:extLst>
              <a:ext uri="{FF2B5EF4-FFF2-40B4-BE49-F238E27FC236}">
                <a16:creationId xmlns:a16="http://schemas.microsoft.com/office/drawing/2014/main" id="{2210B043-D5DF-43FC-972F-4B831B05FAA4}"/>
              </a:ext>
            </a:extLst>
          </p:cNvPr>
          <p:cNvCxnSpPr/>
          <p:nvPr/>
        </p:nvCxnSpPr>
        <p:spPr>
          <a:xfrm>
            <a:off x="6081132" y="187340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A9BBA64-6F83-47FC-9356-3A87A9DCC2E7}"/>
              </a:ext>
            </a:extLst>
          </p:cNvPr>
          <p:cNvCxnSpPr/>
          <p:nvPr/>
        </p:nvCxnSpPr>
        <p:spPr>
          <a:xfrm>
            <a:off x="6103434" y="1821366"/>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82CA122-743B-4275-8AC4-63A7066CF378}"/>
              </a:ext>
            </a:extLst>
          </p:cNvPr>
          <p:cNvCxnSpPr>
            <a:cxnSpLocks/>
          </p:cNvCxnSpPr>
          <p:nvPr/>
        </p:nvCxnSpPr>
        <p:spPr>
          <a:xfrm>
            <a:off x="5426927" y="2274848"/>
            <a:ext cx="366343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2AFEBAF-C26B-4DBB-9137-151063241921}"/>
              </a:ext>
            </a:extLst>
          </p:cNvPr>
          <p:cNvCxnSpPr>
            <a:cxnSpLocks/>
          </p:cNvCxnSpPr>
          <p:nvPr/>
        </p:nvCxnSpPr>
        <p:spPr>
          <a:xfrm>
            <a:off x="5482684" y="2278563"/>
            <a:ext cx="3663433" cy="0"/>
          </a:xfrm>
          <a:prstGeom prst="line">
            <a:avLst/>
          </a:prstGeom>
          <a:ln w="19050">
            <a:solidFill>
              <a:schemeClr val="tx2"/>
            </a:solidFill>
            <a:prstDash val="dashDot"/>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DAE24B38-D59A-4261-93E5-4A0F4DAD53A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97" y="906405"/>
            <a:ext cx="5220000" cy="3927833"/>
          </a:xfrm>
          <a:prstGeom prst="rect">
            <a:avLst/>
          </a:prstGeom>
        </p:spPr>
      </p:pic>
    </p:spTree>
    <p:extLst>
      <p:ext uri="{BB962C8B-B14F-4D97-AF65-F5344CB8AC3E}">
        <p14:creationId xmlns:p14="http://schemas.microsoft.com/office/powerpoint/2010/main" val="216459004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16C957A-5065-40AD-B8F4-C31F930B80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3234" y="995855"/>
            <a:ext cx="5148000" cy="4241052"/>
          </a:xfrm>
          <a:prstGeom prst="rect">
            <a:avLst/>
          </a:prstGeom>
        </p:spPr>
      </p:pic>
      <p:sp>
        <p:nvSpPr>
          <p:cNvPr id="83" name="CustomShape 1"/>
          <p:cNvSpPr/>
          <p:nvPr/>
        </p:nvSpPr>
        <p:spPr>
          <a:xfrm>
            <a:off x="1677240" y="6338520"/>
            <a:ext cx="5390640" cy="402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1030" b="0" strike="noStrike" spc="-1" dirty="0">
                <a:solidFill>
                  <a:srgbClr val="4C4949"/>
                </a:solidFill>
                <a:uFill>
                  <a:solidFill>
                    <a:srgbClr val="FFFFFF"/>
                  </a:solidFill>
                </a:uFill>
                <a:latin typeface="Arial"/>
                <a:ea typeface="DejaVu Sans"/>
              </a:rPr>
              <a:t>Los </a:t>
            </a:r>
            <a:r>
              <a:rPr lang="en-GB" sz="1030" b="0" strike="noStrike" spc="-1" dirty="0" err="1">
                <a:solidFill>
                  <a:srgbClr val="4C4949"/>
                </a:solidFill>
                <a:uFill>
                  <a:solidFill>
                    <a:srgbClr val="FFFFFF"/>
                  </a:solidFill>
                </a:uFill>
                <a:latin typeface="Arial"/>
                <a:ea typeface="DejaVu Sans"/>
              </a:rPr>
              <a:t>Humeros</a:t>
            </a:r>
            <a:r>
              <a:rPr lang="en-GB" sz="1030" b="0" strike="noStrike" spc="-1" dirty="0">
                <a:solidFill>
                  <a:srgbClr val="4C4949"/>
                </a:solidFill>
                <a:uFill>
                  <a:solidFill>
                    <a:srgbClr val="FFFFFF"/>
                  </a:solidFill>
                </a:uFill>
                <a:latin typeface="Arial"/>
                <a:ea typeface="DejaVu Sans"/>
              </a:rPr>
              <a:t>: Resistivity survey</a:t>
            </a:r>
          </a:p>
          <a:p>
            <a:pPr>
              <a:lnSpc>
                <a:spcPct val="100000"/>
              </a:lnSpc>
            </a:pPr>
            <a:r>
              <a:rPr lang="en-GB" sz="1030" spc="-1" dirty="0">
                <a:solidFill>
                  <a:srgbClr val="4C4949"/>
                </a:solidFill>
                <a:uFill>
                  <a:solidFill>
                    <a:srgbClr val="FFFFFF"/>
                  </a:solidFill>
                </a:uFill>
                <a:latin typeface="Arial"/>
              </a:rPr>
              <a:t>Ásdís Benediktsdóttir et al.</a:t>
            </a:r>
            <a:endParaRPr lang="en-GB" sz="1800" b="0" strike="noStrike" spc="-1" dirty="0">
              <a:solidFill>
                <a:srgbClr val="000000"/>
              </a:solidFill>
              <a:uFill>
                <a:solidFill>
                  <a:srgbClr val="FFFFFF"/>
                </a:solidFill>
              </a:uFill>
              <a:latin typeface="Arial"/>
            </a:endParaRPr>
          </a:p>
        </p:txBody>
      </p:sp>
      <p:pic>
        <p:nvPicPr>
          <p:cNvPr id="20" name="Picture 19">
            <a:extLst>
              <a:ext uri="{FF2B5EF4-FFF2-40B4-BE49-F238E27FC236}">
                <a16:creationId xmlns:a16="http://schemas.microsoft.com/office/drawing/2014/main" id="{CDBB96F8-6EED-444E-98D4-9AA894A583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2" y="908483"/>
            <a:ext cx="5220000" cy="3927851"/>
          </a:xfrm>
          <a:prstGeom prst="rect">
            <a:avLst/>
          </a:prstGeom>
        </p:spPr>
      </p:pic>
      <p:pic>
        <p:nvPicPr>
          <p:cNvPr id="85" name="Grafik 35"/>
          <p:cNvPicPr/>
          <p:nvPr/>
        </p:nvPicPr>
        <p:blipFill>
          <a:blip r:embed="rId4"/>
          <a:stretch/>
        </p:blipFill>
        <p:spPr>
          <a:xfrm>
            <a:off x="6940080" y="57600"/>
            <a:ext cx="2150280" cy="632160"/>
          </a:xfrm>
          <a:prstGeom prst="rect">
            <a:avLst/>
          </a:prstGeom>
          <a:ln>
            <a:noFill/>
          </a:ln>
        </p:spPr>
      </p:pic>
      <p:pic>
        <p:nvPicPr>
          <p:cNvPr id="86" name="Grafik 36"/>
          <p:cNvPicPr/>
          <p:nvPr/>
        </p:nvPicPr>
        <p:blipFill>
          <a:blip r:embed="rId5"/>
          <a:stretch/>
        </p:blipFill>
        <p:spPr>
          <a:xfrm>
            <a:off x="203400" y="6347520"/>
            <a:ext cx="584640" cy="388800"/>
          </a:xfrm>
          <a:prstGeom prst="rect">
            <a:avLst/>
          </a:prstGeom>
          <a:ln>
            <a:noFill/>
          </a:ln>
        </p:spPr>
      </p:pic>
      <p:sp>
        <p:nvSpPr>
          <p:cNvPr id="88" name="CustomShape 3"/>
          <p:cNvSpPr/>
          <p:nvPr/>
        </p:nvSpPr>
        <p:spPr>
          <a:xfrm>
            <a:off x="-2520" y="137160"/>
            <a:ext cx="6991920" cy="455760"/>
          </a:xfrm>
          <a:prstGeom prst="rect">
            <a:avLst/>
          </a:prstGeom>
          <a:noFill/>
          <a:ln>
            <a:noFill/>
          </a:ln>
        </p:spPr>
        <p:style>
          <a:lnRef idx="0">
            <a:scrgbClr r="0" g="0" b="0"/>
          </a:lnRef>
          <a:fillRef idx="0">
            <a:scrgbClr r="0" g="0" b="0"/>
          </a:fillRef>
          <a:effectRef idx="0">
            <a:scrgbClr r="0" g="0" b="0"/>
          </a:effectRef>
          <a:fontRef idx="minor"/>
        </p:style>
        <p:txBody>
          <a:bodyPr lIns="403920" tIns="45000" rIns="403920" bIns="45000"/>
          <a:lstStyle/>
          <a:p>
            <a:pPr>
              <a:lnSpc>
                <a:spcPct val="100000"/>
              </a:lnSpc>
            </a:pPr>
            <a:r>
              <a:rPr lang="en-GB" sz="2400" spc="-1" dirty="0">
                <a:solidFill>
                  <a:srgbClr val="4C4949"/>
                </a:solidFill>
                <a:uFill>
                  <a:solidFill>
                    <a:srgbClr val="FFFFFF"/>
                  </a:solidFill>
                </a:uFill>
                <a:latin typeface="Arial"/>
              </a:rPr>
              <a:t>Results from 3D inversion</a:t>
            </a:r>
            <a:endParaRPr lang="en-GB" sz="1800" b="0" strike="noStrike" spc="-1" dirty="0">
              <a:solidFill>
                <a:srgbClr val="000000"/>
              </a:solidFill>
              <a:uFill>
                <a:solidFill>
                  <a:srgbClr val="FFFFFF"/>
                </a:solidFill>
              </a:uFill>
              <a:latin typeface="Arial"/>
            </a:endParaRPr>
          </a:p>
        </p:txBody>
      </p:sp>
      <p:sp>
        <p:nvSpPr>
          <p:cNvPr id="89" name="Line 4"/>
          <p:cNvSpPr/>
          <p:nvPr/>
        </p:nvSpPr>
        <p:spPr>
          <a:xfrm>
            <a:off x="-36720" y="751320"/>
            <a:ext cx="9219600" cy="360"/>
          </a:xfrm>
          <a:prstGeom prst="line">
            <a:avLst/>
          </a:prstGeom>
          <a:ln w="25560">
            <a:solidFill>
              <a:srgbClr val="F6871B"/>
            </a:solidFill>
            <a:round/>
          </a:ln>
        </p:spPr>
        <p:style>
          <a:lnRef idx="1">
            <a:schemeClr val="accent1"/>
          </a:lnRef>
          <a:fillRef idx="0">
            <a:schemeClr val="accent1"/>
          </a:fillRef>
          <a:effectRef idx="0">
            <a:schemeClr val="accent1"/>
          </a:effectRef>
          <a:fontRef idx="minor"/>
        </p:style>
      </p:sp>
      <p:sp>
        <p:nvSpPr>
          <p:cNvPr id="90" name="Line 5"/>
          <p:cNvSpPr/>
          <p:nvPr/>
        </p:nvSpPr>
        <p:spPr>
          <a:xfrm>
            <a:off x="-38880" y="6215400"/>
            <a:ext cx="9219600" cy="360"/>
          </a:xfrm>
          <a:prstGeom prst="line">
            <a:avLst/>
          </a:prstGeom>
          <a:ln w="25560">
            <a:solidFill>
              <a:srgbClr val="F6871B"/>
            </a:solidFill>
            <a:round/>
          </a:ln>
        </p:spPr>
        <p:style>
          <a:lnRef idx="1">
            <a:schemeClr val="accent1"/>
          </a:lnRef>
          <a:fillRef idx="0">
            <a:schemeClr val="accent1"/>
          </a:fillRef>
          <a:effectRef idx="0">
            <a:schemeClr val="accent1"/>
          </a:effectRef>
          <a:fontRef idx="minor"/>
        </p:style>
      </p:sp>
      <p:pic>
        <p:nvPicPr>
          <p:cNvPr id="91" name="Grafik 1"/>
          <p:cNvPicPr/>
          <p:nvPr/>
        </p:nvPicPr>
        <p:blipFill>
          <a:blip r:embed="rId6"/>
          <a:stretch/>
        </p:blipFill>
        <p:spPr>
          <a:xfrm>
            <a:off x="860400" y="6346800"/>
            <a:ext cx="648000" cy="388800"/>
          </a:xfrm>
          <a:prstGeom prst="rect">
            <a:avLst/>
          </a:prstGeom>
          <a:ln>
            <a:solidFill>
              <a:srgbClr val="000000"/>
            </a:solidFill>
          </a:ln>
        </p:spPr>
      </p:pic>
      <p:pic>
        <p:nvPicPr>
          <p:cNvPr id="13" name="Picture 12">
            <a:extLst>
              <a:ext uri="{FF2B5EF4-FFF2-40B4-BE49-F238E27FC236}">
                <a16:creationId xmlns:a16="http://schemas.microsoft.com/office/drawing/2014/main" id="{8E4980B4-AD3E-4C53-B168-DF6C7799869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81880" y="6213171"/>
            <a:ext cx="720000" cy="720000"/>
          </a:xfrm>
          <a:prstGeom prst="rect">
            <a:avLst/>
          </a:prstGeom>
        </p:spPr>
      </p:pic>
      <p:pic>
        <p:nvPicPr>
          <p:cNvPr id="14" name="Picture 13">
            <a:extLst>
              <a:ext uri="{FF2B5EF4-FFF2-40B4-BE49-F238E27FC236}">
                <a16:creationId xmlns:a16="http://schemas.microsoft.com/office/drawing/2014/main" id="{0758F9D7-5766-4A29-8C5F-5C297146FD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82417" y="6318000"/>
            <a:ext cx="1454243" cy="540000"/>
          </a:xfrm>
          <a:prstGeom prst="rect">
            <a:avLst/>
          </a:prstGeom>
        </p:spPr>
      </p:pic>
      <p:pic>
        <p:nvPicPr>
          <p:cNvPr id="15" name="Picture 14">
            <a:extLst>
              <a:ext uri="{FF2B5EF4-FFF2-40B4-BE49-F238E27FC236}">
                <a16:creationId xmlns:a16="http://schemas.microsoft.com/office/drawing/2014/main" id="{D22D5D99-EDB5-465D-A999-C92E8BBB9B4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21080" y="6369086"/>
            <a:ext cx="936000" cy="468000"/>
          </a:xfrm>
          <a:prstGeom prst="rect">
            <a:avLst/>
          </a:prstGeom>
        </p:spPr>
      </p:pic>
      <p:pic>
        <p:nvPicPr>
          <p:cNvPr id="16" name="Picture 15">
            <a:extLst>
              <a:ext uri="{FF2B5EF4-FFF2-40B4-BE49-F238E27FC236}">
                <a16:creationId xmlns:a16="http://schemas.microsoft.com/office/drawing/2014/main" id="{E2F64315-3E7E-428C-9883-19BD32C001A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00708" y="6273122"/>
            <a:ext cx="1026995" cy="540000"/>
          </a:xfrm>
          <a:prstGeom prst="rect">
            <a:avLst/>
          </a:prstGeom>
        </p:spPr>
      </p:pic>
      <p:cxnSp>
        <p:nvCxnSpPr>
          <p:cNvPr id="3" name="Straight Connector 2">
            <a:extLst>
              <a:ext uri="{FF2B5EF4-FFF2-40B4-BE49-F238E27FC236}">
                <a16:creationId xmlns:a16="http://schemas.microsoft.com/office/drawing/2014/main" id="{2210B043-D5DF-43FC-972F-4B831B05FAA4}"/>
              </a:ext>
            </a:extLst>
          </p:cNvPr>
          <p:cNvCxnSpPr/>
          <p:nvPr/>
        </p:nvCxnSpPr>
        <p:spPr>
          <a:xfrm>
            <a:off x="6081132" y="187340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A9BBA64-6F83-47FC-9356-3A87A9DCC2E7}"/>
              </a:ext>
            </a:extLst>
          </p:cNvPr>
          <p:cNvCxnSpPr/>
          <p:nvPr/>
        </p:nvCxnSpPr>
        <p:spPr>
          <a:xfrm>
            <a:off x="6103434" y="1821366"/>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82CA122-743B-4275-8AC4-63A7066CF378}"/>
              </a:ext>
            </a:extLst>
          </p:cNvPr>
          <p:cNvCxnSpPr>
            <a:cxnSpLocks/>
          </p:cNvCxnSpPr>
          <p:nvPr/>
        </p:nvCxnSpPr>
        <p:spPr>
          <a:xfrm>
            <a:off x="5426927" y="2720893"/>
            <a:ext cx="366343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2AFEBAF-C26B-4DBB-9137-151063241921}"/>
              </a:ext>
            </a:extLst>
          </p:cNvPr>
          <p:cNvCxnSpPr>
            <a:cxnSpLocks/>
          </p:cNvCxnSpPr>
          <p:nvPr/>
        </p:nvCxnSpPr>
        <p:spPr>
          <a:xfrm>
            <a:off x="5482684" y="2718983"/>
            <a:ext cx="3663433" cy="0"/>
          </a:xfrm>
          <a:prstGeom prst="line">
            <a:avLst/>
          </a:prstGeom>
          <a:ln w="19050">
            <a:solidFill>
              <a:schemeClr val="tx2"/>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583286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CustomShape 1"/>
          <p:cNvSpPr/>
          <p:nvPr/>
        </p:nvSpPr>
        <p:spPr>
          <a:xfrm>
            <a:off x="1677240" y="6338520"/>
            <a:ext cx="5390640" cy="402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1030" b="0" strike="noStrike" spc="-1" dirty="0">
                <a:solidFill>
                  <a:srgbClr val="4C4949"/>
                </a:solidFill>
                <a:uFill>
                  <a:solidFill>
                    <a:srgbClr val="FFFFFF"/>
                  </a:solidFill>
                </a:uFill>
                <a:latin typeface="Arial"/>
                <a:ea typeface="DejaVu Sans"/>
              </a:rPr>
              <a:t>Los </a:t>
            </a:r>
            <a:r>
              <a:rPr lang="en-GB" sz="1030" b="0" strike="noStrike" spc="-1" dirty="0" err="1">
                <a:solidFill>
                  <a:srgbClr val="4C4949"/>
                </a:solidFill>
                <a:uFill>
                  <a:solidFill>
                    <a:srgbClr val="FFFFFF"/>
                  </a:solidFill>
                </a:uFill>
                <a:latin typeface="Arial"/>
                <a:ea typeface="DejaVu Sans"/>
              </a:rPr>
              <a:t>Humeros</a:t>
            </a:r>
            <a:r>
              <a:rPr lang="en-GB" sz="1030" b="0" strike="noStrike" spc="-1" dirty="0">
                <a:solidFill>
                  <a:srgbClr val="4C4949"/>
                </a:solidFill>
                <a:uFill>
                  <a:solidFill>
                    <a:srgbClr val="FFFFFF"/>
                  </a:solidFill>
                </a:uFill>
                <a:latin typeface="Arial"/>
                <a:ea typeface="DejaVu Sans"/>
              </a:rPr>
              <a:t>: Resistivity survey</a:t>
            </a:r>
          </a:p>
          <a:p>
            <a:pPr>
              <a:lnSpc>
                <a:spcPct val="100000"/>
              </a:lnSpc>
            </a:pPr>
            <a:r>
              <a:rPr lang="en-GB" sz="1030" spc="-1" dirty="0">
                <a:solidFill>
                  <a:srgbClr val="4C4949"/>
                </a:solidFill>
                <a:uFill>
                  <a:solidFill>
                    <a:srgbClr val="FFFFFF"/>
                  </a:solidFill>
                </a:uFill>
                <a:latin typeface="Arial"/>
              </a:rPr>
              <a:t>Ásdís Benediktsdóttir et al.</a:t>
            </a:r>
            <a:endParaRPr lang="en-GB" sz="1800" b="0" strike="noStrike" spc="-1" dirty="0">
              <a:solidFill>
                <a:srgbClr val="000000"/>
              </a:solidFill>
              <a:uFill>
                <a:solidFill>
                  <a:srgbClr val="FFFFFF"/>
                </a:solidFill>
              </a:uFill>
              <a:latin typeface="Arial"/>
            </a:endParaRPr>
          </a:p>
        </p:txBody>
      </p:sp>
      <p:pic>
        <p:nvPicPr>
          <p:cNvPr id="85" name="Grafik 35"/>
          <p:cNvPicPr/>
          <p:nvPr/>
        </p:nvPicPr>
        <p:blipFill>
          <a:blip r:embed="rId2"/>
          <a:stretch/>
        </p:blipFill>
        <p:spPr>
          <a:xfrm>
            <a:off x="6940080" y="57600"/>
            <a:ext cx="2150280" cy="632160"/>
          </a:xfrm>
          <a:prstGeom prst="rect">
            <a:avLst/>
          </a:prstGeom>
          <a:ln>
            <a:noFill/>
          </a:ln>
        </p:spPr>
      </p:pic>
      <p:pic>
        <p:nvPicPr>
          <p:cNvPr id="86" name="Grafik 36"/>
          <p:cNvPicPr/>
          <p:nvPr/>
        </p:nvPicPr>
        <p:blipFill>
          <a:blip r:embed="rId3"/>
          <a:stretch/>
        </p:blipFill>
        <p:spPr>
          <a:xfrm>
            <a:off x="203400" y="6347520"/>
            <a:ext cx="584640" cy="388800"/>
          </a:xfrm>
          <a:prstGeom prst="rect">
            <a:avLst/>
          </a:prstGeom>
          <a:ln>
            <a:noFill/>
          </a:ln>
        </p:spPr>
      </p:pic>
      <p:sp>
        <p:nvSpPr>
          <p:cNvPr id="88" name="CustomShape 3"/>
          <p:cNvSpPr/>
          <p:nvPr/>
        </p:nvSpPr>
        <p:spPr>
          <a:xfrm>
            <a:off x="-2520" y="137160"/>
            <a:ext cx="6991920" cy="455760"/>
          </a:xfrm>
          <a:prstGeom prst="rect">
            <a:avLst/>
          </a:prstGeom>
          <a:noFill/>
          <a:ln>
            <a:noFill/>
          </a:ln>
        </p:spPr>
        <p:style>
          <a:lnRef idx="0">
            <a:scrgbClr r="0" g="0" b="0"/>
          </a:lnRef>
          <a:fillRef idx="0">
            <a:scrgbClr r="0" g="0" b="0"/>
          </a:fillRef>
          <a:effectRef idx="0">
            <a:scrgbClr r="0" g="0" b="0"/>
          </a:effectRef>
          <a:fontRef idx="minor"/>
        </p:style>
        <p:txBody>
          <a:bodyPr lIns="403920" tIns="45000" rIns="403920" bIns="45000"/>
          <a:lstStyle/>
          <a:p>
            <a:pPr>
              <a:lnSpc>
                <a:spcPct val="100000"/>
              </a:lnSpc>
            </a:pPr>
            <a:r>
              <a:rPr lang="en-GB" sz="2400" spc="-1" dirty="0">
                <a:solidFill>
                  <a:srgbClr val="4C4949"/>
                </a:solidFill>
                <a:uFill>
                  <a:solidFill>
                    <a:srgbClr val="FFFFFF"/>
                  </a:solidFill>
                </a:uFill>
                <a:latin typeface="Arial"/>
              </a:rPr>
              <a:t>Results from 3D inversion</a:t>
            </a:r>
            <a:endParaRPr lang="en-GB" sz="1800" b="0" strike="noStrike" spc="-1" dirty="0">
              <a:solidFill>
                <a:srgbClr val="000000"/>
              </a:solidFill>
              <a:uFill>
                <a:solidFill>
                  <a:srgbClr val="FFFFFF"/>
                </a:solidFill>
              </a:uFill>
              <a:latin typeface="Arial"/>
            </a:endParaRPr>
          </a:p>
        </p:txBody>
      </p:sp>
      <p:sp>
        <p:nvSpPr>
          <p:cNvPr id="89" name="Line 4"/>
          <p:cNvSpPr/>
          <p:nvPr/>
        </p:nvSpPr>
        <p:spPr>
          <a:xfrm>
            <a:off x="-36720" y="751320"/>
            <a:ext cx="9219600" cy="360"/>
          </a:xfrm>
          <a:prstGeom prst="line">
            <a:avLst/>
          </a:prstGeom>
          <a:ln w="25560">
            <a:solidFill>
              <a:srgbClr val="F6871B"/>
            </a:solidFill>
            <a:round/>
          </a:ln>
        </p:spPr>
        <p:style>
          <a:lnRef idx="1">
            <a:schemeClr val="accent1"/>
          </a:lnRef>
          <a:fillRef idx="0">
            <a:schemeClr val="accent1"/>
          </a:fillRef>
          <a:effectRef idx="0">
            <a:schemeClr val="accent1"/>
          </a:effectRef>
          <a:fontRef idx="minor"/>
        </p:style>
      </p:sp>
      <p:sp>
        <p:nvSpPr>
          <p:cNvPr id="90" name="Line 5"/>
          <p:cNvSpPr/>
          <p:nvPr/>
        </p:nvSpPr>
        <p:spPr>
          <a:xfrm>
            <a:off x="-38880" y="6215400"/>
            <a:ext cx="9219600" cy="360"/>
          </a:xfrm>
          <a:prstGeom prst="line">
            <a:avLst/>
          </a:prstGeom>
          <a:ln w="25560">
            <a:solidFill>
              <a:srgbClr val="F6871B"/>
            </a:solidFill>
            <a:round/>
          </a:ln>
        </p:spPr>
        <p:style>
          <a:lnRef idx="1">
            <a:schemeClr val="accent1"/>
          </a:lnRef>
          <a:fillRef idx="0">
            <a:schemeClr val="accent1"/>
          </a:fillRef>
          <a:effectRef idx="0">
            <a:schemeClr val="accent1"/>
          </a:effectRef>
          <a:fontRef idx="minor"/>
        </p:style>
      </p:sp>
      <p:pic>
        <p:nvPicPr>
          <p:cNvPr id="91" name="Grafik 1"/>
          <p:cNvPicPr/>
          <p:nvPr/>
        </p:nvPicPr>
        <p:blipFill>
          <a:blip r:embed="rId4"/>
          <a:stretch/>
        </p:blipFill>
        <p:spPr>
          <a:xfrm>
            <a:off x="860400" y="6346800"/>
            <a:ext cx="648000" cy="388800"/>
          </a:xfrm>
          <a:prstGeom prst="rect">
            <a:avLst/>
          </a:prstGeom>
          <a:ln>
            <a:solidFill>
              <a:srgbClr val="000000"/>
            </a:solidFill>
          </a:ln>
        </p:spPr>
      </p:pic>
      <p:pic>
        <p:nvPicPr>
          <p:cNvPr id="13" name="Picture 12">
            <a:extLst>
              <a:ext uri="{FF2B5EF4-FFF2-40B4-BE49-F238E27FC236}">
                <a16:creationId xmlns:a16="http://schemas.microsoft.com/office/drawing/2014/main" id="{8E4980B4-AD3E-4C53-B168-DF6C779986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1880" y="6213171"/>
            <a:ext cx="720000" cy="720000"/>
          </a:xfrm>
          <a:prstGeom prst="rect">
            <a:avLst/>
          </a:prstGeom>
        </p:spPr>
      </p:pic>
      <p:pic>
        <p:nvPicPr>
          <p:cNvPr id="14" name="Picture 13">
            <a:extLst>
              <a:ext uri="{FF2B5EF4-FFF2-40B4-BE49-F238E27FC236}">
                <a16:creationId xmlns:a16="http://schemas.microsoft.com/office/drawing/2014/main" id="{0758F9D7-5766-4A29-8C5F-5C297146FD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2417" y="6318000"/>
            <a:ext cx="1454243" cy="540000"/>
          </a:xfrm>
          <a:prstGeom prst="rect">
            <a:avLst/>
          </a:prstGeom>
        </p:spPr>
      </p:pic>
      <p:pic>
        <p:nvPicPr>
          <p:cNvPr id="15" name="Picture 14">
            <a:extLst>
              <a:ext uri="{FF2B5EF4-FFF2-40B4-BE49-F238E27FC236}">
                <a16:creationId xmlns:a16="http://schemas.microsoft.com/office/drawing/2014/main" id="{D22D5D99-EDB5-465D-A999-C92E8BBB9B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21080" y="6369086"/>
            <a:ext cx="936000" cy="468000"/>
          </a:xfrm>
          <a:prstGeom prst="rect">
            <a:avLst/>
          </a:prstGeom>
        </p:spPr>
      </p:pic>
      <p:pic>
        <p:nvPicPr>
          <p:cNvPr id="19" name="Picture 18">
            <a:extLst>
              <a:ext uri="{FF2B5EF4-FFF2-40B4-BE49-F238E27FC236}">
                <a16:creationId xmlns:a16="http://schemas.microsoft.com/office/drawing/2014/main" id="{B16C957A-5065-40AD-B8F4-C31F930B80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23234" y="995855"/>
            <a:ext cx="5148000" cy="4241052"/>
          </a:xfrm>
          <a:prstGeom prst="rect">
            <a:avLst/>
          </a:prstGeom>
        </p:spPr>
      </p:pic>
      <p:pic>
        <p:nvPicPr>
          <p:cNvPr id="16" name="Picture 15">
            <a:extLst>
              <a:ext uri="{FF2B5EF4-FFF2-40B4-BE49-F238E27FC236}">
                <a16:creationId xmlns:a16="http://schemas.microsoft.com/office/drawing/2014/main" id="{E2F64315-3E7E-428C-9883-19BD32C001A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00708" y="6273122"/>
            <a:ext cx="1026995" cy="540000"/>
          </a:xfrm>
          <a:prstGeom prst="rect">
            <a:avLst/>
          </a:prstGeom>
        </p:spPr>
      </p:pic>
      <p:cxnSp>
        <p:nvCxnSpPr>
          <p:cNvPr id="3" name="Straight Connector 2">
            <a:extLst>
              <a:ext uri="{FF2B5EF4-FFF2-40B4-BE49-F238E27FC236}">
                <a16:creationId xmlns:a16="http://schemas.microsoft.com/office/drawing/2014/main" id="{2210B043-D5DF-43FC-972F-4B831B05FAA4}"/>
              </a:ext>
            </a:extLst>
          </p:cNvPr>
          <p:cNvCxnSpPr/>
          <p:nvPr/>
        </p:nvCxnSpPr>
        <p:spPr>
          <a:xfrm>
            <a:off x="6081132" y="187340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A9BBA64-6F83-47FC-9356-3A87A9DCC2E7}"/>
              </a:ext>
            </a:extLst>
          </p:cNvPr>
          <p:cNvCxnSpPr/>
          <p:nvPr/>
        </p:nvCxnSpPr>
        <p:spPr>
          <a:xfrm>
            <a:off x="6103434" y="1821366"/>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82CA122-743B-4275-8AC4-63A7066CF378}"/>
              </a:ext>
            </a:extLst>
          </p:cNvPr>
          <p:cNvCxnSpPr>
            <a:cxnSpLocks/>
          </p:cNvCxnSpPr>
          <p:nvPr/>
        </p:nvCxnSpPr>
        <p:spPr>
          <a:xfrm>
            <a:off x="5426927" y="3456869"/>
            <a:ext cx="366343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2AFEBAF-C26B-4DBB-9137-151063241921}"/>
              </a:ext>
            </a:extLst>
          </p:cNvPr>
          <p:cNvCxnSpPr>
            <a:cxnSpLocks/>
          </p:cNvCxnSpPr>
          <p:nvPr/>
        </p:nvCxnSpPr>
        <p:spPr>
          <a:xfrm>
            <a:off x="5482684" y="3460591"/>
            <a:ext cx="3663433" cy="0"/>
          </a:xfrm>
          <a:prstGeom prst="line">
            <a:avLst/>
          </a:prstGeom>
          <a:ln w="19050">
            <a:solidFill>
              <a:schemeClr val="tx2"/>
            </a:solidFill>
            <a:prstDash val="dashDot"/>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3B18C916-B4AA-4173-B9D5-F63E71E0F35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01" y="905822"/>
            <a:ext cx="5220000" cy="3927833"/>
          </a:xfrm>
          <a:prstGeom prst="rect">
            <a:avLst/>
          </a:prstGeom>
        </p:spPr>
      </p:pic>
    </p:spTree>
    <p:extLst>
      <p:ext uri="{BB962C8B-B14F-4D97-AF65-F5344CB8AC3E}">
        <p14:creationId xmlns:p14="http://schemas.microsoft.com/office/powerpoint/2010/main" val="67468515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CustomShape 1"/>
          <p:cNvSpPr/>
          <p:nvPr/>
        </p:nvSpPr>
        <p:spPr>
          <a:xfrm>
            <a:off x="1677240" y="6338520"/>
            <a:ext cx="5390640" cy="402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1030" b="0" strike="noStrike" spc="-1" dirty="0">
                <a:solidFill>
                  <a:srgbClr val="4C4949"/>
                </a:solidFill>
                <a:uFill>
                  <a:solidFill>
                    <a:srgbClr val="FFFFFF"/>
                  </a:solidFill>
                </a:uFill>
                <a:latin typeface="Arial"/>
                <a:ea typeface="DejaVu Sans"/>
              </a:rPr>
              <a:t>Los </a:t>
            </a:r>
            <a:r>
              <a:rPr lang="en-GB" sz="1030" b="0" strike="noStrike" spc="-1" dirty="0" err="1">
                <a:solidFill>
                  <a:srgbClr val="4C4949"/>
                </a:solidFill>
                <a:uFill>
                  <a:solidFill>
                    <a:srgbClr val="FFFFFF"/>
                  </a:solidFill>
                </a:uFill>
                <a:latin typeface="Arial"/>
                <a:ea typeface="DejaVu Sans"/>
              </a:rPr>
              <a:t>Humeros</a:t>
            </a:r>
            <a:r>
              <a:rPr lang="en-GB" sz="1030" b="0" strike="noStrike" spc="-1" dirty="0">
                <a:solidFill>
                  <a:srgbClr val="4C4949"/>
                </a:solidFill>
                <a:uFill>
                  <a:solidFill>
                    <a:srgbClr val="FFFFFF"/>
                  </a:solidFill>
                </a:uFill>
                <a:latin typeface="Arial"/>
                <a:ea typeface="DejaVu Sans"/>
              </a:rPr>
              <a:t>: Resistivity survey</a:t>
            </a:r>
          </a:p>
          <a:p>
            <a:pPr>
              <a:lnSpc>
                <a:spcPct val="100000"/>
              </a:lnSpc>
            </a:pPr>
            <a:r>
              <a:rPr lang="en-GB" sz="1030" spc="-1" dirty="0">
                <a:solidFill>
                  <a:srgbClr val="4C4949"/>
                </a:solidFill>
                <a:uFill>
                  <a:solidFill>
                    <a:srgbClr val="FFFFFF"/>
                  </a:solidFill>
                </a:uFill>
                <a:latin typeface="Arial"/>
              </a:rPr>
              <a:t>Ásdís Benediktsdóttir et al.</a:t>
            </a:r>
            <a:endParaRPr lang="en-GB" sz="1800" b="0" strike="noStrike" spc="-1" dirty="0">
              <a:solidFill>
                <a:srgbClr val="000000"/>
              </a:solidFill>
              <a:uFill>
                <a:solidFill>
                  <a:srgbClr val="FFFFFF"/>
                </a:solidFill>
              </a:uFill>
              <a:latin typeface="Arial"/>
            </a:endParaRPr>
          </a:p>
        </p:txBody>
      </p:sp>
      <p:pic>
        <p:nvPicPr>
          <p:cNvPr id="85" name="Grafik 35"/>
          <p:cNvPicPr/>
          <p:nvPr/>
        </p:nvPicPr>
        <p:blipFill>
          <a:blip r:embed="rId3"/>
          <a:stretch/>
        </p:blipFill>
        <p:spPr>
          <a:xfrm>
            <a:off x="6940080" y="57600"/>
            <a:ext cx="2150280" cy="632160"/>
          </a:xfrm>
          <a:prstGeom prst="rect">
            <a:avLst/>
          </a:prstGeom>
          <a:ln>
            <a:noFill/>
          </a:ln>
        </p:spPr>
      </p:pic>
      <p:pic>
        <p:nvPicPr>
          <p:cNvPr id="86" name="Grafik 36"/>
          <p:cNvPicPr/>
          <p:nvPr/>
        </p:nvPicPr>
        <p:blipFill>
          <a:blip r:embed="rId4"/>
          <a:stretch/>
        </p:blipFill>
        <p:spPr>
          <a:xfrm>
            <a:off x="203400" y="6347520"/>
            <a:ext cx="584640" cy="388800"/>
          </a:xfrm>
          <a:prstGeom prst="rect">
            <a:avLst/>
          </a:prstGeom>
          <a:ln>
            <a:noFill/>
          </a:ln>
        </p:spPr>
      </p:pic>
      <p:sp>
        <p:nvSpPr>
          <p:cNvPr id="88" name="CustomShape 3"/>
          <p:cNvSpPr/>
          <p:nvPr/>
        </p:nvSpPr>
        <p:spPr>
          <a:xfrm>
            <a:off x="-2520" y="137160"/>
            <a:ext cx="6991920" cy="455760"/>
          </a:xfrm>
          <a:prstGeom prst="rect">
            <a:avLst/>
          </a:prstGeom>
          <a:noFill/>
          <a:ln>
            <a:noFill/>
          </a:ln>
        </p:spPr>
        <p:style>
          <a:lnRef idx="0">
            <a:scrgbClr r="0" g="0" b="0"/>
          </a:lnRef>
          <a:fillRef idx="0">
            <a:scrgbClr r="0" g="0" b="0"/>
          </a:fillRef>
          <a:effectRef idx="0">
            <a:scrgbClr r="0" g="0" b="0"/>
          </a:effectRef>
          <a:fontRef idx="minor"/>
        </p:style>
        <p:txBody>
          <a:bodyPr lIns="403920" tIns="45000" rIns="403920" bIns="45000"/>
          <a:lstStyle/>
          <a:p>
            <a:pPr>
              <a:lnSpc>
                <a:spcPct val="100000"/>
              </a:lnSpc>
            </a:pPr>
            <a:r>
              <a:rPr lang="en-GB" sz="2400" spc="-1" dirty="0">
                <a:solidFill>
                  <a:srgbClr val="4C4949"/>
                </a:solidFill>
                <a:uFill>
                  <a:solidFill>
                    <a:srgbClr val="FFFFFF"/>
                  </a:solidFill>
                </a:uFill>
                <a:latin typeface="Arial"/>
              </a:rPr>
              <a:t>Deep-lying low-resistivity anomaly</a:t>
            </a:r>
            <a:endParaRPr lang="en-GB" sz="1800" b="0" strike="noStrike" spc="-1" dirty="0">
              <a:solidFill>
                <a:srgbClr val="000000"/>
              </a:solidFill>
              <a:uFill>
                <a:solidFill>
                  <a:srgbClr val="FFFFFF"/>
                </a:solidFill>
              </a:uFill>
              <a:latin typeface="Arial"/>
            </a:endParaRPr>
          </a:p>
        </p:txBody>
      </p:sp>
      <p:sp>
        <p:nvSpPr>
          <p:cNvPr id="89" name="Line 4"/>
          <p:cNvSpPr/>
          <p:nvPr/>
        </p:nvSpPr>
        <p:spPr>
          <a:xfrm>
            <a:off x="-36720" y="751320"/>
            <a:ext cx="9219600" cy="360"/>
          </a:xfrm>
          <a:prstGeom prst="line">
            <a:avLst/>
          </a:prstGeom>
          <a:ln w="25560">
            <a:solidFill>
              <a:srgbClr val="F6871B"/>
            </a:solidFill>
            <a:round/>
          </a:ln>
        </p:spPr>
        <p:style>
          <a:lnRef idx="1">
            <a:schemeClr val="accent1"/>
          </a:lnRef>
          <a:fillRef idx="0">
            <a:schemeClr val="accent1"/>
          </a:fillRef>
          <a:effectRef idx="0">
            <a:schemeClr val="accent1"/>
          </a:effectRef>
          <a:fontRef idx="minor"/>
        </p:style>
      </p:sp>
      <p:sp>
        <p:nvSpPr>
          <p:cNvPr id="90" name="Line 5"/>
          <p:cNvSpPr/>
          <p:nvPr/>
        </p:nvSpPr>
        <p:spPr>
          <a:xfrm>
            <a:off x="-38880" y="6215400"/>
            <a:ext cx="9219600" cy="360"/>
          </a:xfrm>
          <a:prstGeom prst="line">
            <a:avLst/>
          </a:prstGeom>
          <a:ln w="25560">
            <a:solidFill>
              <a:srgbClr val="F6871B"/>
            </a:solidFill>
            <a:round/>
          </a:ln>
        </p:spPr>
        <p:style>
          <a:lnRef idx="1">
            <a:schemeClr val="accent1"/>
          </a:lnRef>
          <a:fillRef idx="0">
            <a:schemeClr val="accent1"/>
          </a:fillRef>
          <a:effectRef idx="0">
            <a:schemeClr val="accent1"/>
          </a:effectRef>
          <a:fontRef idx="minor"/>
        </p:style>
      </p:sp>
      <p:pic>
        <p:nvPicPr>
          <p:cNvPr id="91" name="Grafik 1"/>
          <p:cNvPicPr/>
          <p:nvPr/>
        </p:nvPicPr>
        <p:blipFill>
          <a:blip r:embed="rId5"/>
          <a:stretch/>
        </p:blipFill>
        <p:spPr>
          <a:xfrm>
            <a:off x="860400" y="6346800"/>
            <a:ext cx="648000" cy="388800"/>
          </a:xfrm>
          <a:prstGeom prst="rect">
            <a:avLst/>
          </a:prstGeom>
          <a:ln>
            <a:solidFill>
              <a:srgbClr val="000000"/>
            </a:solidFill>
          </a:ln>
        </p:spPr>
      </p:pic>
      <p:pic>
        <p:nvPicPr>
          <p:cNvPr id="13" name="Picture 12">
            <a:extLst>
              <a:ext uri="{FF2B5EF4-FFF2-40B4-BE49-F238E27FC236}">
                <a16:creationId xmlns:a16="http://schemas.microsoft.com/office/drawing/2014/main" id="{8E4980B4-AD3E-4C53-B168-DF6C779986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81880" y="6213171"/>
            <a:ext cx="720000" cy="720000"/>
          </a:xfrm>
          <a:prstGeom prst="rect">
            <a:avLst/>
          </a:prstGeom>
        </p:spPr>
      </p:pic>
      <p:pic>
        <p:nvPicPr>
          <p:cNvPr id="14" name="Picture 13">
            <a:extLst>
              <a:ext uri="{FF2B5EF4-FFF2-40B4-BE49-F238E27FC236}">
                <a16:creationId xmlns:a16="http://schemas.microsoft.com/office/drawing/2014/main" id="{0758F9D7-5766-4A29-8C5F-5C297146FD8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82417" y="6318000"/>
            <a:ext cx="1454243" cy="540000"/>
          </a:xfrm>
          <a:prstGeom prst="rect">
            <a:avLst/>
          </a:prstGeom>
        </p:spPr>
      </p:pic>
      <p:pic>
        <p:nvPicPr>
          <p:cNvPr id="22" name="Picture 21">
            <a:extLst>
              <a:ext uri="{FF2B5EF4-FFF2-40B4-BE49-F238E27FC236}">
                <a16:creationId xmlns:a16="http://schemas.microsoft.com/office/drawing/2014/main" id="{4DD871F9-CCA2-4307-B48B-0F58CACF51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23234" y="1014945"/>
            <a:ext cx="5148000" cy="4241076"/>
          </a:xfrm>
          <a:prstGeom prst="rect">
            <a:avLst/>
          </a:prstGeom>
        </p:spPr>
      </p:pic>
      <p:pic>
        <p:nvPicPr>
          <p:cNvPr id="15" name="Picture 14">
            <a:extLst>
              <a:ext uri="{FF2B5EF4-FFF2-40B4-BE49-F238E27FC236}">
                <a16:creationId xmlns:a16="http://schemas.microsoft.com/office/drawing/2014/main" id="{D22D5D99-EDB5-465D-A999-C92E8BBB9B4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21080" y="6369086"/>
            <a:ext cx="936000" cy="468000"/>
          </a:xfrm>
          <a:prstGeom prst="rect">
            <a:avLst/>
          </a:prstGeom>
        </p:spPr>
      </p:pic>
      <p:pic>
        <p:nvPicPr>
          <p:cNvPr id="16" name="Picture 15">
            <a:extLst>
              <a:ext uri="{FF2B5EF4-FFF2-40B4-BE49-F238E27FC236}">
                <a16:creationId xmlns:a16="http://schemas.microsoft.com/office/drawing/2014/main" id="{E2F64315-3E7E-428C-9883-19BD32C001A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00708" y="6273122"/>
            <a:ext cx="1026995" cy="540000"/>
          </a:xfrm>
          <a:prstGeom prst="rect">
            <a:avLst/>
          </a:prstGeom>
        </p:spPr>
      </p:pic>
      <p:cxnSp>
        <p:nvCxnSpPr>
          <p:cNvPr id="3" name="Straight Connector 2">
            <a:extLst>
              <a:ext uri="{FF2B5EF4-FFF2-40B4-BE49-F238E27FC236}">
                <a16:creationId xmlns:a16="http://schemas.microsoft.com/office/drawing/2014/main" id="{2210B043-D5DF-43FC-972F-4B831B05FAA4}"/>
              </a:ext>
            </a:extLst>
          </p:cNvPr>
          <p:cNvCxnSpPr/>
          <p:nvPr/>
        </p:nvCxnSpPr>
        <p:spPr>
          <a:xfrm>
            <a:off x="6081132" y="187340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A9BBA64-6F83-47FC-9356-3A87A9DCC2E7}"/>
              </a:ext>
            </a:extLst>
          </p:cNvPr>
          <p:cNvCxnSpPr/>
          <p:nvPr/>
        </p:nvCxnSpPr>
        <p:spPr>
          <a:xfrm>
            <a:off x="6103434" y="1821366"/>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82CA122-743B-4275-8AC4-63A7066CF378}"/>
              </a:ext>
            </a:extLst>
          </p:cNvPr>
          <p:cNvCxnSpPr>
            <a:cxnSpLocks/>
          </p:cNvCxnSpPr>
          <p:nvPr/>
        </p:nvCxnSpPr>
        <p:spPr>
          <a:xfrm>
            <a:off x="5426927" y="2859435"/>
            <a:ext cx="366343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2AFEBAF-C26B-4DBB-9137-151063241921}"/>
              </a:ext>
            </a:extLst>
          </p:cNvPr>
          <p:cNvCxnSpPr>
            <a:cxnSpLocks/>
          </p:cNvCxnSpPr>
          <p:nvPr/>
        </p:nvCxnSpPr>
        <p:spPr>
          <a:xfrm>
            <a:off x="5482684" y="2857234"/>
            <a:ext cx="3663433" cy="0"/>
          </a:xfrm>
          <a:prstGeom prst="line">
            <a:avLst/>
          </a:prstGeom>
          <a:ln w="19050">
            <a:solidFill>
              <a:schemeClr val="tx2"/>
            </a:solidFill>
            <a:prstDash val="dashDot"/>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690FDAA1-118D-4316-BD4A-D8FB1AD7E6C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120" y="1014945"/>
            <a:ext cx="5220000" cy="4063844"/>
          </a:xfrm>
          <a:prstGeom prst="rect">
            <a:avLst/>
          </a:prstGeom>
        </p:spPr>
      </p:pic>
    </p:spTree>
    <p:extLst>
      <p:ext uri="{BB962C8B-B14F-4D97-AF65-F5344CB8AC3E}">
        <p14:creationId xmlns:p14="http://schemas.microsoft.com/office/powerpoint/2010/main" val="205110342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CustomShape 1"/>
          <p:cNvSpPr/>
          <p:nvPr/>
        </p:nvSpPr>
        <p:spPr>
          <a:xfrm>
            <a:off x="1677240" y="6338520"/>
            <a:ext cx="5390640" cy="402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1030" b="0" strike="noStrike" spc="-1" dirty="0">
                <a:solidFill>
                  <a:srgbClr val="4C4949"/>
                </a:solidFill>
                <a:uFill>
                  <a:solidFill>
                    <a:srgbClr val="FFFFFF"/>
                  </a:solidFill>
                </a:uFill>
                <a:latin typeface="Arial"/>
                <a:ea typeface="DejaVu Sans"/>
              </a:rPr>
              <a:t>Los </a:t>
            </a:r>
            <a:r>
              <a:rPr lang="en-GB" sz="1030" b="0" strike="noStrike" spc="-1" dirty="0" err="1">
                <a:solidFill>
                  <a:srgbClr val="4C4949"/>
                </a:solidFill>
                <a:uFill>
                  <a:solidFill>
                    <a:srgbClr val="FFFFFF"/>
                  </a:solidFill>
                </a:uFill>
                <a:latin typeface="Arial"/>
                <a:ea typeface="DejaVu Sans"/>
              </a:rPr>
              <a:t>Humeros</a:t>
            </a:r>
            <a:r>
              <a:rPr lang="en-GB" sz="1030" b="0" strike="noStrike" spc="-1" dirty="0">
                <a:solidFill>
                  <a:srgbClr val="4C4949"/>
                </a:solidFill>
                <a:uFill>
                  <a:solidFill>
                    <a:srgbClr val="FFFFFF"/>
                  </a:solidFill>
                </a:uFill>
                <a:latin typeface="Arial"/>
                <a:ea typeface="DejaVu Sans"/>
              </a:rPr>
              <a:t>: Resistivity survey</a:t>
            </a:r>
          </a:p>
          <a:p>
            <a:pPr>
              <a:lnSpc>
                <a:spcPct val="100000"/>
              </a:lnSpc>
            </a:pPr>
            <a:r>
              <a:rPr lang="en-GB" sz="1030" spc="-1" dirty="0">
                <a:solidFill>
                  <a:srgbClr val="4C4949"/>
                </a:solidFill>
                <a:uFill>
                  <a:solidFill>
                    <a:srgbClr val="FFFFFF"/>
                  </a:solidFill>
                </a:uFill>
                <a:latin typeface="Arial"/>
              </a:rPr>
              <a:t>Ásdís Benediktsdóttir et al.</a:t>
            </a:r>
            <a:endParaRPr lang="en-GB" sz="1800" b="0" strike="noStrike" spc="-1" dirty="0">
              <a:solidFill>
                <a:srgbClr val="000000"/>
              </a:solidFill>
              <a:uFill>
                <a:solidFill>
                  <a:srgbClr val="FFFFFF"/>
                </a:solidFill>
              </a:uFill>
              <a:latin typeface="Arial"/>
            </a:endParaRPr>
          </a:p>
        </p:txBody>
      </p:sp>
      <p:pic>
        <p:nvPicPr>
          <p:cNvPr id="85" name="Grafik 35"/>
          <p:cNvPicPr/>
          <p:nvPr/>
        </p:nvPicPr>
        <p:blipFill>
          <a:blip r:embed="rId3"/>
          <a:stretch/>
        </p:blipFill>
        <p:spPr>
          <a:xfrm>
            <a:off x="6940080" y="57600"/>
            <a:ext cx="2150280" cy="632160"/>
          </a:xfrm>
          <a:prstGeom prst="rect">
            <a:avLst/>
          </a:prstGeom>
          <a:ln>
            <a:noFill/>
          </a:ln>
        </p:spPr>
      </p:pic>
      <p:pic>
        <p:nvPicPr>
          <p:cNvPr id="86" name="Grafik 36"/>
          <p:cNvPicPr/>
          <p:nvPr/>
        </p:nvPicPr>
        <p:blipFill>
          <a:blip r:embed="rId4"/>
          <a:stretch/>
        </p:blipFill>
        <p:spPr>
          <a:xfrm>
            <a:off x="203400" y="6347520"/>
            <a:ext cx="584640" cy="388800"/>
          </a:xfrm>
          <a:prstGeom prst="rect">
            <a:avLst/>
          </a:prstGeom>
          <a:ln>
            <a:noFill/>
          </a:ln>
        </p:spPr>
      </p:pic>
      <p:sp>
        <p:nvSpPr>
          <p:cNvPr id="88" name="CustomShape 3"/>
          <p:cNvSpPr/>
          <p:nvPr/>
        </p:nvSpPr>
        <p:spPr>
          <a:xfrm>
            <a:off x="-2520" y="137160"/>
            <a:ext cx="6991920" cy="455760"/>
          </a:xfrm>
          <a:prstGeom prst="rect">
            <a:avLst/>
          </a:prstGeom>
          <a:noFill/>
          <a:ln>
            <a:noFill/>
          </a:ln>
        </p:spPr>
        <p:style>
          <a:lnRef idx="0">
            <a:scrgbClr r="0" g="0" b="0"/>
          </a:lnRef>
          <a:fillRef idx="0">
            <a:scrgbClr r="0" g="0" b="0"/>
          </a:fillRef>
          <a:effectRef idx="0">
            <a:scrgbClr r="0" g="0" b="0"/>
          </a:effectRef>
          <a:fontRef idx="minor"/>
        </p:style>
        <p:txBody>
          <a:bodyPr lIns="403920" tIns="45000" rIns="403920" bIns="45000"/>
          <a:lstStyle/>
          <a:p>
            <a:pPr>
              <a:lnSpc>
                <a:spcPct val="100000"/>
              </a:lnSpc>
            </a:pPr>
            <a:r>
              <a:rPr lang="en-GB" sz="2400" spc="-1" dirty="0">
                <a:solidFill>
                  <a:srgbClr val="4C4949"/>
                </a:solidFill>
                <a:uFill>
                  <a:solidFill>
                    <a:srgbClr val="FFFFFF"/>
                  </a:solidFill>
                </a:uFill>
                <a:latin typeface="Arial"/>
              </a:rPr>
              <a:t>Deep-lying low-resistivity anomaly</a:t>
            </a:r>
            <a:endParaRPr lang="en-GB" sz="1800" b="0" strike="noStrike" spc="-1" dirty="0">
              <a:solidFill>
                <a:srgbClr val="000000"/>
              </a:solidFill>
              <a:uFill>
                <a:solidFill>
                  <a:srgbClr val="FFFFFF"/>
                </a:solidFill>
              </a:uFill>
              <a:latin typeface="Arial"/>
            </a:endParaRPr>
          </a:p>
        </p:txBody>
      </p:sp>
      <p:sp>
        <p:nvSpPr>
          <p:cNvPr id="89" name="Line 4"/>
          <p:cNvSpPr/>
          <p:nvPr/>
        </p:nvSpPr>
        <p:spPr>
          <a:xfrm>
            <a:off x="-36720" y="751320"/>
            <a:ext cx="9219600" cy="360"/>
          </a:xfrm>
          <a:prstGeom prst="line">
            <a:avLst/>
          </a:prstGeom>
          <a:ln w="25560">
            <a:solidFill>
              <a:srgbClr val="F6871B"/>
            </a:solidFill>
            <a:round/>
          </a:ln>
        </p:spPr>
        <p:style>
          <a:lnRef idx="1">
            <a:schemeClr val="accent1"/>
          </a:lnRef>
          <a:fillRef idx="0">
            <a:schemeClr val="accent1"/>
          </a:fillRef>
          <a:effectRef idx="0">
            <a:schemeClr val="accent1"/>
          </a:effectRef>
          <a:fontRef idx="minor"/>
        </p:style>
      </p:sp>
      <p:sp>
        <p:nvSpPr>
          <p:cNvPr id="90" name="Line 5"/>
          <p:cNvSpPr/>
          <p:nvPr/>
        </p:nvSpPr>
        <p:spPr>
          <a:xfrm>
            <a:off x="-38880" y="6215400"/>
            <a:ext cx="9219600" cy="360"/>
          </a:xfrm>
          <a:prstGeom prst="line">
            <a:avLst/>
          </a:prstGeom>
          <a:ln w="25560">
            <a:solidFill>
              <a:srgbClr val="F6871B"/>
            </a:solidFill>
            <a:round/>
          </a:ln>
        </p:spPr>
        <p:style>
          <a:lnRef idx="1">
            <a:schemeClr val="accent1"/>
          </a:lnRef>
          <a:fillRef idx="0">
            <a:schemeClr val="accent1"/>
          </a:fillRef>
          <a:effectRef idx="0">
            <a:schemeClr val="accent1"/>
          </a:effectRef>
          <a:fontRef idx="minor"/>
        </p:style>
      </p:sp>
      <p:pic>
        <p:nvPicPr>
          <p:cNvPr id="91" name="Grafik 1"/>
          <p:cNvPicPr/>
          <p:nvPr/>
        </p:nvPicPr>
        <p:blipFill>
          <a:blip r:embed="rId5"/>
          <a:stretch/>
        </p:blipFill>
        <p:spPr>
          <a:xfrm>
            <a:off x="860400" y="6346800"/>
            <a:ext cx="648000" cy="388800"/>
          </a:xfrm>
          <a:prstGeom prst="rect">
            <a:avLst/>
          </a:prstGeom>
          <a:ln>
            <a:solidFill>
              <a:srgbClr val="000000"/>
            </a:solidFill>
          </a:ln>
        </p:spPr>
      </p:pic>
      <p:pic>
        <p:nvPicPr>
          <p:cNvPr id="13" name="Picture 12">
            <a:extLst>
              <a:ext uri="{FF2B5EF4-FFF2-40B4-BE49-F238E27FC236}">
                <a16:creationId xmlns:a16="http://schemas.microsoft.com/office/drawing/2014/main" id="{8E4980B4-AD3E-4C53-B168-DF6C779986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81880" y="6213171"/>
            <a:ext cx="720000" cy="720000"/>
          </a:xfrm>
          <a:prstGeom prst="rect">
            <a:avLst/>
          </a:prstGeom>
        </p:spPr>
      </p:pic>
      <p:pic>
        <p:nvPicPr>
          <p:cNvPr id="14" name="Picture 13">
            <a:extLst>
              <a:ext uri="{FF2B5EF4-FFF2-40B4-BE49-F238E27FC236}">
                <a16:creationId xmlns:a16="http://schemas.microsoft.com/office/drawing/2014/main" id="{0758F9D7-5766-4A29-8C5F-5C297146FD8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82417" y="6318000"/>
            <a:ext cx="1454243" cy="540000"/>
          </a:xfrm>
          <a:prstGeom prst="rect">
            <a:avLst/>
          </a:prstGeom>
        </p:spPr>
      </p:pic>
      <p:pic>
        <p:nvPicPr>
          <p:cNvPr id="15" name="Picture 14">
            <a:extLst>
              <a:ext uri="{FF2B5EF4-FFF2-40B4-BE49-F238E27FC236}">
                <a16:creationId xmlns:a16="http://schemas.microsoft.com/office/drawing/2014/main" id="{D22D5D99-EDB5-465D-A999-C92E8BBB9B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21080" y="6369086"/>
            <a:ext cx="936000" cy="468000"/>
          </a:xfrm>
          <a:prstGeom prst="rect">
            <a:avLst/>
          </a:prstGeom>
        </p:spPr>
      </p:pic>
      <p:pic>
        <p:nvPicPr>
          <p:cNvPr id="16" name="Picture 15">
            <a:extLst>
              <a:ext uri="{FF2B5EF4-FFF2-40B4-BE49-F238E27FC236}">
                <a16:creationId xmlns:a16="http://schemas.microsoft.com/office/drawing/2014/main" id="{E2F64315-3E7E-428C-9883-19BD32C001A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00708" y="6273122"/>
            <a:ext cx="1026995" cy="540000"/>
          </a:xfrm>
          <a:prstGeom prst="rect">
            <a:avLst/>
          </a:prstGeom>
        </p:spPr>
      </p:pic>
      <p:cxnSp>
        <p:nvCxnSpPr>
          <p:cNvPr id="3" name="Straight Connector 2">
            <a:extLst>
              <a:ext uri="{FF2B5EF4-FFF2-40B4-BE49-F238E27FC236}">
                <a16:creationId xmlns:a16="http://schemas.microsoft.com/office/drawing/2014/main" id="{2210B043-D5DF-43FC-972F-4B831B05FAA4}"/>
              </a:ext>
            </a:extLst>
          </p:cNvPr>
          <p:cNvCxnSpPr/>
          <p:nvPr/>
        </p:nvCxnSpPr>
        <p:spPr>
          <a:xfrm>
            <a:off x="6081132" y="187340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A9BBA64-6F83-47FC-9356-3A87A9DCC2E7}"/>
              </a:ext>
            </a:extLst>
          </p:cNvPr>
          <p:cNvCxnSpPr/>
          <p:nvPr/>
        </p:nvCxnSpPr>
        <p:spPr>
          <a:xfrm>
            <a:off x="6103434" y="1821366"/>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690FDAA1-118D-4316-BD4A-D8FB1AD7E6C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07703" y="1079600"/>
            <a:ext cx="5220000" cy="4063844"/>
          </a:xfrm>
          <a:prstGeom prst="rect">
            <a:avLst/>
          </a:prstGeom>
        </p:spPr>
      </p:pic>
      <p:sp>
        <p:nvSpPr>
          <p:cNvPr id="2" name="TextBox 1">
            <a:extLst>
              <a:ext uri="{FF2B5EF4-FFF2-40B4-BE49-F238E27FC236}">
                <a16:creationId xmlns:a16="http://schemas.microsoft.com/office/drawing/2014/main" id="{9ABCD6F1-960D-42AD-84D0-AF6BFA072467}"/>
              </a:ext>
            </a:extLst>
          </p:cNvPr>
          <p:cNvSpPr txBox="1"/>
          <p:nvPr/>
        </p:nvSpPr>
        <p:spPr>
          <a:xfrm>
            <a:off x="73891" y="1173018"/>
            <a:ext cx="3759200" cy="4555093"/>
          </a:xfrm>
          <a:prstGeom prst="rect">
            <a:avLst/>
          </a:prstGeom>
          <a:noFill/>
        </p:spPr>
        <p:txBody>
          <a:bodyPr wrap="square" rtlCol="0">
            <a:spAutoFit/>
          </a:bodyPr>
          <a:lstStyle/>
          <a:p>
            <a:pPr marL="285750" indent="-285750">
              <a:buFont typeface="Arial" panose="020B0604020202020204" pitchFamily="34" charset="0"/>
              <a:buChar char="•"/>
            </a:pPr>
            <a:r>
              <a:rPr lang="en-US" dirty="0"/>
              <a:t>Low resistivity cap screens what is below </a:t>
            </a:r>
          </a:p>
          <a:p>
            <a:endParaRPr lang="en-US" dirty="0"/>
          </a:p>
          <a:p>
            <a:pPr marL="285750" indent="-285750">
              <a:buFont typeface="Arial" panose="020B0604020202020204" pitchFamily="34" charset="0"/>
              <a:buChar char="•"/>
            </a:pPr>
            <a:r>
              <a:rPr lang="en-US" dirty="0"/>
              <a:t>Large period waves penetrate deep =&gt; lateral resolution decreases with depth</a:t>
            </a:r>
          </a:p>
          <a:p>
            <a:endParaRPr lang="en-US" dirty="0"/>
          </a:p>
          <a:p>
            <a:pPr marL="285750" indent="-285750">
              <a:buFont typeface="Arial" panose="020B0604020202020204" pitchFamily="34" charset="0"/>
              <a:buChar char="•"/>
            </a:pPr>
            <a:r>
              <a:rPr lang="en-US" dirty="0"/>
              <a:t>Data quality at poor &gt; 100 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Recalculating the model, after removing the deep anomaly, did not change the misfit significantly</a:t>
            </a:r>
          </a:p>
          <a:p>
            <a:pPr marL="285750" indent="-285750">
              <a:buFont typeface="Arial" panose="020B0604020202020204" pitchFamily="34" charset="0"/>
              <a:buChar char="•"/>
            </a:pPr>
            <a:endParaRPr lang="en-US" sz="2800" dirty="0"/>
          </a:p>
          <a:p>
            <a:pPr marL="742950" lvl="1" indent="-285750">
              <a:buFont typeface="Arial" panose="020B0604020202020204" pitchFamily="34" charset="0"/>
              <a:buChar char="•"/>
            </a:pPr>
            <a:r>
              <a:rPr lang="en-US" sz="2800" dirty="0">
                <a:solidFill>
                  <a:srgbClr val="C00000"/>
                </a:solidFill>
              </a:rPr>
              <a:t>Likely an </a:t>
            </a:r>
            <a:r>
              <a:rPr lang="en-US" sz="2800" u="sng" dirty="0">
                <a:solidFill>
                  <a:srgbClr val="C00000"/>
                </a:solidFill>
              </a:rPr>
              <a:t>artefact</a:t>
            </a:r>
            <a:endParaRPr lang="en-US" u="sng" dirty="0">
              <a:solidFill>
                <a:srgbClr val="C00000"/>
              </a:solidFill>
            </a:endParaRPr>
          </a:p>
        </p:txBody>
      </p:sp>
      <p:sp>
        <p:nvSpPr>
          <p:cNvPr id="4" name="TextBox 3">
            <a:extLst>
              <a:ext uri="{FF2B5EF4-FFF2-40B4-BE49-F238E27FC236}">
                <a16:creationId xmlns:a16="http://schemas.microsoft.com/office/drawing/2014/main" id="{45F65FE6-7215-4FB8-B349-AC8C98BE2090}"/>
              </a:ext>
            </a:extLst>
          </p:cNvPr>
          <p:cNvSpPr txBox="1"/>
          <p:nvPr/>
        </p:nvSpPr>
        <p:spPr>
          <a:xfrm>
            <a:off x="5855855" y="4184073"/>
            <a:ext cx="424873" cy="584775"/>
          </a:xfrm>
          <a:prstGeom prst="rect">
            <a:avLst/>
          </a:prstGeom>
          <a:solidFill>
            <a:srgbClr val="FFFFFF">
              <a:alpha val="54902"/>
            </a:srgbClr>
          </a:solidFill>
          <a:ln>
            <a:solidFill>
              <a:schemeClr val="bg1"/>
            </a:solidFill>
          </a:ln>
        </p:spPr>
        <p:txBody>
          <a:bodyPr wrap="square" rtlCol="0">
            <a:spAutoFit/>
          </a:bodyPr>
          <a:lstStyle/>
          <a:p>
            <a:r>
              <a:rPr lang="en-US" sz="3200" b="1" dirty="0"/>
              <a:t>?</a:t>
            </a:r>
            <a:endParaRPr lang="en-US" b="1" dirty="0"/>
          </a:p>
        </p:txBody>
      </p:sp>
      <p:sp>
        <p:nvSpPr>
          <p:cNvPr id="11" name="Arrow: Right 10">
            <a:extLst>
              <a:ext uri="{FF2B5EF4-FFF2-40B4-BE49-F238E27FC236}">
                <a16:creationId xmlns:a16="http://schemas.microsoft.com/office/drawing/2014/main" id="{80C3163F-C574-4EAA-B2C0-AD22DBD241A5}"/>
              </a:ext>
            </a:extLst>
          </p:cNvPr>
          <p:cNvSpPr/>
          <p:nvPr/>
        </p:nvSpPr>
        <p:spPr>
          <a:xfrm>
            <a:off x="61320" y="5138542"/>
            <a:ext cx="794328" cy="532469"/>
          </a:xfrm>
          <a:prstGeom prst="rightArrow">
            <a:avLst>
              <a:gd name="adj1" fmla="val 29882"/>
              <a:gd name="adj2" fmla="val 50000"/>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761045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CustomShape 1"/>
          <p:cNvSpPr/>
          <p:nvPr/>
        </p:nvSpPr>
        <p:spPr>
          <a:xfrm>
            <a:off x="1677240" y="6338520"/>
            <a:ext cx="5390640" cy="402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1030" b="0" strike="noStrike" spc="-1" dirty="0">
                <a:solidFill>
                  <a:srgbClr val="4C4949"/>
                </a:solidFill>
                <a:uFill>
                  <a:solidFill>
                    <a:srgbClr val="FFFFFF"/>
                  </a:solidFill>
                </a:uFill>
                <a:latin typeface="Arial"/>
                <a:ea typeface="DejaVu Sans"/>
              </a:rPr>
              <a:t>Los </a:t>
            </a:r>
            <a:r>
              <a:rPr lang="en-GB" sz="1030" b="0" strike="noStrike" spc="-1" dirty="0" err="1">
                <a:solidFill>
                  <a:srgbClr val="4C4949"/>
                </a:solidFill>
                <a:uFill>
                  <a:solidFill>
                    <a:srgbClr val="FFFFFF"/>
                  </a:solidFill>
                </a:uFill>
                <a:latin typeface="Arial"/>
                <a:ea typeface="DejaVu Sans"/>
              </a:rPr>
              <a:t>Humeros</a:t>
            </a:r>
            <a:r>
              <a:rPr lang="en-GB" sz="1030" b="0" strike="noStrike" spc="-1" dirty="0">
                <a:solidFill>
                  <a:srgbClr val="4C4949"/>
                </a:solidFill>
                <a:uFill>
                  <a:solidFill>
                    <a:srgbClr val="FFFFFF"/>
                  </a:solidFill>
                </a:uFill>
                <a:latin typeface="Arial"/>
                <a:ea typeface="DejaVu Sans"/>
              </a:rPr>
              <a:t>: Resistivity survey</a:t>
            </a:r>
          </a:p>
          <a:p>
            <a:pPr>
              <a:lnSpc>
                <a:spcPct val="100000"/>
              </a:lnSpc>
            </a:pPr>
            <a:r>
              <a:rPr lang="en-GB" sz="1030" spc="-1" dirty="0">
                <a:solidFill>
                  <a:srgbClr val="4C4949"/>
                </a:solidFill>
                <a:uFill>
                  <a:solidFill>
                    <a:srgbClr val="FFFFFF"/>
                  </a:solidFill>
                </a:uFill>
                <a:latin typeface="Arial"/>
              </a:rPr>
              <a:t>Ásdís Benediktsdóttir et al.</a:t>
            </a:r>
            <a:endParaRPr lang="en-GB" sz="1800" b="0" strike="noStrike" spc="-1" dirty="0">
              <a:solidFill>
                <a:srgbClr val="000000"/>
              </a:solidFill>
              <a:uFill>
                <a:solidFill>
                  <a:srgbClr val="FFFFFF"/>
                </a:solidFill>
              </a:uFill>
              <a:latin typeface="Arial"/>
            </a:endParaRPr>
          </a:p>
        </p:txBody>
      </p:sp>
      <p:pic>
        <p:nvPicPr>
          <p:cNvPr id="85" name="Grafik 35"/>
          <p:cNvPicPr/>
          <p:nvPr/>
        </p:nvPicPr>
        <p:blipFill>
          <a:blip r:embed="rId3"/>
          <a:stretch/>
        </p:blipFill>
        <p:spPr>
          <a:xfrm>
            <a:off x="6940080" y="57600"/>
            <a:ext cx="2150280" cy="632160"/>
          </a:xfrm>
          <a:prstGeom prst="rect">
            <a:avLst/>
          </a:prstGeom>
          <a:ln>
            <a:noFill/>
          </a:ln>
        </p:spPr>
      </p:pic>
      <p:pic>
        <p:nvPicPr>
          <p:cNvPr id="86" name="Grafik 36"/>
          <p:cNvPicPr/>
          <p:nvPr/>
        </p:nvPicPr>
        <p:blipFill>
          <a:blip r:embed="rId4"/>
          <a:stretch/>
        </p:blipFill>
        <p:spPr>
          <a:xfrm>
            <a:off x="203400" y="6347520"/>
            <a:ext cx="584640" cy="388800"/>
          </a:xfrm>
          <a:prstGeom prst="rect">
            <a:avLst/>
          </a:prstGeom>
          <a:ln>
            <a:noFill/>
          </a:ln>
        </p:spPr>
      </p:pic>
      <p:sp>
        <p:nvSpPr>
          <p:cNvPr id="88" name="CustomShape 3"/>
          <p:cNvSpPr/>
          <p:nvPr/>
        </p:nvSpPr>
        <p:spPr>
          <a:xfrm>
            <a:off x="-2520" y="137160"/>
            <a:ext cx="6991920" cy="455760"/>
          </a:xfrm>
          <a:prstGeom prst="rect">
            <a:avLst/>
          </a:prstGeom>
          <a:noFill/>
          <a:ln>
            <a:noFill/>
          </a:ln>
        </p:spPr>
        <p:style>
          <a:lnRef idx="0">
            <a:scrgbClr r="0" g="0" b="0"/>
          </a:lnRef>
          <a:fillRef idx="0">
            <a:scrgbClr r="0" g="0" b="0"/>
          </a:fillRef>
          <a:effectRef idx="0">
            <a:scrgbClr r="0" g="0" b="0"/>
          </a:effectRef>
          <a:fontRef idx="minor"/>
        </p:style>
        <p:txBody>
          <a:bodyPr lIns="403920" tIns="45000" rIns="403920" bIns="45000"/>
          <a:lstStyle/>
          <a:p>
            <a:pPr>
              <a:lnSpc>
                <a:spcPct val="100000"/>
              </a:lnSpc>
            </a:pPr>
            <a:r>
              <a:rPr lang="en-GB" sz="2400" spc="-1" dirty="0">
                <a:solidFill>
                  <a:srgbClr val="4C4949"/>
                </a:solidFill>
                <a:uFill>
                  <a:solidFill>
                    <a:srgbClr val="FFFFFF"/>
                  </a:solidFill>
                </a:uFill>
                <a:latin typeface="Arial"/>
              </a:rPr>
              <a:t>Resistivity and earthquake location </a:t>
            </a:r>
            <a:endParaRPr lang="en-GB" sz="1800" b="0" strike="noStrike" spc="-1" dirty="0">
              <a:solidFill>
                <a:srgbClr val="000000"/>
              </a:solidFill>
              <a:uFill>
                <a:solidFill>
                  <a:srgbClr val="FFFFFF"/>
                </a:solidFill>
              </a:uFill>
              <a:latin typeface="Arial"/>
            </a:endParaRPr>
          </a:p>
        </p:txBody>
      </p:sp>
      <p:sp>
        <p:nvSpPr>
          <p:cNvPr id="89" name="Line 4"/>
          <p:cNvSpPr/>
          <p:nvPr/>
        </p:nvSpPr>
        <p:spPr>
          <a:xfrm>
            <a:off x="-36720" y="751320"/>
            <a:ext cx="9219600" cy="360"/>
          </a:xfrm>
          <a:prstGeom prst="line">
            <a:avLst/>
          </a:prstGeom>
          <a:ln w="25560">
            <a:solidFill>
              <a:srgbClr val="F6871B"/>
            </a:solidFill>
            <a:round/>
          </a:ln>
        </p:spPr>
        <p:style>
          <a:lnRef idx="1">
            <a:schemeClr val="accent1"/>
          </a:lnRef>
          <a:fillRef idx="0">
            <a:schemeClr val="accent1"/>
          </a:fillRef>
          <a:effectRef idx="0">
            <a:schemeClr val="accent1"/>
          </a:effectRef>
          <a:fontRef idx="minor"/>
        </p:style>
      </p:sp>
      <p:sp>
        <p:nvSpPr>
          <p:cNvPr id="90" name="Line 5"/>
          <p:cNvSpPr/>
          <p:nvPr/>
        </p:nvSpPr>
        <p:spPr>
          <a:xfrm>
            <a:off x="-38880" y="6215400"/>
            <a:ext cx="9219600" cy="360"/>
          </a:xfrm>
          <a:prstGeom prst="line">
            <a:avLst/>
          </a:prstGeom>
          <a:ln w="25560">
            <a:solidFill>
              <a:srgbClr val="F6871B"/>
            </a:solidFill>
            <a:round/>
          </a:ln>
        </p:spPr>
        <p:style>
          <a:lnRef idx="1">
            <a:schemeClr val="accent1"/>
          </a:lnRef>
          <a:fillRef idx="0">
            <a:schemeClr val="accent1"/>
          </a:fillRef>
          <a:effectRef idx="0">
            <a:schemeClr val="accent1"/>
          </a:effectRef>
          <a:fontRef idx="minor"/>
        </p:style>
      </p:sp>
      <p:pic>
        <p:nvPicPr>
          <p:cNvPr id="91" name="Grafik 1"/>
          <p:cNvPicPr/>
          <p:nvPr/>
        </p:nvPicPr>
        <p:blipFill>
          <a:blip r:embed="rId5"/>
          <a:stretch/>
        </p:blipFill>
        <p:spPr>
          <a:xfrm>
            <a:off x="860400" y="6346800"/>
            <a:ext cx="648000" cy="388800"/>
          </a:xfrm>
          <a:prstGeom prst="rect">
            <a:avLst/>
          </a:prstGeom>
          <a:ln>
            <a:solidFill>
              <a:srgbClr val="000000"/>
            </a:solidFill>
          </a:ln>
        </p:spPr>
      </p:pic>
      <p:pic>
        <p:nvPicPr>
          <p:cNvPr id="13" name="Picture 12">
            <a:extLst>
              <a:ext uri="{FF2B5EF4-FFF2-40B4-BE49-F238E27FC236}">
                <a16:creationId xmlns:a16="http://schemas.microsoft.com/office/drawing/2014/main" id="{8E4980B4-AD3E-4C53-B168-DF6C779986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81880" y="6213171"/>
            <a:ext cx="720000" cy="720000"/>
          </a:xfrm>
          <a:prstGeom prst="rect">
            <a:avLst/>
          </a:prstGeom>
        </p:spPr>
      </p:pic>
      <p:pic>
        <p:nvPicPr>
          <p:cNvPr id="14" name="Picture 13">
            <a:extLst>
              <a:ext uri="{FF2B5EF4-FFF2-40B4-BE49-F238E27FC236}">
                <a16:creationId xmlns:a16="http://schemas.microsoft.com/office/drawing/2014/main" id="{0758F9D7-5766-4A29-8C5F-5C297146FD8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82417" y="6318000"/>
            <a:ext cx="1454243" cy="540000"/>
          </a:xfrm>
          <a:prstGeom prst="rect">
            <a:avLst/>
          </a:prstGeom>
        </p:spPr>
      </p:pic>
      <p:pic>
        <p:nvPicPr>
          <p:cNvPr id="15" name="Picture 14">
            <a:extLst>
              <a:ext uri="{FF2B5EF4-FFF2-40B4-BE49-F238E27FC236}">
                <a16:creationId xmlns:a16="http://schemas.microsoft.com/office/drawing/2014/main" id="{D22D5D99-EDB5-465D-A999-C92E8BBB9B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21080" y="6369086"/>
            <a:ext cx="936000" cy="468000"/>
          </a:xfrm>
          <a:prstGeom prst="rect">
            <a:avLst/>
          </a:prstGeom>
        </p:spPr>
      </p:pic>
      <p:pic>
        <p:nvPicPr>
          <p:cNvPr id="16" name="Picture 15">
            <a:extLst>
              <a:ext uri="{FF2B5EF4-FFF2-40B4-BE49-F238E27FC236}">
                <a16:creationId xmlns:a16="http://schemas.microsoft.com/office/drawing/2014/main" id="{E2F64315-3E7E-428C-9883-19BD32C001A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00708" y="6273122"/>
            <a:ext cx="1026995" cy="540000"/>
          </a:xfrm>
          <a:prstGeom prst="rect">
            <a:avLst/>
          </a:prstGeom>
        </p:spPr>
      </p:pic>
      <p:cxnSp>
        <p:nvCxnSpPr>
          <p:cNvPr id="3" name="Straight Connector 2">
            <a:extLst>
              <a:ext uri="{FF2B5EF4-FFF2-40B4-BE49-F238E27FC236}">
                <a16:creationId xmlns:a16="http://schemas.microsoft.com/office/drawing/2014/main" id="{2210B043-D5DF-43FC-972F-4B831B05FAA4}"/>
              </a:ext>
            </a:extLst>
          </p:cNvPr>
          <p:cNvCxnSpPr/>
          <p:nvPr/>
        </p:nvCxnSpPr>
        <p:spPr>
          <a:xfrm>
            <a:off x="6081132" y="187340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A9BBA64-6F83-47FC-9356-3A87A9DCC2E7}"/>
              </a:ext>
            </a:extLst>
          </p:cNvPr>
          <p:cNvCxnSpPr/>
          <p:nvPr/>
        </p:nvCxnSpPr>
        <p:spPr>
          <a:xfrm>
            <a:off x="6103434" y="1821366"/>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0EB9DBE8-9574-43D2-BF42-B187E3869D31}"/>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992123" y="1126994"/>
            <a:ext cx="5184000" cy="4267798"/>
          </a:xfrm>
          <a:prstGeom prst="rect">
            <a:avLst/>
          </a:prstGeom>
        </p:spPr>
      </p:pic>
      <p:pic>
        <p:nvPicPr>
          <p:cNvPr id="12" name="Picture 11" descr="A close up of a map&#10;&#10;Description automatically generated">
            <a:extLst>
              <a:ext uri="{FF2B5EF4-FFF2-40B4-BE49-F238E27FC236}">
                <a16:creationId xmlns:a16="http://schemas.microsoft.com/office/drawing/2014/main" id="{4AC43C05-1380-4B41-A424-7211969E4FB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243" y="1126991"/>
            <a:ext cx="5220000" cy="4018368"/>
          </a:xfrm>
          <a:prstGeom prst="rect">
            <a:avLst/>
          </a:prstGeom>
        </p:spPr>
      </p:pic>
      <p:cxnSp>
        <p:nvCxnSpPr>
          <p:cNvPr id="20" name="Straight Connector 19">
            <a:extLst>
              <a:ext uri="{FF2B5EF4-FFF2-40B4-BE49-F238E27FC236}">
                <a16:creationId xmlns:a16="http://schemas.microsoft.com/office/drawing/2014/main" id="{30B2F2B6-BCB4-46EA-87DE-E064A4349DE7}"/>
              </a:ext>
            </a:extLst>
          </p:cNvPr>
          <p:cNvCxnSpPr>
            <a:cxnSpLocks/>
          </p:cNvCxnSpPr>
          <p:nvPr/>
        </p:nvCxnSpPr>
        <p:spPr>
          <a:xfrm>
            <a:off x="5493602" y="2421285"/>
            <a:ext cx="366343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FCD748A-568C-4A07-BAFB-685491E98F17}"/>
              </a:ext>
            </a:extLst>
          </p:cNvPr>
          <p:cNvCxnSpPr>
            <a:cxnSpLocks/>
          </p:cNvCxnSpPr>
          <p:nvPr/>
        </p:nvCxnSpPr>
        <p:spPr>
          <a:xfrm flipV="1">
            <a:off x="5467350" y="2414475"/>
            <a:ext cx="3678767" cy="14400"/>
          </a:xfrm>
          <a:prstGeom prst="line">
            <a:avLst/>
          </a:prstGeom>
          <a:ln w="19050">
            <a:solidFill>
              <a:schemeClr val="tx2"/>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706469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CustomShape 1"/>
          <p:cNvSpPr/>
          <p:nvPr/>
        </p:nvSpPr>
        <p:spPr>
          <a:xfrm>
            <a:off x="1677240" y="6338520"/>
            <a:ext cx="5390640" cy="402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1030" b="0" strike="noStrike" spc="-1" dirty="0">
                <a:solidFill>
                  <a:srgbClr val="4C4949"/>
                </a:solidFill>
                <a:uFill>
                  <a:solidFill>
                    <a:srgbClr val="FFFFFF"/>
                  </a:solidFill>
                </a:uFill>
                <a:latin typeface="Arial"/>
                <a:ea typeface="DejaVu Sans"/>
              </a:rPr>
              <a:t>Los </a:t>
            </a:r>
            <a:r>
              <a:rPr lang="en-GB" sz="1030" b="0" strike="noStrike" spc="-1" dirty="0" err="1">
                <a:solidFill>
                  <a:srgbClr val="4C4949"/>
                </a:solidFill>
                <a:uFill>
                  <a:solidFill>
                    <a:srgbClr val="FFFFFF"/>
                  </a:solidFill>
                </a:uFill>
                <a:latin typeface="Arial"/>
                <a:ea typeface="DejaVu Sans"/>
              </a:rPr>
              <a:t>Humeros</a:t>
            </a:r>
            <a:r>
              <a:rPr lang="en-GB" sz="1030" b="0" strike="noStrike" spc="-1" dirty="0">
                <a:solidFill>
                  <a:srgbClr val="4C4949"/>
                </a:solidFill>
                <a:uFill>
                  <a:solidFill>
                    <a:srgbClr val="FFFFFF"/>
                  </a:solidFill>
                </a:uFill>
                <a:latin typeface="Arial"/>
                <a:ea typeface="DejaVu Sans"/>
              </a:rPr>
              <a:t>: Resistivity survey</a:t>
            </a:r>
          </a:p>
          <a:p>
            <a:pPr>
              <a:lnSpc>
                <a:spcPct val="100000"/>
              </a:lnSpc>
            </a:pPr>
            <a:r>
              <a:rPr lang="en-GB" sz="1030" spc="-1" dirty="0">
                <a:solidFill>
                  <a:srgbClr val="4C4949"/>
                </a:solidFill>
                <a:uFill>
                  <a:solidFill>
                    <a:srgbClr val="FFFFFF"/>
                  </a:solidFill>
                </a:uFill>
                <a:latin typeface="Arial"/>
              </a:rPr>
              <a:t>Ásdís Benediktsdóttir et al.</a:t>
            </a:r>
            <a:endParaRPr lang="en-GB" sz="1800" b="0" strike="noStrike" spc="-1" dirty="0">
              <a:solidFill>
                <a:srgbClr val="000000"/>
              </a:solidFill>
              <a:uFill>
                <a:solidFill>
                  <a:srgbClr val="FFFFFF"/>
                </a:solidFill>
              </a:uFill>
              <a:latin typeface="Arial"/>
            </a:endParaRPr>
          </a:p>
        </p:txBody>
      </p:sp>
      <p:pic>
        <p:nvPicPr>
          <p:cNvPr id="85" name="Grafik 35"/>
          <p:cNvPicPr/>
          <p:nvPr/>
        </p:nvPicPr>
        <p:blipFill>
          <a:blip r:embed="rId2"/>
          <a:stretch/>
        </p:blipFill>
        <p:spPr>
          <a:xfrm>
            <a:off x="6940080" y="57600"/>
            <a:ext cx="2150280" cy="632160"/>
          </a:xfrm>
          <a:prstGeom prst="rect">
            <a:avLst/>
          </a:prstGeom>
          <a:ln>
            <a:noFill/>
          </a:ln>
        </p:spPr>
      </p:pic>
      <p:pic>
        <p:nvPicPr>
          <p:cNvPr id="86" name="Grafik 36"/>
          <p:cNvPicPr/>
          <p:nvPr/>
        </p:nvPicPr>
        <p:blipFill>
          <a:blip r:embed="rId3"/>
          <a:stretch/>
        </p:blipFill>
        <p:spPr>
          <a:xfrm>
            <a:off x="203400" y="6347520"/>
            <a:ext cx="584640" cy="388800"/>
          </a:xfrm>
          <a:prstGeom prst="rect">
            <a:avLst/>
          </a:prstGeom>
          <a:ln>
            <a:noFill/>
          </a:ln>
        </p:spPr>
      </p:pic>
      <p:sp>
        <p:nvSpPr>
          <p:cNvPr id="88" name="CustomShape 3"/>
          <p:cNvSpPr/>
          <p:nvPr/>
        </p:nvSpPr>
        <p:spPr>
          <a:xfrm>
            <a:off x="-2520" y="137160"/>
            <a:ext cx="6991920" cy="455760"/>
          </a:xfrm>
          <a:prstGeom prst="rect">
            <a:avLst/>
          </a:prstGeom>
          <a:noFill/>
          <a:ln>
            <a:noFill/>
          </a:ln>
        </p:spPr>
        <p:style>
          <a:lnRef idx="0">
            <a:scrgbClr r="0" g="0" b="0"/>
          </a:lnRef>
          <a:fillRef idx="0">
            <a:scrgbClr r="0" g="0" b="0"/>
          </a:fillRef>
          <a:effectRef idx="0">
            <a:scrgbClr r="0" g="0" b="0"/>
          </a:effectRef>
          <a:fontRef idx="minor"/>
        </p:style>
        <p:txBody>
          <a:bodyPr lIns="403920" tIns="45000" rIns="403920" bIns="45000"/>
          <a:lstStyle/>
          <a:p>
            <a:pPr>
              <a:lnSpc>
                <a:spcPct val="100000"/>
              </a:lnSpc>
            </a:pPr>
            <a:r>
              <a:rPr lang="en-GB" sz="2800" b="0" strike="noStrike" spc="-1" dirty="0">
                <a:solidFill>
                  <a:srgbClr val="4C4949"/>
                </a:solidFill>
                <a:uFill>
                  <a:solidFill>
                    <a:srgbClr val="FFFFFF"/>
                  </a:solidFill>
                </a:uFill>
                <a:latin typeface="Arial"/>
                <a:ea typeface="DejaVu Sans"/>
              </a:rPr>
              <a:t>Motivation and goals</a:t>
            </a:r>
            <a:endParaRPr lang="en-GB" sz="2000" b="0" strike="noStrike" spc="-1" dirty="0">
              <a:solidFill>
                <a:srgbClr val="000000"/>
              </a:solidFill>
              <a:uFill>
                <a:solidFill>
                  <a:srgbClr val="FFFFFF"/>
                </a:solidFill>
              </a:uFill>
              <a:latin typeface="Arial"/>
            </a:endParaRPr>
          </a:p>
        </p:txBody>
      </p:sp>
      <p:sp>
        <p:nvSpPr>
          <p:cNvPr id="89" name="Line 4"/>
          <p:cNvSpPr/>
          <p:nvPr/>
        </p:nvSpPr>
        <p:spPr>
          <a:xfrm>
            <a:off x="-36720" y="751320"/>
            <a:ext cx="9219600" cy="360"/>
          </a:xfrm>
          <a:prstGeom prst="line">
            <a:avLst/>
          </a:prstGeom>
          <a:ln w="25560">
            <a:solidFill>
              <a:srgbClr val="F6871B"/>
            </a:solidFill>
            <a:round/>
          </a:ln>
        </p:spPr>
        <p:style>
          <a:lnRef idx="1">
            <a:schemeClr val="accent1"/>
          </a:lnRef>
          <a:fillRef idx="0">
            <a:schemeClr val="accent1"/>
          </a:fillRef>
          <a:effectRef idx="0">
            <a:schemeClr val="accent1"/>
          </a:effectRef>
          <a:fontRef idx="minor"/>
        </p:style>
      </p:sp>
      <p:sp>
        <p:nvSpPr>
          <p:cNvPr id="90" name="Line 5"/>
          <p:cNvSpPr/>
          <p:nvPr/>
        </p:nvSpPr>
        <p:spPr>
          <a:xfrm>
            <a:off x="-38880" y="6215400"/>
            <a:ext cx="9219600" cy="360"/>
          </a:xfrm>
          <a:prstGeom prst="line">
            <a:avLst/>
          </a:prstGeom>
          <a:ln w="25560">
            <a:solidFill>
              <a:srgbClr val="F6871B"/>
            </a:solidFill>
            <a:round/>
          </a:ln>
        </p:spPr>
        <p:style>
          <a:lnRef idx="1">
            <a:schemeClr val="accent1"/>
          </a:lnRef>
          <a:fillRef idx="0">
            <a:schemeClr val="accent1"/>
          </a:fillRef>
          <a:effectRef idx="0">
            <a:schemeClr val="accent1"/>
          </a:effectRef>
          <a:fontRef idx="minor"/>
        </p:style>
      </p:sp>
      <p:pic>
        <p:nvPicPr>
          <p:cNvPr id="91" name="Grafik 1"/>
          <p:cNvPicPr/>
          <p:nvPr/>
        </p:nvPicPr>
        <p:blipFill>
          <a:blip r:embed="rId4"/>
          <a:stretch/>
        </p:blipFill>
        <p:spPr>
          <a:xfrm>
            <a:off x="860400" y="6346800"/>
            <a:ext cx="648000" cy="388800"/>
          </a:xfrm>
          <a:prstGeom prst="rect">
            <a:avLst/>
          </a:prstGeom>
          <a:ln>
            <a:solidFill>
              <a:srgbClr val="000000"/>
            </a:solidFill>
          </a:ln>
        </p:spPr>
      </p:pic>
      <p:pic>
        <p:nvPicPr>
          <p:cNvPr id="13" name="Picture 12">
            <a:extLst>
              <a:ext uri="{FF2B5EF4-FFF2-40B4-BE49-F238E27FC236}">
                <a16:creationId xmlns:a16="http://schemas.microsoft.com/office/drawing/2014/main" id="{8E4980B4-AD3E-4C53-B168-DF6C779986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1880" y="6213171"/>
            <a:ext cx="720000" cy="720000"/>
          </a:xfrm>
          <a:prstGeom prst="rect">
            <a:avLst/>
          </a:prstGeom>
        </p:spPr>
      </p:pic>
      <p:pic>
        <p:nvPicPr>
          <p:cNvPr id="14" name="Picture 13">
            <a:extLst>
              <a:ext uri="{FF2B5EF4-FFF2-40B4-BE49-F238E27FC236}">
                <a16:creationId xmlns:a16="http://schemas.microsoft.com/office/drawing/2014/main" id="{0758F9D7-5766-4A29-8C5F-5C297146FD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2417" y="6318000"/>
            <a:ext cx="1454243" cy="540000"/>
          </a:xfrm>
          <a:prstGeom prst="rect">
            <a:avLst/>
          </a:prstGeom>
        </p:spPr>
      </p:pic>
      <p:pic>
        <p:nvPicPr>
          <p:cNvPr id="15" name="Picture 14">
            <a:extLst>
              <a:ext uri="{FF2B5EF4-FFF2-40B4-BE49-F238E27FC236}">
                <a16:creationId xmlns:a16="http://schemas.microsoft.com/office/drawing/2014/main" id="{D22D5D99-EDB5-465D-A999-C92E8BBB9B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21080" y="6369086"/>
            <a:ext cx="936000" cy="468000"/>
          </a:xfrm>
          <a:prstGeom prst="rect">
            <a:avLst/>
          </a:prstGeom>
        </p:spPr>
      </p:pic>
      <p:pic>
        <p:nvPicPr>
          <p:cNvPr id="16" name="Picture 15">
            <a:extLst>
              <a:ext uri="{FF2B5EF4-FFF2-40B4-BE49-F238E27FC236}">
                <a16:creationId xmlns:a16="http://schemas.microsoft.com/office/drawing/2014/main" id="{E2F64315-3E7E-428C-9883-19BD32C001A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00708" y="6273122"/>
            <a:ext cx="1026995" cy="540000"/>
          </a:xfrm>
          <a:prstGeom prst="rect">
            <a:avLst/>
          </a:prstGeom>
        </p:spPr>
      </p:pic>
      <p:sp>
        <p:nvSpPr>
          <p:cNvPr id="2" name="TextBox 1">
            <a:extLst>
              <a:ext uri="{FF2B5EF4-FFF2-40B4-BE49-F238E27FC236}">
                <a16:creationId xmlns:a16="http://schemas.microsoft.com/office/drawing/2014/main" id="{678C3C32-4987-43B7-9E02-AD7F3A88498B}"/>
              </a:ext>
            </a:extLst>
          </p:cNvPr>
          <p:cNvSpPr txBox="1"/>
          <p:nvPr/>
        </p:nvSpPr>
        <p:spPr>
          <a:xfrm>
            <a:off x="519953" y="1201271"/>
            <a:ext cx="7437127"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a:t>To understand the Los </a:t>
            </a:r>
            <a:r>
              <a:rPr lang="en-US" sz="2000" dirty="0" err="1"/>
              <a:t>Humeros</a:t>
            </a:r>
            <a:r>
              <a:rPr lang="en-US" sz="2000" dirty="0"/>
              <a:t> system better, from a geothermal point of view</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Resistivity methods to understand the shape and extend of the system</a:t>
            </a:r>
            <a:endParaRPr lang="en-US" dirty="0"/>
          </a:p>
        </p:txBody>
      </p:sp>
      <p:pic>
        <p:nvPicPr>
          <p:cNvPr id="4" name="Picture 3">
            <a:extLst>
              <a:ext uri="{FF2B5EF4-FFF2-40B4-BE49-F238E27FC236}">
                <a16:creationId xmlns:a16="http://schemas.microsoft.com/office/drawing/2014/main" id="{0A57B3AC-034D-4FD9-87BB-1BE1B1FDFE1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69485" y="2841226"/>
            <a:ext cx="5824789" cy="3276000"/>
          </a:xfrm>
          <a:prstGeom prst="rect">
            <a:avLst/>
          </a:prstGeom>
        </p:spPr>
      </p:pic>
    </p:spTree>
    <p:extLst>
      <p:ext uri="{BB962C8B-B14F-4D97-AF65-F5344CB8AC3E}">
        <p14:creationId xmlns:p14="http://schemas.microsoft.com/office/powerpoint/2010/main" val="309631991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1B19150-0FC5-4DCB-8149-5886216020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992123" y="1126994"/>
            <a:ext cx="5184000" cy="4267798"/>
          </a:xfrm>
          <a:prstGeom prst="rect">
            <a:avLst/>
          </a:prstGeom>
        </p:spPr>
      </p:pic>
      <p:sp>
        <p:nvSpPr>
          <p:cNvPr id="83" name="CustomShape 1"/>
          <p:cNvSpPr/>
          <p:nvPr/>
        </p:nvSpPr>
        <p:spPr>
          <a:xfrm>
            <a:off x="1677240" y="6338520"/>
            <a:ext cx="5390640" cy="402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1030" b="0" strike="noStrike" spc="-1" dirty="0">
                <a:solidFill>
                  <a:srgbClr val="4C4949"/>
                </a:solidFill>
                <a:uFill>
                  <a:solidFill>
                    <a:srgbClr val="FFFFFF"/>
                  </a:solidFill>
                </a:uFill>
                <a:latin typeface="Arial"/>
                <a:ea typeface="DejaVu Sans"/>
              </a:rPr>
              <a:t>Los </a:t>
            </a:r>
            <a:r>
              <a:rPr lang="en-GB" sz="1030" b="0" strike="noStrike" spc="-1" dirty="0" err="1">
                <a:solidFill>
                  <a:srgbClr val="4C4949"/>
                </a:solidFill>
                <a:uFill>
                  <a:solidFill>
                    <a:srgbClr val="FFFFFF"/>
                  </a:solidFill>
                </a:uFill>
                <a:latin typeface="Arial"/>
                <a:ea typeface="DejaVu Sans"/>
              </a:rPr>
              <a:t>Humeros</a:t>
            </a:r>
            <a:r>
              <a:rPr lang="en-GB" sz="1030" b="0" strike="noStrike" spc="-1" dirty="0">
                <a:solidFill>
                  <a:srgbClr val="4C4949"/>
                </a:solidFill>
                <a:uFill>
                  <a:solidFill>
                    <a:srgbClr val="FFFFFF"/>
                  </a:solidFill>
                </a:uFill>
                <a:latin typeface="Arial"/>
                <a:ea typeface="DejaVu Sans"/>
              </a:rPr>
              <a:t>: Resistivity survey</a:t>
            </a:r>
          </a:p>
          <a:p>
            <a:pPr>
              <a:lnSpc>
                <a:spcPct val="100000"/>
              </a:lnSpc>
            </a:pPr>
            <a:r>
              <a:rPr lang="en-GB" sz="1030" spc="-1" dirty="0">
                <a:solidFill>
                  <a:srgbClr val="4C4949"/>
                </a:solidFill>
                <a:uFill>
                  <a:solidFill>
                    <a:srgbClr val="FFFFFF"/>
                  </a:solidFill>
                </a:uFill>
                <a:latin typeface="Arial"/>
              </a:rPr>
              <a:t>Ásdís Benediktsdóttir et al.</a:t>
            </a:r>
            <a:endParaRPr lang="en-GB" sz="1800" b="0" strike="noStrike" spc="-1" dirty="0">
              <a:solidFill>
                <a:srgbClr val="000000"/>
              </a:solidFill>
              <a:uFill>
                <a:solidFill>
                  <a:srgbClr val="FFFFFF"/>
                </a:solidFill>
              </a:uFill>
              <a:latin typeface="Arial"/>
            </a:endParaRPr>
          </a:p>
        </p:txBody>
      </p:sp>
      <p:pic>
        <p:nvPicPr>
          <p:cNvPr id="85" name="Grafik 35"/>
          <p:cNvPicPr/>
          <p:nvPr/>
        </p:nvPicPr>
        <p:blipFill>
          <a:blip r:embed="rId4"/>
          <a:stretch/>
        </p:blipFill>
        <p:spPr>
          <a:xfrm>
            <a:off x="6940080" y="57600"/>
            <a:ext cx="2150280" cy="632160"/>
          </a:xfrm>
          <a:prstGeom prst="rect">
            <a:avLst/>
          </a:prstGeom>
          <a:ln>
            <a:noFill/>
          </a:ln>
        </p:spPr>
      </p:pic>
      <p:pic>
        <p:nvPicPr>
          <p:cNvPr id="86" name="Grafik 36"/>
          <p:cNvPicPr/>
          <p:nvPr/>
        </p:nvPicPr>
        <p:blipFill>
          <a:blip r:embed="rId5"/>
          <a:stretch/>
        </p:blipFill>
        <p:spPr>
          <a:xfrm>
            <a:off x="203400" y="6347520"/>
            <a:ext cx="584640" cy="388800"/>
          </a:xfrm>
          <a:prstGeom prst="rect">
            <a:avLst/>
          </a:prstGeom>
          <a:ln>
            <a:noFill/>
          </a:ln>
        </p:spPr>
      </p:pic>
      <p:sp>
        <p:nvSpPr>
          <p:cNvPr id="88" name="CustomShape 3"/>
          <p:cNvSpPr/>
          <p:nvPr/>
        </p:nvSpPr>
        <p:spPr>
          <a:xfrm>
            <a:off x="-2520" y="137160"/>
            <a:ext cx="6991920" cy="455760"/>
          </a:xfrm>
          <a:prstGeom prst="rect">
            <a:avLst/>
          </a:prstGeom>
          <a:noFill/>
          <a:ln>
            <a:noFill/>
          </a:ln>
        </p:spPr>
        <p:style>
          <a:lnRef idx="0">
            <a:scrgbClr r="0" g="0" b="0"/>
          </a:lnRef>
          <a:fillRef idx="0">
            <a:scrgbClr r="0" g="0" b="0"/>
          </a:fillRef>
          <a:effectRef idx="0">
            <a:scrgbClr r="0" g="0" b="0"/>
          </a:effectRef>
          <a:fontRef idx="minor"/>
        </p:style>
        <p:txBody>
          <a:bodyPr lIns="403920" tIns="45000" rIns="403920" bIns="45000"/>
          <a:lstStyle/>
          <a:p>
            <a:pPr>
              <a:lnSpc>
                <a:spcPct val="100000"/>
              </a:lnSpc>
            </a:pPr>
            <a:r>
              <a:rPr lang="en-GB" sz="2400" spc="-1" dirty="0">
                <a:solidFill>
                  <a:srgbClr val="4C4949"/>
                </a:solidFill>
                <a:uFill>
                  <a:solidFill>
                    <a:srgbClr val="FFFFFF"/>
                  </a:solidFill>
                </a:uFill>
                <a:latin typeface="Arial"/>
              </a:rPr>
              <a:t>Resistivity and earthquakes</a:t>
            </a:r>
            <a:endParaRPr lang="en-GB" sz="1800" b="0" strike="noStrike" spc="-1" dirty="0">
              <a:solidFill>
                <a:srgbClr val="000000"/>
              </a:solidFill>
              <a:uFill>
                <a:solidFill>
                  <a:srgbClr val="FFFFFF"/>
                </a:solidFill>
              </a:uFill>
              <a:latin typeface="Arial"/>
            </a:endParaRPr>
          </a:p>
        </p:txBody>
      </p:sp>
      <p:sp>
        <p:nvSpPr>
          <p:cNvPr id="89" name="Line 4"/>
          <p:cNvSpPr/>
          <p:nvPr/>
        </p:nvSpPr>
        <p:spPr>
          <a:xfrm>
            <a:off x="-36720" y="751320"/>
            <a:ext cx="9219600" cy="360"/>
          </a:xfrm>
          <a:prstGeom prst="line">
            <a:avLst/>
          </a:prstGeom>
          <a:ln w="25560">
            <a:solidFill>
              <a:srgbClr val="F6871B"/>
            </a:solidFill>
            <a:round/>
          </a:ln>
        </p:spPr>
        <p:style>
          <a:lnRef idx="1">
            <a:schemeClr val="accent1"/>
          </a:lnRef>
          <a:fillRef idx="0">
            <a:schemeClr val="accent1"/>
          </a:fillRef>
          <a:effectRef idx="0">
            <a:schemeClr val="accent1"/>
          </a:effectRef>
          <a:fontRef idx="minor"/>
        </p:style>
      </p:sp>
      <p:sp>
        <p:nvSpPr>
          <p:cNvPr id="90" name="Line 5"/>
          <p:cNvSpPr/>
          <p:nvPr/>
        </p:nvSpPr>
        <p:spPr>
          <a:xfrm>
            <a:off x="-38880" y="6215400"/>
            <a:ext cx="9219600" cy="360"/>
          </a:xfrm>
          <a:prstGeom prst="line">
            <a:avLst/>
          </a:prstGeom>
          <a:ln w="25560">
            <a:solidFill>
              <a:srgbClr val="F6871B"/>
            </a:solidFill>
            <a:round/>
          </a:ln>
        </p:spPr>
        <p:style>
          <a:lnRef idx="1">
            <a:schemeClr val="accent1"/>
          </a:lnRef>
          <a:fillRef idx="0">
            <a:schemeClr val="accent1"/>
          </a:fillRef>
          <a:effectRef idx="0">
            <a:schemeClr val="accent1"/>
          </a:effectRef>
          <a:fontRef idx="minor"/>
        </p:style>
      </p:sp>
      <p:pic>
        <p:nvPicPr>
          <p:cNvPr id="91" name="Grafik 1"/>
          <p:cNvPicPr/>
          <p:nvPr/>
        </p:nvPicPr>
        <p:blipFill>
          <a:blip r:embed="rId6"/>
          <a:stretch/>
        </p:blipFill>
        <p:spPr>
          <a:xfrm>
            <a:off x="860400" y="6346800"/>
            <a:ext cx="648000" cy="388800"/>
          </a:xfrm>
          <a:prstGeom prst="rect">
            <a:avLst/>
          </a:prstGeom>
          <a:ln>
            <a:solidFill>
              <a:srgbClr val="000000"/>
            </a:solidFill>
          </a:ln>
        </p:spPr>
      </p:pic>
      <p:pic>
        <p:nvPicPr>
          <p:cNvPr id="13" name="Picture 12">
            <a:extLst>
              <a:ext uri="{FF2B5EF4-FFF2-40B4-BE49-F238E27FC236}">
                <a16:creationId xmlns:a16="http://schemas.microsoft.com/office/drawing/2014/main" id="{8E4980B4-AD3E-4C53-B168-DF6C7799869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81880" y="6213171"/>
            <a:ext cx="720000" cy="720000"/>
          </a:xfrm>
          <a:prstGeom prst="rect">
            <a:avLst/>
          </a:prstGeom>
        </p:spPr>
      </p:pic>
      <p:pic>
        <p:nvPicPr>
          <p:cNvPr id="14" name="Picture 13">
            <a:extLst>
              <a:ext uri="{FF2B5EF4-FFF2-40B4-BE49-F238E27FC236}">
                <a16:creationId xmlns:a16="http://schemas.microsoft.com/office/drawing/2014/main" id="{0758F9D7-5766-4A29-8C5F-5C297146FD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82417" y="6318000"/>
            <a:ext cx="1454243" cy="540000"/>
          </a:xfrm>
          <a:prstGeom prst="rect">
            <a:avLst/>
          </a:prstGeom>
        </p:spPr>
      </p:pic>
      <p:pic>
        <p:nvPicPr>
          <p:cNvPr id="15" name="Picture 14">
            <a:extLst>
              <a:ext uri="{FF2B5EF4-FFF2-40B4-BE49-F238E27FC236}">
                <a16:creationId xmlns:a16="http://schemas.microsoft.com/office/drawing/2014/main" id="{D22D5D99-EDB5-465D-A999-C92E8BBB9B4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21080" y="6369086"/>
            <a:ext cx="936000" cy="468000"/>
          </a:xfrm>
          <a:prstGeom prst="rect">
            <a:avLst/>
          </a:prstGeom>
        </p:spPr>
      </p:pic>
      <p:pic>
        <p:nvPicPr>
          <p:cNvPr id="16" name="Picture 15">
            <a:extLst>
              <a:ext uri="{FF2B5EF4-FFF2-40B4-BE49-F238E27FC236}">
                <a16:creationId xmlns:a16="http://schemas.microsoft.com/office/drawing/2014/main" id="{E2F64315-3E7E-428C-9883-19BD32C001A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00708" y="6273122"/>
            <a:ext cx="1026995" cy="540000"/>
          </a:xfrm>
          <a:prstGeom prst="rect">
            <a:avLst/>
          </a:prstGeom>
        </p:spPr>
      </p:pic>
      <p:cxnSp>
        <p:nvCxnSpPr>
          <p:cNvPr id="3" name="Straight Connector 2">
            <a:extLst>
              <a:ext uri="{FF2B5EF4-FFF2-40B4-BE49-F238E27FC236}">
                <a16:creationId xmlns:a16="http://schemas.microsoft.com/office/drawing/2014/main" id="{2210B043-D5DF-43FC-972F-4B831B05FAA4}"/>
              </a:ext>
            </a:extLst>
          </p:cNvPr>
          <p:cNvCxnSpPr/>
          <p:nvPr/>
        </p:nvCxnSpPr>
        <p:spPr>
          <a:xfrm>
            <a:off x="6081132" y="187340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A9BBA64-6F83-47FC-9356-3A87A9DCC2E7}"/>
              </a:ext>
            </a:extLst>
          </p:cNvPr>
          <p:cNvCxnSpPr/>
          <p:nvPr/>
        </p:nvCxnSpPr>
        <p:spPr>
          <a:xfrm>
            <a:off x="6103434" y="1821366"/>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3" descr="A close up of a map&#10;&#10;Description automatically generated">
            <a:extLst>
              <a:ext uri="{FF2B5EF4-FFF2-40B4-BE49-F238E27FC236}">
                <a16:creationId xmlns:a16="http://schemas.microsoft.com/office/drawing/2014/main" id="{81833186-4513-4401-9F94-4314EE1D131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241" y="1126991"/>
            <a:ext cx="5220000" cy="4018368"/>
          </a:xfrm>
          <a:prstGeom prst="rect">
            <a:avLst/>
          </a:prstGeom>
        </p:spPr>
      </p:pic>
      <p:cxnSp>
        <p:nvCxnSpPr>
          <p:cNvPr id="20" name="Straight Connector 19">
            <a:extLst>
              <a:ext uri="{FF2B5EF4-FFF2-40B4-BE49-F238E27FC236}">
                <a16:creationId xmlns:a16="http://schemas.microsoft.com/office/drawing/2014/main" id="{567437AE-317D-4151-B1E8-228F9E87B923}"/>
              </a:ext>
            </a:extLst>
          </p:cNvPr>
          <p:cNvCxnSpPr>
            <a:cxnSpLocks/>
          </p:cNvCxnSpPr>
          <p:nvPr/>
        </p:nvCxnSpPr>
        <p:spPr>
          <a:xfrm>
            <a:off x="5493602" y="2764185"/>
            <a:ext cx="366343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28B8A4E-852B-4AF6-9545-617FDC4E29C9}"/>
              </a:ext>
            </a:extLst>
          </p:cNvPr>
          <p:cNvCxnSpPr>
            <a:cxnSpLocks/>
          </p:cNvCxnSpPr>
          <p:nvPr/>
        </p:nvCxnSpPr>
        <p:spPr>
          <a:xfrm flipV="1">
            <a:off x="5467350" y="2757375"/>
            <a:ext cx="3678767" cy="14400"/>
          </a:xfrm>
          <a:prstGeom prst="line">
            <a:avLst/>
          </a:prstGeom>
          <a:ln w="19050">
            <a:solidFill>
              <a:schemeClr val="tx2"/>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822871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CustomShape 1"/>
          <p:cNvSpPr/>
          <p:nvPr/>
        </p:nvSpPr>
        <p:spPr>
          <a:xfrm>
            <a:off x="1677240" y="6338520"/>
            <a:ext cx="5390640" cy="402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1030" b="0" strike="noStrike" spc="-1" dirty="0">
                <a:solidFill>
                  <a:srgbClr val="4C4949"/>
                </a:solidFill>
                <a:uFill>
                  <a:solidFill>
                    <a:srgbClr val="FFFFFF"/>
                  </a:solidFill>
                </a:uFill>
                <a:latin typeface="Arial"/>
                <a:ea typeface="DejaVu Sans"/>
              </a:rPr>
              <a:t>Los </a:t>
            </a:r>
            <a:r>
              <a:rPr lang="en-GB" sz="1030" b="0" strike="noStrike" spc="-1" dirty="0" err="1">
                <a:solidFill>
                  <a:srgbClr val="4C4949"/>
                </a:solidFill>
                <a:uFill>
                  <a:solidFill>
                    <a:srgbClr val="FFFFFF"/>
                  </a:solidFill>
                </a:uFill>
                <a:latin typeface="Arial"/>
                <a:ea typeface="DejaVu Sans"/>
              </a:rPr>
              <a:t>Humeros</a:t>
            </a:r>
            <a:r>
              <a:rPr lang="en-GB" sz="1030" b="0" strike="noStrike" spc="-1" dirty="0">
                <a:solidFill>
                  <a:srgbClr val="4C4949"/>
                </a:solidFill>
                <a:uFill>
                  <a:solidFill>
                    <a:srgbClr val="FFFFFF"/>
                  </a:solidFill>
                </a:uFill>
                <a:latin typeface="Arial"/>
                <a:ea typeface="DejaVu Sans"/>
              </a:rPr>
              <a:t>: Resistivity survey</a:t>
            </a:r>
          </a:p>
          <a:p>
            <a:pPr>
              <a:lnSpc>
                <a:spcPct val="100000"/>
              </a:lnSpc>
            </a:pPr>
            <a:r>
              <a:rPr lang="en-GB" sz="1030" spc="-1" dirty="0">
                <a:solidFill>
                  <a:srgbClr val="4C4949"/>
                </a:solidFill>
                <a:uFill>
                  <a:solidFill>
                    <a:srgbClr val="FFFFFF"/>
                  </a:solidFill>
                </a:uFill>
                <a:latin typeface="Arial"/>
              </a:rPr>
              <a:t>Ásdís Benediktsdóttir et al.</a:t>
            </a:r>
            <a:endParaRPr lang="en-GB" sz="1800" b="0" strike="noStrike" spc="-1" dirty="0">
              <a:solidFill>
                <a:srgbClr val="000000"/>
              </a:solidFill>
              <a:uFill>
                <a:solidFill>
                  <a:srgbClr val="FFFFFF"/>
                </a:solidFill>
              </a:uFill>
              <a:latin typeface="Arial"/>
            </a:endParaRPr>
          </a:p>
        </p:txBody>
      </p:sp>
      <p:pic>
        <p:nvPicPr>
          <p:cNvPr id="85" name="Grafik 35"/>
          <p:cNvPicPr/>
          <p:nvPr/>
        </p:nvPicPr>
        <p:blipFill>
          <a:blip r:embed="rId2"/>
          <a:stretch/>
        </p:blipFill>
        <p:spPr>
          <a:xfrm>
            <a:off x="6940080" y="57600"/>
            <a:ext cx="2150280" cy="632160"/>
          </a:xfrm>
          <a:prstGeom prst="rect">
            <a:avLst/>
          </a:prstGeom>
          <a:ln>
            <a:noFill/>
          </a:ln>
        </p:spPr>
      </p:pic>
      <p:pic>
        <p:nvPicPr>
          <p:cNvPr id="86" name="Grafik 36"/>
          <p:cNvPicPr/>
          <p:nvPr/>
        </p:nvPicPr>
        <p:blipFill>
          <a:blip r:embed="rId3"/>
          <a:stretch/>
        </p:blipFill>
        <p:spPr>
          <a:xfrm>
            <a:off x="203400" y="6347520"/>
            <a:ext cx="584640" cy="388800"/>
          </a:xfrm>
          <a:prstGeom prst="rect">
            <a:avLst/>
          </a:prstGeom>
          <a:ln>
            <a:noFill/>
          </a:ln>
        </p:spPr>
      </p:pic>
      <p:sp>
        <p:nvSpPr>
          <p:cNvPr id="88" name="CustomShape 3"/>
          <p:cNvSpPr/>
          <p:nvPr/>
        </p:nvSpPr>
        <p:spPr>
          <a:xfrm>
            <a:off x="-2520" y="137160"/>
            <a:ext cx="6991920" cy="455760"/>
          </a:xfrm>
          <a:prstGeom prst="rect">
            <a:avLst/>
          </a:prstGeom>
          <a:noFill/>
          <a:ln>
            <a:noFill/>
          </a:ln>
        </p:spPr>
        <p:style>
          <a:lnRef idx="0">
            <a:scrgbClr r="0" g="0" b="0"/>
          </a:lnRef>
          <a:fillRef idx="0">
            <a:scrgbClr r="0" g="0" b="0"/>
          </a:fillRef>
          <a:effectRef idx="0">
            <a:scrgbClr r="0" g="0" b="0"/>
          </a:effectRef>
          <a:fontRef idx="minor"/>
        </p:style>
        <p:txBody>
          <a:bodyPr lIns="403920" tIns="45000" rIns="403920" bIns="45000"/>
          <a:lstStyle/>
          <a:p>
            <a:pPr>
              <a:lnSpc>
                <a:spcPct val="100000"/>
              </a:lnSpc>
            </a:pPr>
            <a:r>
              <a:rPr lang="en-GB" sz="2400" spc="-1" dirty="0">
                <a:solidFill>
                  <a:srgbClr val="4C4949"/>
                </a:solidFill>
                <a:uFill>
                  <a:solidFill>
                    <a:srgbClr val="FFFFFF"/>
                  </a:solidFill>
                </a:uFill>
                <a:latin typeface="Arial"/>
              </a:rPr>
              <a:t>Resistivity in </a:t>
            </a:r>
            <a:r>
              <a:rPr lang="en-GB" sz="2400" spc="-1" dirty="0" err="1">
                <a:solidFill>
                  <a:srgbClr val="4C4949"/>
                </a:solidFill>
                <a:uFill>
                  <a:solidFill>
                    <a:srgbClr val="FFFFFF"/>
                  </a:solidFill>
                </a:uFill>
                <a:latin typeface="Arial"/>
              </a:rPr>
              <a:t>Paraview</a:t>
            </a:r>
            <a:endParaRPr lang="en-GB" sz="1800" b="0" strike="noStrike" spc="-1" dirty="0">
              <a:solidFill>
                <a:srgbClr val="000000"/>
              </a:solidFill>
              <a:uFill>
                <a:solidFill>
                  <a:srgbClr val="FFFFFF"/>
                </a:solidFill>
              </a:uFill>
              <a:latin typeface="Arial"/>
            </a:endParaRPr>
          </a:p>
        </p:txBody>
      </p:sp>
      <p:sp>
        <p:nvSpPr>
          <p:cNvPr id="89" name="Line 4"/>
          <p:cNvSpPr/>
          <p:nvPr/>
        </p:nvSpPr>
        <p:spPr>
          <a:xfrm>
            <a:off x="-36720" y="751320"/>
            <a:ext cx="9219600" cy="360"/>
          </a:xfrm>
          <a:prstGeom prst="line">
            <a:avLst/>
          </a:prstGeom>
          <a:ln w="25560">
            <a:solidFill>
              <a:srgbClr val="F6871B"/>
            </a:solidFill>
            <a:round/>
          </a:ln>
        </p:spPr>
        <p:style>
          <a:lnRef idx="1">
            <a:schemeClr val="accent1"/>
          </a:lnRef>
          <a:fillRef idx="0">
            <a:schemeClr val="accent1"/>
          </a:fillRef>
          <a:effectRef idx="0">
            <a:schemeClr val="accent1"/>
          </a:effectRef>
          <a:fontRef idx="minor"/>
        </p:style>
      </p:sp>
      <p:sp>
        <p:nvSpPr>
          <p:cNvPr id="90" name="Line 5"/>
          <p:cNvSpPr/>
          <p:nvPr/>
        </p:nvSpPr>
        <p:spPr>
          <a:xfrm>
            <a:off x="-38880" y="6215400"/>
            <a:ext cx="9219600" cy="360"/>
          </a:xfrm>
          <a:prstGeom prst="line">
            <a:avLst/>
          </a:prstGeom>
          <a:ln w="25560">
            <a:solidFill>
              <a:srgbClr val="F6871B"/>
            </a:solidFill>
            <a:round/>
          </a:ln>
        </p:spPr>
        <p:style>
          <a:lnRef idx="1">
            <a:schemeClr val="accent1"/>
          </a:lnRef>
          <a:fillRef idx="0">
            <a:schemeClr val="accent1"/>
          </a:fillRef>
          <a:effectRef idx="0">
            <a:schemeClr val="accent1"/>
          </a:effectRef>
          <a:fontRef idx="minor"/>
        </p:style>
      </p:sp>
      <p:pic>
        <p:nvPicPr>
          <p:cNvPr id="91" name="Grafik 1"/>
          <p:cNvPicPr/>
          <p:nvPr/>
        </p:nvPicPr>
        <p:blipFill>
          <a:blip r:embed="rId4"/>
          <a:stretch/>
        </p:blipFill>
        <p:spPr>
          <a:xfrm>
            <a:off x="860400" y="6346800"/>
            <a:ext cx="648000" cy="388800"/>
          </a:xfrm>
          <a:prstGeom prst="rect">
            <a:avLst/>
          </a:prstGeom>
          <a:ln>
            <a:solidFill>
              <a:srgbClr val="000000"/>
            </a:solidFill>
          </a:ln>
        </p:spPr>
      </p:pic>
      <p:pic>
        <p:nvPicPr>
          <p:cNvPr id="13" name="Picture 12">
            <a:extLst>
              <a:ext uri="{FF2B5EF4-FFF2-40B4-BE49-F238E27FC236}">
                <a16:creationId xmlns:a16="http://schemas.microsoft.com/office/drawing/2014/main" id="{8E4980B4-AD3E-4C53-B168-DF6C779986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1880" y="6213171"/>
            <a:ext cx="720000" cy="720000"/>
          </a:xfrm>
          <a:prstGeom prst="rect">
            <a:avLst/>
          </a:prstGeom>
        </p:spPr>
      </p:pic>
      <p:pic>
        <p:nvPicPr>
          <p:cNvPr id="14" name="Picture 13">
            <a:extLst>
              <a:ext uri="{FF2B5EF4-FFF2-40B4-BE49-F238E27FC236}">
                <a16:creationId xmlns:a16="http://schemas.microsoft.com/office/drawing/2014/main" id="{0758F9D7-5766-4A29-8C5F-5C297146FD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2417" y="6318000"/>
            <a:ext cx="1454243" cy="540000"/>
          </a:xfrm>
          <a:prstGeom prst="rect">
            <a:avLst/>
          </a:prstGeom>
        </p:spPr>
      </p:pic>
      <p:pic>
        <p:nvPicPr>
          <p:cNvPr id="15" name="Picture 14">
            <a:extLst>
              <a:ext uri="{FF2B5EF4-FFF2-40B4-BE49-F238E27FC236}">
                <a16:creationId xmlns:a16="http://schemas.microsoft.com/office/drawing/2014/main" id="{D22D5D99-EDB5-465D-A999-C92E8BBB9B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21080" y="6369086"/>
            <a:ext cx="936000" cy="468000"/>
          </a:xfrm>
          <a:prstGeom prst="rect">
            <a:avLst/>
          </a:prstGeom>
        </p:spPr>
      </p:pic>
      <p:pic>
        <p:nvPicPr>
          <p:cNvPr id="16" name="Picture 15">
            <a:extLst>
              <a:ext uri="{FF2B5EF4-FFF2-40B4-BE49-F238E27FC236}">
                <a16:creationId xmlns:a16="http://schemas.microsoft.com/office/drawing/2014/main" id="{E2F64315-3E7E-428C-9883-19BD32C001A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00708" y="6273122"/>
            <a:ext cx="1026995" cy="540000"/>
          </a:xfrm>
          <a:prstGeom prst="rect">
            <a:avLst/>
          </a:prstGeom>
        </p:spPr>
      </p:pic>
      <p:cxnSp>
        <p:nvCxnSpPr>
          <p:cNvPr id="3" name="Straight Connector 2">
            <a:extLst>
              <a:ext uri="{FF2B5EF4-FFF2-40B4-BE49-F238E27FC236}">
                <a16:creationId xmlns:a16="http://schemas.microsoft.com/office/drawing/2014/main" id="{2210B043-D5DF-43FC-972F-4B831B05FAA4}"/>
              </a:ext>
            </a:extLst>
          </p:cNvPr>
          <p:cNvCxnSpPr/>
          <p:nvPr/>
        </p:nvCxnSpPr>
        <p:spPr>
          <a:xfrm>
            <a:off x="6081132" y="187340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A9BBA64-6F83-47FC-9356-3A87A9DCC2E7}"/>
              </a:ext>
            </a:extLst>
          </p:cNvPr>
          <p:cNvCxnSpPr/>
          <p:nvPr/>
        </p:nvCxnSpPr>
        <p:spPr>
          <a:xfrm>
            <a:off x="6103434" y="1821366"/>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E7E1DE67-3DF4-4B73-8B57-99E5C1097F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796" y="828505"/>
            <a:ext cx="9215758" cy="5184000"/>
          </a:xfrm>
          <a:prstGeom prst="rect">
            <a:avLst/>
          </a:prstGeom>
        </p:spPr>
      </p:pic>
    </p:spTree>
    <p:extLst>
      <p:ext uri="{BB962C8B-B14F-4D97-AF65-F5344CB8AC3E}">
        <p14:creationId xmlns:p14="http://schemas.microsoft.com/office/powerpoint/2010/main" val="95218393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CustomShape 1"/>
          <p:cNvSpPr/>
          <p:nvPr/>
        </p:nvSpPr>
        <p:spPr>
          <a:xfrm>
            <a:off x="1677240" y="6338520"/>
            <a:ext cx="5390640" cy="402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1030" b="0" strike="noStrike" spc="-1" dirty="0">
                <a:solidFill>
                  <a:srgbClr val="4C4949"/>
                </a:solidFill>
                <a:uFill>
                  <a:solidFill>
                    <a:srgbClr val="FFFFFF"/>
                  </a:solidFill>
                </a:uFill>
                <a:latin typeface="Arial"/>
                <a:ea typeface="DejaVu Sans"/>
              </a:rPr>
              <a:t>Los </a:t>
            </a:r>
            <a:r>
              <a:rPr lang="en-GB" sz="1030" b="0" strike="noStrike" spc="-1" dirty="0" err="1">
                <a:solidFill>
                  <a:srgbClr val="4C4949"/>
                </a:solidFill>
                <a:uFill>
                  <a:solidFill>
                    <a:srgbClr val="FFFFFF"/>
                  </a:solidFill>
                </a:uFill>
                <a:latin typeface="Arial"/>
                <a:ea typeface="DejaVu Sans"/>
              </a:rPr>
              <a:t>Humeros</a:t>
            </a:r>
            <a:r>
              <a:rPr lang="en-GB" sz="1030" b="0" strike="noStrike" spc="-1" dirty="0">
                <a:solidFill>
                  <a:srgbClr val="4C4949"/>
                </a:solidFill>
                <a:uFill>
                  <a:solidFill>
                    <a:srgbClr val="FFFFFF"/>
                  </a:solidFill>
                </a:uFill>
                <a:latin typeface="Arial"/>
                <a:ea typeface="DejaVu Sans"/>
              </a:rPr>
              <a:t>: Resistivity survey</a:t>
            </a:r>
          </a:p>
          <a:p>
            <a:pPr>
              <a:lnSpc>
                <a:spcPct val="100000"/>
              </a:lnSpc>
            </a:pPr>
            <a:r>
              <a:rPr lang="en-GB" sz="1030" spc="-1" dirty="0">
                <a:solidFill>
                  <a:srgbClr val="4C4949"/>
                </a:solidFill>
                <a:uFill>
                  <a:solidFill>
                    <a:srgbClr val="FFFFFF"/>
                  </a:solidFill>
                </a:uFill>
                <a:latin typeface="Arial"/>
              </a:rPr>
              <a:t>Ásdís Benediktsdóttir et al.</a:t>
            </a:r>
            <a:endParaRPr lang="en-GB" sz="1800" b="0" strike="noStrike" spc="-1" dirty="0">
              <a:solidFill>
                <a:srgbClr val="000000"/>
              </a:solidFill>
              <a:uFill>
                <a:solidFill>
                  <a:srgbClr val="FFFFFF"/>
                </a:solidFill>
              </a:uFill>
              <a:latin typeface="Arial"/>
            </a:endParaRPr>
          </a:p>
        </p:txBody>
      </p:sp>
      <p:pic>
        <p:nvPicPr>
          <p:cNvPr id="85" name="Grafik 35"/>
          <p:cNvPicPr/>
          <p:nvPr/>
        </p:nvPicPr>
        <p:blipFill>
          <a:blip r:embed="rId2"/>
          <a:stretch/>
        </p:blipFill>
        <p:spPr>
          <a:xfrm>
            <a:off x="6940080" y="57600"/>
            <a:ext cx="2150280" cy="632160"/>
          </a:xfrm>
          <a:prstGeom prst="rect">
            <a:avLst/>
          </a:prstGeom>
          <a:ln>
            <a:noFill/>
          </a:ln>
        </p:spPr>
      </p:pic>
      <p:pic>
        <p:nvPicPr>
          <p:cNvPr id="86" name="Grafik 36"/>
          <p:cNvPicPr/>
          <p:nvPr/>
        </p:nvPicPr>
        <p:blipFill>
          <a:blip r:embed="rId3"/>
          <a:stretch/>
        </p:blipFill>
        <p:spPr>
          <a:xfrm>
            <a:off x="203400" y="6347520"/>
            <a:ext cx="584640" cy="388800"/>
          </a:xfrm>
          <a:prstGeom prst="rect">
            <a:avLst/>
          </a:prstGeom>
          <a:ln>
            <a:noFill/>
          </a:ln>
        </p:spPr>
      </p:pic>
      <p:sp>
        <p:nvSpPr>
          <p:cNvPr id="88" name="CustomShape 3"/>
          <p:cNvSpPr/>
          <p:nvPr/>
        </p:nvSpPr>
        <p:spPr>
          <a:xfrm>
            <a:off x="-2520" y="137160"/>
            <a:ext cx="6991920" cy="455760"/>
          </a:xfrm>
          <a:prstGeom prst="rect">
            <a:avLst/>
          </a:prstGeom>
          <a:noFill/>
          <a:ln>
            <a:noFill/>
          </a:ln>
        </p:spPr>
        <p:style>
          <a:lnRef idx="0">
            <a:scrgbClr r="0" g="0" b="0"/>
          </a:lnRef>
          <a:fillRef idx="0">
            <a:scrgbClr r="0" g="0" b="0"/>
          </a:fillRef>
          <a:effectRef idx="0">
            <a:scrgbClr r="0" g="0" b="0"/>
          </a:effectRef>
          <a:fontRef idx="minor"/>
        </p:style>
        <p:txBody>
          <a:bodyPr lIns="403920" tIns="45000" rIns="403920" bIns="45000"/>
          <a:lstStyle/>
          <a:p>
            <a:pPr>
              <a:lnSpc>
                <a:spcPct val="100000"/>
              </a:lnSpc>
            </a:pPr>
            <a:r>
              <a:rPr lang="en-GB" sz="2400" spc="-1" dirty="0">
                <a:solidFill>
                  <a:srgbClr val="4C4949"/>
                </a:solidFill>
                <a:uFill>
                  <a:solidFill>
                    <a:srgbClr val="FFFFFF"/>
                  </a:solidFill>
                </a:uFill>
              </a:rPr>
              <a:t>Resistivity in </a:t>
            </a:r>
            <a:r>
              <a:rPr lang="en-GB" sz="2400" spc="-1" dirty="0" err="1">
                <a:solidFill>
                  <a:srgbClr val="4C4949"/>
                </a:solidFill>
                <a:uFill>
                  <a:solidFill>
                    <a:srgbClr val="FFFFFF"/>
                  </a:solidFill>
                </a:uFill>
              </a:rPr>
              <a:t>Paraview</a:t>
            </a:r>
            <a:endParaRPr lang="en-GB" spc="-1" dirty="0">
              <a:solidFill>
                <a:srgbClr val="000000"/>
              </a:solidFill>
              <a:uFill>
                <a:solidFill>
                  <a:srgbClr val="FFFFFF"/>
                </a:solidFill>
              </a:uFill>
            </a:endParaRPr>
          </a:p>
        </p:txBody>
      </p:sp>
      <p:sp>
        <p:nvSpPr>
          <p:cNvPr id="89" name="Line 4"/>
          <p:cNvSpPr/>
          <p:nvPr/>
        </p:nvSpPr>
        <p:spPr>
          <a:xfrm>
            <a:off x="-36720" y="751320"/>
            <a:ext cx="9219600" cy="360"/>
          </a:xfrm>
          <a:prstGeom prst="line">
            <a:avLst/>
          </a:prstGeom>
          <a:ln w="25560">
            <a:solidFill>
              <a:srgbClr val="F6871B"/>
            </a:solidFill>
            <a:round/>
          </a:ln>
        </p:spPr>
        <p:style>
          <a:lnRef idx="1">
            <a:schemeClr val="accent1"/>
          </a:lnRef>
          <a:fillRef idx="0">
            <a:schemeClr val="accent1"/>
          </a:fillRef>
          <a:effectRef idx="0">
            <a:schemeClr val="accent1"/>
          </a:effectRef>
          <a:fontRef idx="minor"/>
        </p:style>
      </p:sp>
      <p:sp>
        <p:nvSpPr>
          <p:cNvPr id="90" name="Line 5"/>
          <p:cNvSpPr/>
          <p:nvPr/>
        </p:nvSpPr>
        <p:spPr>
          <a:xfrm>
            <a:off x="-38880" y="6215400"/>
            <a:ext cx="9219600" cy="360"/>
          </a:xfrm>
          <a:prstGeom prst="line">
            <a:avLst/>
          </a:prstGeom>
          <a:ln w="25560">
            <a:solidFill>
              <a:srgbClr val="F6871B"/>
            </a:solidFill>
            <a:round/>
          </a:ln>
        </p:spPr>
        <p:style>
          <a:lnRef idx="1">
            <a:schemeClr val="accent1"/>
          </a:lnRef>
          <a:fillRef idx="0">
            <a:schemeClr val="accent1"/>
          </a:fillRef>
          <a:effectRef idx="0">
            <a:schemeClr val="accent1"/>
          </a:effectRef>
          <a:fontRef idx="minor"/>
        </p:style>
      </p:sp>
      <p:pic>
        <p:nvPicPr>
          <p:cNvPr id="91" name="Grafik 1"/>
          <p:cNvPicPr/>
          <p:nvPr/>
        </p:nvPicPr>
        <p:blipFill>
          <a:blip r:embed="rId4"/>
          <a:stretch/>
        </p:blipFill>
        <p:spPr>
          <a:xfrm>
            <a:off x="860400" y="6346800"/>
            <a:ext cx="648000" cy="388800"/>
          </a:xfrm>
          <a:prstGeom prst="rect">
            <a:avLst/>
          </a:prstGeom>
          <a:ln>
            <a:solidFill>
              <a:srgbClr val="000000"/>
            </a:solidFill>
          </a:ln>
        </p:spPr>
      </p:pic>
      <p:pic>
        <p:nvPicPr>
          <p:cNvPr id="13" name="Picture 12">
            <a:extLst>
              <a:ext uri="{FF2B5EF4-FFF2-40B4-BE49-F238E27FC236}">
                <a16:creationId xmlns:a16="http://schemas.microsoft.com/office/drawing/2014/main" id="{8E4980B4-AD3E-4C53-B168-DF6C779986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1880" y="6213171"/>
            <a:ext cx="720000" cy="720000"/>
          </a:xfrm>
          <a:prstGeom prst="rect">
            <a:avLst/>
          </a:prstGeom>
        </p:spPr>
      </p:pic>
      <p:pic>
        <p:nvPicPr>
          <p:cNvPr id="14" name="Picture 13">
            <a:extLst>
              <a:ext uri="{FF2B5EF4-FFF2-40B4-BE49-F238E27FC236}">
                <a16:creationId xmlns:a16="http://schemas.microsoft.com/office/drawing/2014/main" id="{0758F9D7-5766-4A29-8C5F-5C297146FD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2417" y="6318000"/>
            <a:ext cx="1454243" cy="540000"/>
          </a:xfrm>
          <a:prstGeom prst="rect">
            <a:avLst/>
          </a:prstGeom>
        </p:spPr>
      </p:pic>
      <p:pic>
        <p:nvPicPr>
          <p:cNvPr id="15" name="Picture 14">
            <a:extLst>
              <a:ext uri="{FF2B5EF4-FFF2-40B4-BE49-F238E27FC236}">
                <a16:creationId xmlns:a16="http://schemas.microsoft.com/office/drawing/2014/main" id="{D22D5D99-EDB5-465D-A999-C92E8BBB9B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21080" y="6369086"/>
            <a:ext cx="936000" cy="468000"/>
          </a:xfrm>
          <a:prstGeom prst="rect">
            <a:avLst/>
          </a:prstGeom>
        </p:spPr>
      </p:pic>
      <p:pic>
        <p:nvPicPr>
          <p:cNvPr id="16" name="Picture 15">
            <a:extLst>
              <a:ext uri="{FF2B5EF4-FFF2-40B4-BE49-F238E27FC236}">
                <a16:creationId xmlns:a16="http://schemas.microsoft.com/office/drawing/2014/main" id="{E2F64315-3E7E-428C-9883-19BD32C001A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00708" y="6273122"/>
            <a:ext cx="1026995" cy="540000"/>
          </a:xfrm>
          <a:prstGeom prst="rect">
            <a:avLst/>
          </a:prstGeom>
        </p:spPr>
      </p:pic>
      <p:cxnSp>
        <p:nvCxnSpPr>
          <p:cNvPr id="3" name="Straight Connector 2">
            <a:extLst>
              <a:ext uri="{FF2B5EF4-FFF2-40B4-BE49-F238E27FC236}">
                <a16:creationId xmlns:a16="http://schemas.microsoft.com/office/drawing/2014/main" id="{2210B043-D5DF-43FC-972F-4B831B05FAA4}"/>
              </a:ext>
            </a:extLst>
          </p:cNvPr>
          <p:cNvCxnSpPr/>
          <p:nvPr/>
        </p:nvCxnSpPr>
        <p:spPr>
          <a:xfrm>
            <a:off x="6081132" y="187340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A9BBA64-6F83-47FC-9356-3A87A9DCC2E7}"/>
              </a:ext>
            </a:extLst>
          </p:cNvPr>
          <p:cNvCxnSpPr/>
          <p:nvPr/>
        </p:nvCxnSpPr>
        <p:spPr>
          <a:xfrm>
            <a:off x="6103434" y="1821366"/>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784B606B-5AD8-4119-A798-A3B8BB3AEF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2869" y="811722"/>
            <a:ext cx="9473589" cy="5328000"/>
          </a:xfrm>
          <a:prstGeom prst="rect">
            <a:avLst/>
          </a:prstGeom>
        </p:spPr>
      </p:pic>
    </p:spTree>
    <p:extLst>
      <p:ext uri="{BB962C8B-B14F-4D97-AF65-F5344CB8AC3E}">
        <p14:creationId xmlns:p14="http://schemas.microsoft.com/office/powerpoint/2010/main" val="79478072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CustomShape 1"/>
          <p:cNvSpPr/>
          <p:nvPr/>
        </p:nvSpPr>
        <p:spPr>
          <a:xfrm>
            <a:off x="1605240" y="6338520"/>
            <a:ext cx="5390640" cy="402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1030" b="0" strike="noStrike" spc="-1">
                <a:solidFill>
                  <a:srgbClr val="4C4949"/>
                </a:solidFill>
                <a:uFill>
                  <a:solidFill>
                    <a:srgbClr val="FFFFFF"/>
                  </a:solidFill>
                </a:uFill>
                <a:latin typeface="Arial"/>
                <a:ea typeface="DejaVu Sans"/>
              </a:rPr>
              <a:t>&lt;Short title, which should not extend one line&gt;</a:t>
            </a:r>
            <a:endParaRPr lang="en-GB" sz="1800" b="0" strike="noStrike" spc="-1">
              <a:solidFill>
                <a:srgbClr val="000000"/>
              </a:solidFill>
              <a:uFill>
                <a:solidFill>
                  <a:srgbClr val="FFFFFF"/>
                </a:solidFill>
              </a:uFill>
              <a:latin typeface="Arial"/>
            </a:endParaRPr>
          </a:p>
          <a:p>
            <a:pPr>
              <a:lnSpc>
                <a:spcPct val="100000"/>
              </a:lnSpc>
            </a:pPr>
            <a:r>
              <a:rPr lang="en-GB" sz="1030" b="0" strike="noStrike" spc="-1">
                <a:solidFill>
                  <a:srgbClr val="4C4949"/>
                </a:solidFill>
                <a:uFill>
                  <a:solidFill>
                    <a:srgbClr val="FFFFFF"/>
                  </a:solidFill>
                </a:uFill>
                <a:latin typeface="Arial"/>
                <a:ea typeface="DejaVu Sans"/>
              </a:rPr>
              <a:t>&lt;Author 1, author 2, author 3&gt;</a:t>
            </a:r>
            <a:endParaRPr lang="en-GB" sz="1800" b="0" strike="noStrike" spc="-1">
              <a:solidFill>
                <a:srgbClr val="000000"/>
              </a:solidFill>
              <a:uFill>
                <a:solidFill>
                  <a:srgbClr val="FFFFFF"/>
                </a:solidFill>
              </a:uFill>
              <a:latin typeface="Arial"/>
            </a:endParaRPr>
          </a:p>
        </p:txBody>
      </p:sp>
      <p:pic>
        <p:nvPicPr>
          <p:cNvPr id="93" name="Grafik 5"/>
          <p:cNvPicPr/>
          <p:nvPr/>
        </p:nvPicPr>
        <p:blipFill>
          <a:blip r:embed="rId2"/>
          <a:stretch/>
        </p:blipFill>
        <p:spPr>
          <a:xfrm>
            <a:off x="8348400" y="6315120"/>
            <a:ext cx="741600" cy="477720"/>
          </a:xfrm>
          <a:prstGeom prst="rect">
            <a:avLst/>
          </a:prstGeom>
          <a:ln>
            <a:noFill/>
          </a:ln>
        </p:spPr>
      </p:pic>
      <p:pic>
        <p:nvPicPr>
          <p:cNvPr id="94" name="Grafik 35"/>
          <p:cNvPicPr/>
          <p:nvPr/>
        </p:nvPicPr>
        <p:blipFill>
          <a:blip r:embed="rId3"/>
          <a:stretch/>
        </p:blipFill>
        <p:spPr>
          <a:xfrm>
            <a:off x="6940080" y="57600"/>
            <a:ext cx="2150280" cy="632160"/>
          </a:xfrm>
          <a:prstGeom prst="rect">
            <a:avLst/>
          </a:prstGeom>
          <a:ln>
            <a:noFill/>
          </a:ln>
        </p:spPr>
      </p:pic>
      <p:pic>
        <p:nvPicPr>
          <p:cNvPr id="95" name="Grafik 36"/>
          <p:cNvPicPr/>
          <p:nvPr/>
        </p:nvPicPr>
        <p:blipFill>
          <a:blip r:embed="rId4"/>
          <a:stretch/>
        </p:blipFill>
        <p:spPr>
          <a:xfrm>
            <a:off x="196920" y="6343200"/>
            <a:ext cx="584640" cy="388800"/>
          </a:xfrm>
          <a:prstGeom prst="rect">
            <a:avLst/>
          </a:prstGeom>
          <a:ln>
            <a:noFill/>
          </a:ln>
        </p:spPr>
      </p:pic>
      <p:sp>
        <p:nvSpPr>
          <p:cNvPr id="96" name="CustomShape 2"/>
          <p:cNvSpPr/>
          <p:nvPr/>
        </p:nvSpPr>
        <p:spPr>
          <a:xfrm>
            <a:off x="7527240" y="6377760"/>
            <a:ext cx="883080" cy="402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690" b="0" strike="noStrike" spc="-1">
                <a:solidFill>
                  <a:srgbClr val="000000"/>
                </a:solidFill>
                <a:uFill>
                  <a:solidFill>
                    <a:srgbClr val="FFFFFF"/>
                  </a:solidFill>
                </a:uFill>
                <a:latin typeface="Calibri"/>
                <a:ea typeface="DejaVu Sans"/>
              </a:rPr>
              <a:t>Should be replaced by your logo</a:t>
            </a:r>
            <a:endParaRPr lang="en-GB" sz="1800" b="0" strike="noStrike" spc="-1">
              <a:solidFill>
                <a:srgbClr val="000000"/>
              </a:solidFill>
              <a:uFill>
                <a:solidFill>
                  <a:srgbClr val="FFFFFF"/>
                </a:solidFill>
              </a:uFill>
              <a:latin typeface="Arial"/>
            </a:endParaRPr>
          </a:p>
        </p:txBody>
      </p:sp>
      <p:sp>
        <p:nvSpPr>
          <p:cNvPr id="97" name="CustomShape 3"/>
          <p:cNvSpPr/>
          <p:nvPr/>
        </p:nvSpPr>
        <p:spPr>
          <a:xfrm>
            <a:off x="-2520" y="137160"/>
            <a:ext cx="6991920" cy="455760"/>
          </a:xfrm>
          <a:prstGeom prst="rect">
            <a:avLst/>
          </a:prstGeom>
          <a:noFill/>
          <a:ln>
            <a:noFill/>
          </a:ln>
        </p:spPr>
        <p:style>
          <a:lnRef idx="0">
            <a:scrgbClr r="0" g="0" b="0"/>
          </a:lnRef>
          <a:fillRef idx="0">
            <a:scrgbClr r="0" g="0" b="0"/>
          </a:fillRef>
          <a:effectRef idx="0">
            <a:scrgbClr r="0" g="0" b="0"/>
          </a:effectRef>
          <a:fontRef idx="minor"/>
        </p:style>
        <p:txBody>
          <a:bodyPr lIns="403920" tIns="45000" rIns="403920" bIns="45000"/>
          <a:lstStyle/>
          <a:p>
            <a:pPr>
              <a:lnSpc>
                <a:spcPct val="100000"/>
              </a:lnSpc>
            </a:pPr>
            <a:r>
              <a:rPr lang="en-GB" sz="2400" b="0" strike="noStrike" spc="-1">
                <a:solidFill>
                  <a:srgbClr val="4C4949"/>
                </a:solidFill>
                <a:uFill>
                  <a:solidFill>
                    <a:srgbClr val="FFFFFF"/>
                  </a:solidFill>
                </a:uFill>
                <a:latin typeface="Arial"/>
                <a:ea typeface="DejaVu Sans"/>
              </a:rPr>
              <a:t>Acknowledgements</a:t>
            </a:r>
            <a:endParaRPr lang="en-GB" sz="1800" b="0" strike="noStrike" spc="-1">
              <a:solidFill>
                <a:srgbClr val="000000"/>
              </a:solidFill>
              <a:uFill>
                <a:solidFill>
                  <a:srgbClr val="FFFFFF"/>
                </a:solidFill>
              </a:uFill>
              <a:latin typeface="Arial"/>
            </a:endParaRPr>
          </a:p>
        </p:txBody>
      </p:sp>
      <p:sp>
        <p:nvSpPr>
          <p:cNvPr id="98" name="Line 4"/>
          <p:cNvSpPr/>
          <p:nvPr/>
        </p:nvSpPr>
        <p:spPr>
          <a:xfrm>
            <a:off x="-36720" y="751320"/>
            <a:ext cx="9219600" cy="360"/>
          </a:xfrm>
          <a:prstGeom prst="line">
            <a:avLst/>
          </a:prstGeom>
          <a:ln w="25560">
            <a:solidFill>
              <a:srgbClr val="F6871B"/>
            </a:solidFill>
            <a:round/>
          </a:ln>
        </p:spPr>
        <p:style>
          <a:lnRef idx="1">
            <a:schemeClr val="accent1"/>
          </a:lnRef>
          <a:fillRef idx="0">
            <a:schemeClr val="accent1"/>
          </a:fillRef>
          <a:effectRef idx="0">
            <a:schemeClr val="accent1"/>
          </a:effectRef>
          <a:fontRef idx="minor"/>
        </p:style>
      </p:sp>
      <p:sp>
        <p:nvSpPr>
          <p:cNvPr id="99" name="Line 5"/>
          <p:cNvSpPr/>
          <p:nvPr/>
        </p:nvSpPr>
        <p:spPr>
          <a:xfrm>
            <a:off x="-38880" y="6215400"/>
            <a:ext cx="9219600" cy="360"/>
          </a:xfrm>
          <a:prstGeom prst="line">
            <a:avLst/>
          </a:prstGeom>
          <a:ln w="25560">
            <a:solidFill>
              <a:srgbClr val="F6871B"/>
            </a:solidFill>
            <a:round/>
          </a:ln>
        </p:spPr>
        <p:style>
          <a:lnRef idx="1">
            <a:schemeClr val="accent1"/>
          </a:lnRef>
          <a:fillRef idx="0">
            <a:schemeClr val="accent1"/>
          </a:fillRef>
          <a:effectRef idx="0">
            <a:schemeClr val="accent1"/>
          </a:effectRef>
          <a:fontRef idx="minor"/>
        </p:style>
      </p:sp>
      <p:sp>
        <p:nvSpPr>
          <p:cNvPr id="100" name="CustomShape 6"/>
          <p:cNvSpPr/>
          <p:nvPr/>
        </p:nvSpPr>
        <p:spPr>
          <a:xfrm>
            <a:off x="196920" y="5425920"/>
            <a:ext cx="8722080" cy="804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1400" b="0" strike="noStrike" spc="-1">
                <a:solidFill>
                  <a:srgbClr val="000000"/>
                </a:solidFill>
                <a:uFill>
                  <a:solidFill>
                    <a:srgbClr val="FFFFFF"/>
                  </a:solidFill>
                </a:uFill>
                <a:latin typeface="Calibri"/>
                <a:ea typeface="DejaVu Sans"/>
              </a:rPr>
              <a:t>The content of this presentation reflects only the authors’ view. The Innovation and Networks Executive Agency (INEA) is not responsible for any use that may be made of the information it contains.</a:t>
            </a:r>
            <a:endParaRPr lang="en-GB" sz="1400" b="0" strike="noStrike" spc="-1">
              <a:solidFill>
                <a:srgbClr val="000000"/>
              </a:solidFill>
              <a:uFill>
                <a:solidFill>
                  <a:srgbClr val="FFFFFF"/>
                </a:solidFill>
              </a:uFill>
              <a:latin typeface="Arial"/>
            </a:endParaRPr>
          </a:p>
        </p:txBody>
      </p:sp>
      <p:pic>
        <p:nvPicPr>
          <p:cNvPr id="102" name="Grafik 12"/>
          <p:cNvPicPr/>
          <p:nvPr/>
        </p:nvPicPr>
        <p:blipFill>
          <a:blip r:embed="rId4"/>
          <a:stretch/>
        </p:blipFill>
        <p:spPr>
          <a:xfrm>
            <a:off x="528480" y="4318920"/>
            <a:ext cx="997200" cy="662760"/>
          </a:xfrm>
          <a:prstGeom prst="rect">
            <a:avLst/>
          </a:prstGeom>
          <a:ln>
            <a:noFill/>
          </a:ln>
        </p:spPr>
      </p:pic>
      <p:sp>
        <p:nvSpPr>
          <p:cNvPr id="103" name="CustomShape 8"/>
          <p:cNvSpPr/>
          <p:nvPr/>
        </p:nvSpPr>
        <p:spPr>
          <a:xfrm>
            <a:off x="1528920" y="4235400"/>
            <a:ext cx="5931000" cy="1049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GB" sz="1560" b="0" strike="noStrike" spc="-1">
                <a:solidFill>
                  <a:srgbClr val="000000"/>
                </a:solidFill>
                <a:uFill>
                  <a:solidFill>
                    <a:srgbClr val="FFFFFF"/>
                  </a:solidFill>
                </a:uFill>
                <a:latin typeface="Arial"/>
                <a:ea typeface="DejaVu Sans"/>
              </a:rPr>
              <a:t>This project has received funding from the European Union’s Horizon 2020 research and innovation programme under grant agreement No. 727550 </a:t>
            </a:r>
            <a:r>
              <a:rPr lang="en-GB" sz="1600" b="0" strike="noStrike" spc="-1">
                <a:solidFill>
                  <a:srgbClr val="000000"/>
                </a:solidFill>
                <a:uFill>
                  <a:solidFill>
                    <a:srgbClr val="FFFFFF"/>
                  </a:solidFill>
                </a:uFill>
                <a:latin typeface="Arial"/>
                <a:ea typeface="DejaVu Sans"/>
              </a:rPr>
              <a:t>and the Mexican Energy Sustainability Fund CONACYT-SENER, project 2015-04-68074</a:t>
            </a:r>
            <a:endParaRPr lang="en-GB" sz="1800" b="0" strike="noStrike" spc="-1">
              <a:solidFill>
                <a:srgbClr val="000000"/>
              </a:solidFill>
              <a:uFill>
                <a:solidFill>
                  <a:srgbClr val="FFFFFF"/>
                </a:solidFill>
              </a:uFill>
              <a:latin typeface="Arial"/>
            </a:endParaRPr>
          </a:p>
        </p:txBody>
      </p:sp>
      <p:pic>
        <p:nvPicPr>
          <p:cNvPr id="104" name="Grafik 25"/>
          <p:cNvPicPr/>
          <p:nvPr/>
        </p:nvPicPr>
        <p:blipFill>
          <a:blip r:embed="rId5"/>
          <a:stretch/>
        </p:blipFill>
        <p:spPr>
          <a:xfrm>
            <a:off x="7489080" y="4320000"/>
            <a:ext cx="1148400" cy="662760"/>
          </a:xfrm>
          <a:prstGeom prst="rect">
            <a:avLst/>
          </a:prstGeom>
          <a:ln>
            <a:solidFill>
              <a:srgbClr val="000000"/>
            </a:solidFill>
          </a:ln>
        </p:spPr>
      </p:pic>
      <p:pic>
        <p:nvPicPr>
          <p:cNvPr id="105" name="Grafik 1"/>
          <p:cNvPicPr/>
          <p:nvPr/>
        </p:nvPicPr>
        <p:blipFill>
          <a:blip r:embed="rId6"/>
          <a:stretch/>
        </p:blipFill>
        <p:spPr>
          <a:xfrm>
            <a:off x="860400" y="6346800"/>
            <a:ext cx="648000" cy="388800"/>
          </a:xfrm>
          <a:prstGeom prst="rect">
            <a:avLst/>
          </a:prstGeom>
          <a:ln>
            <a:solidFill>
              <a:srgbClr val="000000"/>
            </a:solidFill>
          </a:ln>
        </p:spPr>
      </p:pic>
      <p:pic>
        <p:nvPicPr>
          <p:cNvPr id="5" name="Picture 4" descr="A picture containing grass, outdoor, field, machine&#10;&#10;Description automatically generated">
            <a:extLst>
              <a:ext uri="{FF2B5EF4-FFF2-40B4-BE49-F238E27FC236}">
                <a16:creationId xmlns:a16="http://schemas.microsoft.com/office/drawing/2014/main" id="{134DCF05-E874-4E95-A196-36DF466C8D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20" y="-7048"/>
            <a:ext cx="5142011" cy="2891998"/>
          </a:xfrm>
          <a:prstGeom prst="rect">
            <a:avLst/>
          </a:prstGeom>
        </p:spPr>
      </p:pic>
      <p:pic>
        <p:nvPicPr>
          <p:cNvPr id="7" name="Picture 6" descr="A close up of a dry grass field&#10;&#10;Description automatically generated">
            <a:extLst>
              <a:ext uri="{FF2B5EF4-FFF2-40B4-BE49-F238E27FC236}">
                <a16:creationId xmlns:a16="http://schemas.microsoft.com/office/drawing/2014/main" id="{7EC8F5C1-5046-4DF3-B068-EEAC753560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17256" y="8105"/>
            <a:ext cx="4433455" cy="2493476"/>
          </a:xfrm>
          <a:prstGeom prst="rect">
            <a:avLst/>
          </a:prstGeom>
        </p:spPr>
      </p:pic>
      <p:pic>
        <p:nvPicPr>
          <p:cNvPr id="3" name="Picture 2" descr="A group of people in a room&#10;&#10;Description automatically generated">
            <a:extLst>
              <a:ext uri="{FF2B5EF4-FFF2-40B4-BE49-F238E27FC236}">
                <a16:creationId xmlns:a16="http://schemas.microsoft.com/office/drawing/2014/main" id="{6348F1D8-DB60-4673-BE56-D7CF0E8C355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78590" y="2186242"/>
            <a:ext cx="2731730" cy="2048798"/>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CustomShape 1"/>
          <p:cNvSpPr/>
          <p:nvPr/>
        </p:nvSpPr>
        <p:spPr>
          <a:xfrm>
            <a:off x="1677240" y="6338520"/>
            <a:ext cx="5390640" cy="402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1030" b="0" strike="noStrike" spc="-1" dirty="0">
                <a:solidFill>
                  <a:srgbClr val="4C4949"/>
                </a:solidFill>
                <a:uFill>
                  <a:solidFill>
                    <a:srgbClr val="FFFFFF"/>
                  </a:solidFill>
                </a:uFill>
                <a:latin typeface="Arial"/>
                <a:ea typeface="DejaVu Sans"/>
              </a:rPr>
              <a:t>Los </a:t>
            </a:r>
            <a:r>
              <a:rPr lang="en-GB" sz="1030" b="0" strike="noStrike" spc="-1" dirty="0" err="1">
                <a:solidFill>
                  <a:srgbClr val="4C4949"/>
                </a:solidFill>
                <a:uFill>
                  <a:solidFill>
                    <a:srgbClr val="FFFFFF"/>
                  </a:solidFill>
                </a:uFill>
                <a:latin typeface="Arial"/>
                <a:ea typeface="DejaVu Sans"/>
              </a:rPr>
              <a:t>Humeros</a:t>
            </a:r>
            <a:r>
              <a:rPr lang="en-GB" sz="1030" b="0" strike="noStrike" spc="-1" dirty="0">
                <a:solidFill>
                  <a:srgbClr val="4C4949"/>
                </a:solidFill>
                <a:uFill>
                  <a:solidFill>
                    <a:srgbClr val="FFFFFF"/>
                  </a:solidFill>
                </a:uFill>
                <a:latin typeface="Arial"/>
                <a:ea typeface="DejaVu Sans"/>
              </a:rPr>
              <a:t>: Resistivity survey</a:t>
            </a:r>
          </a:p>
          <a:p>
            <a:pPr>
              <a:lnSpc>
                <a:spcPct val="100000"/>
              </a:lnSpc>
            </a:pPr>
            <a:r>
              <a:rPr lang="en-GB" sz="1030" spc="-1" dirty="0">
                <a:solidFill>
                  <a:srgbClr val="4C4949"/>
                </a:solidFill>
                <a:uFill>
                  <a:solidFill>
                    <a:srgbClr val="FFFFFF"/>
                  </a:solidFill>
                </a:uFill>
                <a:latin typeface="Arial"/>
              </a:rPr>
              <a:t>Ásdís Benediktsdóttir et al.</a:t>
            </a:r>
            <a:endParaRPr lang="en-GB" sz="1800" b="0" strike="noStrike" spc="-1" dirty="0">
              <a:solidFill>
                <a:srgbClr val="000000"/>
              </a:solidFill>
              <a:uFill>
                <a:solidFill>
                  <a:srgbClr val="FFFFFF"/>
                </a:solidFill>
              </a:uFill>
              <a:latin typeface="Arial"/>
            </a:endParaRPr>
          </a:p>
        </p:txBody>
      </p:sp>
      <p:pic>
        <p:nvPicPr>
          <p:cNvPr id="85" name="Grafik 35"/>
          <p:cNvPicPr/>
          <p:nvPr/>
        </p:nvPicPr>
        <p:blipFill>
          <a:blip r:embed="rId2"/>
          <a:stretch/>
        </p:blipFill>
        <p:spPr>
          <a:xfrm>
            <a:off x="6940080" y="57600"/>
            <a:ext cx="2150280" cy="632160"/>
          </a:xfrm>
          <a:prstGeom prst="rect">
            <a:avLst/>
          </a:prstGeom>
          <a:ln>
            <a:noFill/>
          </a:ln>
        </p:spPr>
      </p:pic>
      <p:pic>
        <p:nvPicPr>
          <p:cNvPr id="86" name="Grafik 36"/>
          <p:cNvPicPr/>
          <p:nvPr/>
        </p:nvPicPr>
        <p:blipFill>
          <a:blip r:embed="rId3"/>
          <a:stretch/>
        </p:blipFill>
        <p:spPr>
          <a:xfrm>
            <a:off x="203400" y="6347520"/>
            <a:ext cx="584640" cy="388800"/>
          </a:xfrm>
          <a:prstGeom prst="rect">
            <a:avLst/>
          </a:prstGeom>
          <a:ln>
            <a:noFill/>
          </a:ln>
        </p:spPr>
      </p:pic>
      <p:sp>
        <p:nvSpPr>
          <p:cNvPr id="88" name="CustomShape 3"/>
          <p:cNvSpPr/>
          <p:nvPr/>
        </p:nvSpPr>
        <p:spPr>
          <a:xfrm>
            <a:off x="-2520" y="137160"/>
            <a:ext cx="6991920" cy="455760"/>
          </a:xfrm>
          <a:prstGeom prst="rect">
            <a:avLst/>
          </a:prstGeom>
          <a:noFill/>
          <a:ln>
            <a:noFill/>
          </a:ln>
        </p:spPr>
        <p:style>
          <a:lnRef idx="0">
            <a:scrgbClr r="0" g="0" b="0"/>
          </a:lnRef>
          <a:fillRef idx="0">
            <a:scrgbClr r="0" g="0" b="0"/>
          </a:fillRef>
          <a:effectRef idx="0">
            <a:scrgbClr r="0" g="0" b="0"/>
          </a:effectRef>
          <a:fontRef idx="minor"/>
        </p:style>
        <p:txBody>
          <a:bodyPr lIns="403920" tIns="45000" rIns="403920" bIns="45000"/>
          <a:lstStyle/>
          <a:p>
            <a:pPr>
              <a:lnSpc>
                <a:spcPct val="100000"/>
              </a:lnSpc>
            </a:pPr>
            <a:r>
              <a:rPr lang="en-GB" sz="2800" b="0" strike="noStrike" spc="-1" dirty="0">
                <a:solidFill>
                  <a:srgbClr val="4C4949"/>
                </a:solidFill>
                <a:uFill>
                  <a:solidFill>
                    <a:srgbClr val="FFFFFF"/>
                  </a:solidFill>
                </a:uFill>
                <a:latin typeface="Arial"/>
                <a:ea typeface="DejaVu Sans"/>
              </a:rPr>
              <a:t>Why resistivity?</a:t>
            </a:r>
            <a:endParaRPr lang="en-GB" sz="2000" b="0" strike="noStrike" spc="-1" dirty="0">
              <a:solidFill>
                <a:srgbClr val="000000"/>
              </a:solidFill>
              <a:uFill>
                <a:solidFill>
                  <a:srgbClr val="FFFFFF"/>
                </a:solidFill>
              </a:uFill>
              <a:latin typeface="Arial"/>
            </a:endParaRPr>
          </a:p>
        </p:txBody>
      </p:sp>
      <p:sp>
        <p:nvSpPr>
          <p:cNvPr id="89" name="Line 4"/>
          <p:cNvSpPr/>
          <p:nvPr/>
        </p:nvSpPr>
        <p:spPr>
          <a:xfrm>
            <a:off x="-36720" y="751320"/>
            <a:ext cx="9219600" cy="360"/>
          </a:xfrm>
          <a:prstGeom prst="line">
            <a:avLst/>
          </a:prstGeom>
          <a:ln w="25560">
            <a:solidFill>
              <a:srgbClr val="F6871B"/>
            </a:solidFill>
            <a:round/>
          </a:ln>
        </p:spPr>
        <p:style>
          <a:lnRef idx="1">
            <a:schemeClr val="accent1"/>
          </a:lnRef>
          <a:fillRef idx="0">
            <a:schemeClr val="accent1"/>
          </a:fillRef>
          <a:effectRef idx="0">
            <a:schemeClr val="accent1"/>
          </a:effectRef>
          <a:fontRef idx="minor"/>
        </p:style>
      </p:sp>
      <p:sp>
        <p:nvSpPr>
          <p:cNvPr id="90" name="Line 5"/>
          <p:cNvSpPr/>
          <p:nvPr/>
        </p:nvSpPr>
        <p:spPr>
          <a:xfrm>
            <a:off x="-38880" y="6215400"/>
            <a:ext cx="9219600" cy="360"/>
          </a:xfrm>
          <a:prstGeom prst="line">
            <a:avLst/>
          </a:prstGeom>
          <a:ln w="25560">
            <a:solidFill>
              <a:srgbClr val="F6871B"/>
            </a:solidFill>
            <a:round/>
          </a:ln>
        </p:spPr>
        <p:style>
          <a:lnRef idx="1">
            <a:schemeClr val="accent1"/>
          </a:lnRef>
          <a:fillRef idx="0">
            <a:schemeClr val="accent1"/>
          </a:fillRef>
          <a:effectRef idx="0">
            <a:schemeClr val="accent1"/>
          </a:effectRef>
          <a:fontRef idx="minor"/>
        </p:style>
      </p:sp>
      <p:pic>
        <p:nvPicPr>
          <p:cNvPr id="91" name="Grafik 1"/>
          <p:cNvPicPr/>
          <p:nvPr/>
        </p:nvPicPr>
        <p:blipFill>
          <a:blip r:embed="rId4"/>
          <a:stretch/>
        </p:blipFill>
        <p:spPr>
          <a:xfrm>
            <a:off x="860400" y="6346800"/>
            <a:ext cx="648000" cy="388800"/>
          </a:xfrm>
          <a:prstGeom prst="rect">
            <a:avLst/>
          </a:prstGeom>
          <a:ln>
            <a:solidFill>
              <a:srgbClr val="000000"/>
            </a:solidFill>
          </a:ln>
        </p:spPr>
      </p:pic>
      <p:pic>
        <p:nvPicPr>
          <p:cNvPr id="13" name="Picture 12">
            <a:extLst>
              <a:ext uri="{FF2B5EF4-FFF2-40B4-BE49-F238E27FC236}">
                <a16:creationId xmlns:a16="http://schemas.microsoft.com/office/drawing/2014/main" id="{8E4980B4-AD3E-4C53-B168-DF6C779986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1880" y="6213171"/>
            <a:ext cx="720000" cy="720000"/>
          </a:xfrm>
          <a:prstGeom prst="rect">
            <a:avLst/>
          </a:prstGeom>
        </p:spPr>
      </p:pic>
      <p:pic>
        <p:nvPicPr>
          <p:cNvPr id="14" name="Picture 13">
            <a:extLst>
              <a:ext uri="{FF2B5EF4-FFF2-40B4-BE49-F238E27FC236}">
                <a16:creationId xmlns:a16="http://schemas.microsoft.com/office/drawing/2014/main" id="{0758F9D7-5766-4A29-8C5F-5C297146FD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2417" y="6318000"/>
            <a:ext cx="1454243" cy="540000"/>
          </a:xfrm>
          <a:prstGeom prst="rect">
            <a:avLst/>
          </a:prstGeom>
        </p:spPr>
      </p:pic>
      <p:pic>
        <p:nvPicPr>
          <p:cNvPr id="15" name="Picture 14">
            <a:extLst>
              <a:ext uri="{FF2B5EF4-FFF2-40B4-BE49-F238E27FC236}">
                <a16:creationId xmlns:a16="http://schemas.microsoft.com/office/drawing/2014/main" id="{D22D5D99-EDB5-465D-A999-C92E8BBB9B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21080" y="6369086"/>
            <a:ext cx="936000" cy="468000"/>
          </a:xfrm>
          <a:prstGeom prst="rect">
            <a:avLst/>
          </a:prstGeom>
        </p:spPr>
      </p:pic>
      <p:pic>
        <p:nvPicPr>
          <p:cNvPr id="16" name="Picture 15">
            <a:extLst>
              <a:ext uri="{FF2B5EF4-FFF2-40B4-BE49-F238E27FC236}">
                <a16:creationId xmlns:a16="http://schemas.microsoft.com/office/drawing/2014/main" id="{E2F64315-3E7E-428C-9883-19BD32C001A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00708" y="6273122"/>
            <a:ext cx="1026995" cy="540000"/>
          </a:xfrm>
          <a:prstGeom prst="rect">
            <a:avLst/>
          </a:prstGeom>
        </p:spPr>
      </p:pic>
      <p:pic>
        <p:nvPicPr>
          <p:cNvPr id="17" name="Picture 2">
            <a:extLst>
              <a:ext uri="{FF2B5EF4-FFF2-40B4-BE49-F238E27FC236}">
                <a16:creationId xmlns:a16="http://schemas.microsoft.com/office/drawing/2014/main" id="{CC028F9F-2B77-475C-BC66-7D7B8A2DBF5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4660" y="820800"/>
            <a:ext cx="6192000" cy="5096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8">
            <a:extLst>
              <a:ext uri="{FF2B5EF4-FFF2-40B4-BE49-F238E27FC236}">
                <a16:creationId xmlns:a16="http://schemas.microsoft.com/office/drawing/2014/main" id="{7BFE2F72-7A6A-4C78-B1B8-6603E51520A4}"/>
              </a:ext>
            </a:extLst>
          </p:cNvPr>
          <p:cNvSpPr txBox="1"/>
          <p:nvPr/>
        </p:nvSpPr>
        <p:spPr>
          <a:xfrm>
            <a:off x="6753861" y="5811882"/>
            <a:ext cx="1786066" cy="307777"/>
          </a:xfrm>
          <a:prstGeom prst="rect">
            <a:avLst/>
          </a:prstGeom>
          <a:noFill/>
        </p:spPr>
        <p:txBody>
          <a:bodyPr wrap="none" rtlCol="0">
            <a:spAutoFit/>
          </a:bodyPr>
          <a:lstStyle>
            <a:defPPr>
              <a:defRPr lang="is-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s-IS" sz="1400" dirty="0"/>
              <a:t>Árnason, et al. 1987</a:t>
            </a:r>
          </a:p>
        </p:txBody>
      </p:sp>
    </p:spTree>
    <p:extLst>
      <p:ext uri="{BB962C8B-B14F-4D97-AF65-F5344CB8AC3E}">
        <p14:creationId xmlns:p14="http://schemas.microsoft.com/office/powerpoint/2010/main" val="233781036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CustomShape 1"/>
          <p:cNvSpPr/>
          <p:nvPr/>
        </p:nvSpPr>
        <p:spPr>
          <a:xfrm>
            <a:off x="1677240" y="6338520"/>
            <a:ext cx="5390640" cy="402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1030" b="0" strike="noStrike" spc="-1" dirty="0">
                <a:solidFill>
                  <a:srgbClr val="4C4949"/>
                </a:solidFill>
                <a:uFill>
                  <a:solidFill>
                    <a:srgbClr val="FFFFFF"/>
                  </a:solidFill>
                </a:uFill>
                <a:latin typeface="Arial"/>
                <a:ea typeface="DejaVu Sans"/>
              </a:rPr>
              <a:t>Los </a:t>
            </a:r>
            <a:r>
              <a:rPr lang="en-GB" sz="1030" b="0" strike="noStrike" spc="-1" dirty="0" err="1">
                <a:solidFill>
                  <a:srgbClr val="4C4949"/>
                </a:solidFill>
                <a:uFill>
                  <a:solidFill>
                    <a:srgbClr val="FFFFFF"/>
                  </a:solidFill>
                </a:uFill>
                <a:latin typeface="Arial"/>
                <a:ea typeface="DejaVu Sans"/>
              </a:rPr>
              <a:t>Humeros</a:t>
            </a:r>
            <a:r>
              <a:rPr lang="en-GB" sz="1030" b="0" strike="noStrike" spc="-1" dirty="0">
                <a:solidFill>
                  <a:srgbClr val="4C4949"/>
                </a:solidFill>
                <a:uFill>
                  <a:solidFill>
                    <a:srgbClr val="FFFFFF"/>
                  </a:solidFill>
                </a:uFill>
                <a:latin typeface="Arial"/>
                <a:ea typeface="DejaVu Sans"/>
              </a:rPr>
              <a:t>: Resistivity survey</a:t>
            </a:r>
          </a:p>
          <a:p>
            <a:pPr>
              <a:lnSpc>
                <a:spcPct val="100000"/>
              </a:lnSpc>
            </a:pPr>
            <a:r>
              <a:rPr lang="en-GB" sz="1030" spc="-1" dirty="0">
                <a:solidFill>
                  <a:srgbClr val="4C4949"/>
                </a:solidFill>
                <a:uFill>
                  <a:solidFill>
                    <a:srgbClr val="FFFFFF"/>
                  </a:solidFill>
                </a:uFill>
                <a:latin typeface="Arial"/>
              </a:rPr>
              <a:t>Ásdís Benediktsdóttir et al.</a:t>
            </a:r>
            <a:endParaRPr lang="en-GB" sz="1800" b="0" strike="noStrike" spc="-1" dirty="0">
              <a:solidFill>
                <a:srgbClr val="000000"/>
              </a:solidFill>
              <a:uFill>
                <a:solidFill>
                  <a:srgbClr val="FFFFFF"/>
                </a:solidFill>
              </a:uFill>
              <a:latin typeface="Arial"/>
            </a:endParaRPr>
          </a:p>
        </p:txBody>
      </p:sp>
      <p:pic>
        <p:nvPicPr>
          <p:cNvPr id="85" name="Grafik 35"/>
          <p:cNvPicPr/>
          <p:nvPr/>
        </p:nvPicPr>
        <p:blipFill>
          <a:blip r:embed="rId2"/>
          <a:stretch/>
        </p:blipFill>
        <p:spPr>
          <a:xfrm>
            <a:off x="6940080" y="57600"/>
            <a:ext cx="2150280" cy="632160"/>
          </a:xfrm>
          <a:prstGeom prst="rect">
            <a:avLst/>
          </a:prstGeom>
          <a:ln>
            <a:noFill/>
          </a:ln>
        </p:spPr>
      </p:pic>
      <p:pic>
        <p:nvPicPr>
          <p:cNvPr id="86" name="Grafik 36"/>
          <p:cNvPicPr/>
          <p:nvPr/>
        </p:nvPicPr>
        <p:blipFill>
          <a:blip r:embed="rId3"/>
          <a:stretch/>
        </p:blipFill>
        <p:spPr>
          <a:xfrm>
            <a:off x="203400" y="6347520"/>
            <a:ext cx="584640" cy="388800"/>
          </a:xfrm>
          <a:prstGeom prst="rect">
            <a:avLst/>
          </a:prstGeom>
          <a:ln>
            <a:noFill/>
          </a:ln>
        </p:spPr>
      </p:pic>
      <p:sp>
        <p:nvSpPr>
          <p:cNvPr id="88" name="CustomShape 3"/>
          <p:cNvSpPr/>
          <p:nvPr/>
        </p:nvSpPr>
        <p:spPr>
          <a:xfrm>
            <a:off x="-2520" y="137160"/>
            <a:ext cx="6991920" cy="455760"/>
          </a:xfrm>
          <a:prstGeom prst="rect">
            <a:avLst/>
          </a:prstGeom>
          <a:noFill/>
          <a:ln>
            <a:noFill/>
          </a:ln>
        </p:spPr>
        <p:style>
          <a:lnRef idx="0">
            <a:scrgbClr r="0" g="0" b="0"/>
          </a:lnRef>
          <a:fillRef idx="0">
            <a:scrgbClr r="0" g="0" b="0"/>
          </a:fillRef>
          <a:effectRef idx="0">
            <a:scrgbClr r="0" g="0" b="0"/>
          </a:effectRef>
          <a:fontRef idx="minor"/>
        </p:style>
        <p:txBody>
          <a:bodyPr lIns="403920" tIns="45000" rIns="403920" bIns="45000"/>
          <a:lstStyle/>
          <a:p>
            <a:pPr>
              <a:lnSpc>
                <a:spcPct val="100000"/>
              </a:lnSpc>
            </a:pPr>
            <a:r>
              <a:rPr lang="en-GB" sz="2400" spc="-1" dirty="0">
                <a:solidFill>
                  <a:srgbClr val="4C4949"/>
                </a:solidFill>
                <a:uFill>
                  <a:solidFill>
                    <a:srgbClr val="FFFFFF"/>
                  </a:solidFill>
                </a:uFill>
                <a:latin typeface="Arial"/>
              </a:rPr>
              <a:t>Survey design for Los </a:t>
            </a:r>
            <a:r>
              <a:rPr lang="en-GB" sz="2400" spc="-1" dirty="0" err="1">
                <a:solidFill>
                  <a:srgbClr val="4C4949"/>
                </a:solidFill>
                <a:uFill>
                  <a:solidFill>
                    <a:srgbClr val="FFFFFF"/>
                  </a:solidFill>
                </a:uFill>
                <a:latin typeface="Arial"/>
              </a:rPr>
              <a:t>Humeros</a:t>
            </a:r>
            <a:endParaRPr lang="en-GB" sz="1800" b="0" strike="noStrike" spc="-1" dirty="0">
              <a:solidFill>
                <a:srgbClr val="000000"/>
              </a:solidFill>
              <a:uFill>
                <a:solidFill>
                  <a:srgbClr val="FFFFFF"/>
                </a:solidFill>
              </a:uFill>
              <a:latin typeface="Arial"/>
            </a:endParaRPr>
          </a:p>
        </p:txBody>
      </p:sp>
      <p:sp>
        <p:nvSpPr>
          <p:cNvPr id="89" name="Line 4"/>
          <p:cNvSpPr/>
          <p:nvPr/>
        </p:nvSpPr>
        <p:spPr>
          <a:xfrm>
            <a:off x="-36720" y="751320"/>
            <a:ext cx="9219600" cy="360"/>
          </a:xfrm>
          <a:prstGeom prst="line">
            <a:avLst/>
          </a:prstGeom>
          <a:ln w="25560">
            <a:solidFill>
              <a:srgbClr val="F6871B"/>
            </a:solidFill>
            <a:round/>
          </a:ln>
        </p:spPr>
        <p:style>
          <a:lnRef idx="1">
            <a:schemeClr val="accent1"/>
          </a:lnRef>
          <a:fillRef idx="0">
            <a:schemeClr val="accent1"/>
          </a:fillRef>
          <a:effectRef idx="0">
            <a:schemeClr val="accent1"/>
          </a:effectRef>
          <a:fontRef idx="minor"/>
        </p:style>
      </p:sp>
      <p:sp>
        <p:nvSpPr>
          <p:cNvPr id="90" name="Line 5"/>
          <p:cNvSpPr/>
          <p:nvPr/>
        </p:nvSpPr>
        <p:spPr>
          <a:xfrm>
            <a:off x="-38880" y="6215400"/>
            <a:ext cx="9219600" cy="360"/>
          </a:xfrm>
          <a:prstGeom prst="line">
            <a:avLst/>
          </a:prstGeom>
          <a:ln w="25560">
            <a:solidFill>
              <a:srgbClr val="F6871B"/>
            </a:solidFill>
            <a:round/>
          </a:ln>
        </p:spPr>
        <p:style>
          <a:lnRef idx="1">
            <a:schemeClr val="accent1"/>
          </a:lnRef>
          <a:fillRef idx="0">
            <a:schemeClr val="accent1"/>
          </a:fillRef>
          <a:effectRef idx="0">
            <a:schemeClr val="accent1"/>
          </a:effectRef>
          <a:fontRef idx="minor"/>
        </p:style>
      </p:sp>
      <p:pic>
        <p:nvPicPr>
          <p:cNvPr id="91" name="Grafik 1"/>
          <p:cNvPicPr/>
          <p:nvPr/>
        </p:nvPicPr>
        <p:blipFill>
          <a:blip r:embed="rId4"/>
          <a:stretch/>
        </p:blipFill>
        <p:spPr>
          <a:xfrm>
            <a:off x="860400" y="6346800"/>
            <a:ext cx="648000" cy="388800"/>
          </a:xfrm>
          <a:prstGeom prst="rect">
            <a:avLst/>
          </a:prstGeom>
          <a:ln>
            <a:solidFill>
              <a:srgbClr val="000000"/>
            </a:solidFill>
          </a:ln>
        </p:spPr>
      </p:pic>
      <p:pic>
        <p:nvPicPr>
          <p:cNvPr id="13" name="Picture 12">
            <a:extLst>
              <a:ext uri="{FF2B5EF4-FFF2-40B4-BE49-F238E27FC236}">
                <a16:creationId xmlns:a16="http://schemas.microsoft.com/office/drawing/2014/main" id="{8E4980B4-AD3E-4C53-B168-DF6C779986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1880" y="6213171"/>
            <a:ext cx="720000" cy="720000"/>
          </a:xfrm>
          <a:prstGeom prst="rect">
            <a:avLst/>
          </a:prstGeom>
        </p:spPr>
      </p:pic>
      <p:pic>
        <p:nvPicPr>
          <p:cNvPr id="14" name="Picture 13">
            <a:extLst>
              <a:ext uri="{FF2B5EF4-FFF2-40B4-BE49-F238E27FC236}">
                <a16:creationId xmlns:a16="http://schemas.microsoft.com/office/drawing/2014/main" id="{0758F9D7-5766-4A29-8C5F-5C297146FD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2417" y="6318000"/>
            <a:ext cx="1454243" cy="540000"/>
          </a:xfrm>
          <a:prstGeom prst="rect">
            <a:avLst/>
          </a:prstGeom>
        </p:spPr>
      </p:pic>
      <p:pic>
        <p:nvPicPr>
          <p:cNvPr id="15" name="Picture 14">
            <a:extLst>
              <a:ext uri="{FF2B5EF4-FFF2-40B4-BE49-F238E27FC236}">
                <a16:creationId xmlns:a16="http://schemas.microsoft.com/office/drawing/2014/main" id="{D22D5D99-EDB5-465D-A999-C92E8BBB9B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21080" y="6369086"/>
            <a:ext cx="936000" cy="468000"/>
          </a:xfrm>
          <a:prstGeom prst="rect">
            <a:avLst/>
          </a:prstGeom>
        </p:spPr>
      </p:pic>
      <p:pic>
        <p:nvPicPr>
          <p:cNvPr id="16" name="Picture 15">
            <a:extLst>
              <a:ext uri="{FF2B5EF4-FFF2-40B4-BE49-F238E27FC236}">
                <a16:creationId xmlns:a16="http://schemas.microsoft.com/office/drawing/2014/main" id="{E2F64315-3E7E-428C-9883-19BD32C001A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00708" y="6273122"/>
            <a:ext cx="1026995" cy="540000"/>
          </a:xfrm>
          <a:prstGeom prst="rect">
            <a:avLst/>
          </a:prstGeom>
        </p:spPr>
      </p:pic>
      <p:pic>
        <p:nvPicPr>
          <p:cNvPr id="17" name="Picture 16" descr="A close up of a map&#10;&#10;Description automatically generated">
            <a:extLst>
              <a:ext uri="{FF2B5EF4-FFF2-40B4-BE49-F238E27FC236}">
                <a16:creationId xmlns:a16="http://schemas.microsoft.com/office/drawing/2014/main" id="{C5143325-E04C-4999-8ED7-1DBBC54368E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61062" y="894528"/>
            <a:ext cx="5419716" cy="5231301"/>
          </a:xfrm>
          <a:prstGeom prst="rect">
            <a:avLst/>
          </a:prstGeom>
        </p:spPr>
      </p:pic>
    </p:spTree>
    <p:extLst>
      <p:ext uri="{BB962C8B-B14F-4D97-AF65-F5344CB8AC3E}">
        <p14:creationId xmlns:p14="http://schemas.microsoft.com/office/powerpoint/2010/main" val="255284610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CustomShape 1"/>
          <p:cNvSpPr/>
          <p:nvPr/>
        </p:nvSpPr>
        <p:spPr>
          <a:xfrm>
            <a:off x="1677240" y="6338520"/>
            <a:ext cx="5390640" cy="402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1030" b="0" strike="noStrike" spc="-1" dirty="0">
                <a:solidFill>
                  <a:srgbClr val="4C4949"/>
                </a:solidFill>
                <a:uFill>
                  <a:solidFill>
                    <a:srgbClr val="FFFFFF"/>
                  </a:solidFill>
                </a:uFill>
                <a:latin typeface="Arial"/>
                <a:ea typeface="DejaVu Sans"/>
              </a:rPr>
              <a:t>Los </a:t>
            </a:r>
            <a:r>
              <a:rPr lang="en-GB" sz="1030" b="0" strike="noStrike" spc="-1" dirty="0" err="1">
                <a:solidFill>
                  <a:srgbClr val="4C4949"/>
                </a:solidFill>
                <a:uFill>
                  <a:solidFill>
                    <a:srgbClr val="FFFFFF"/>
                  </a:solidFill>
                </a:uFill>
                <a:latin typeface="Arial"/>
                <a:ea typeface="DejaVu Sans"/>
              </a:rPr>
              <a:t>Humeros</a:t>
            </a:r>
            <a:r>
              <a:rPr lang="en-GB" sz="1030" b="0" strike="noStrike" spc="-1" dirty="0">
                <a:solidFill>
                  <a:srgbClr val="4C4949"/>
                </a:solidFill>
                <a:uFill>
                  <a:solidFill>
                    <a:srgbClr val="FFFFFF"/>
                  </a:solidFill>
                </a:uFill>
                <a:latin typeface="Arial"/>
                <a:ea typeface="DejaVu Sans"/>
              </a:rPr>
              <a:t>: Resistivity survey</a:t>
            </a:r>
          </a:p>
          <a:p>
            <a:pPr>
              <a:lnSpc>
                <a:spcPct val="100000"/>
              </a:lnSpc>
            </a:pPr>
            <a:r>
              <a:rPr lang="en-GB" sz="1030" spc="-1" dirty="0">
                <a:solidFill>
                  <a:srgbClr val="4C4949"/>
                </a:solidFill>
                <a:uFill>
                  <a:solidFill>
                    <a:srgbClr val="FFFFFF"/>
                  </a:solidFill>
                </a:uFill>
                <a:latin typeface="Arial"/>
              </a:rPr>
              <a:t>Ásdís Benediktsdóttir et al.</a:t>
            </a:r>
            <a:endParaRPr lang="en-GB" sz="1800" b="0" strike="noStrike" spc="-1" dirty="0">
              <a:solidFill>
                <a:srgbClr val="000000"/>
              </a:solidFill>
              <a:uFill>
                <a:solidFill>
                  <a:srgbClr val="FFFFFF"/>
                </a:solidFill>
              </a:uFill>
              <a:latin typeface="Arial"/>
            </a:endParaRPr>
          </a:p>
        </p:txBody>
      </p:sp>
      <p:pic>
        <p:nvPicPr>
          <p:cNvPr id="85" name="Grafik 35"/>
          <p:cNvPicPr/>
          <p:nvPr/>
        </p:nvPicPr>
        <p:blipFill>
          <a:blip r:embed="rId2"/>
          <a:stretch/>
        </p:blipFill>
        <p:spPr>
          <a:xfrm>
            <a:off x="6940080" y="57600"/>
            <a:ext cx="2150280" cy="632160"/>
          </a:xfrm>
          <a:prstGeom prst="rect">
            <a:avLst/>
          </a:prstGeom>
          <a:ln>
            <a:noFill/>
          </a:ln>
        </p:spPr>
      </p:pic>
      <p:pic>
        <p:nvPicPr>
          <p:cNvPr id="86" name="Grafik 36"/>
          <p:cNvPicPr/>
          <p:nvPr/>
        </p:nvPicPr>
        <p:blipFill>
          <a:blip r:embed="rId3"/>
          <a:stretch/>
        </p:blipFill>
        <p:spPr>
          <a:xfrm>
            <a:off x="203400" y="6347520"/>
            <a:ext cx="584640" cy="388800"/>
          </a:xfrm>
          <a:prstGeom prst="rect">
            <a:avLst/>
          </a:prstGeom>
          <a:ln>
            <a:noFill/>
          </a:ln>
        </p:spPr>
      </p:pic>
      <p:sp>
        <p:nvSpPr>
          <p:cNvPr id="88" name="CustomShape 3"/>
          <p:cNvSpPr/>
          <p:nvPr/>
        </p:nvSpPr>
        <p:spPr>
          <a:xfrm>
            <a:off x="-2520" y="137160"/>
            <a:ext cx="6991920" cy="455760"/>
          </a:xfrm>
          <a:prstGeom prst="rect">
            <a:avLst/>
          </a:prstGeom>
          <a:noFill/>
          <a:ln>
            <a:noFill/>
          </a:ln>
        </p:spPr>
        <p:style>
          <a:lnRef idx="0">
            <a:scrgbClr r="0" g="0" b="0"/>
          </a:lnRef>
          <a:fillRef idx="0">
            <a:scrgbClr r="0" g="0" b="0"/>
          </a:fillRef>
          <a:effectRef idx="0">
            <a:scrgbClr r="0" g="0" b="0"/>
          </a:effectRef>
          <a:fontRef idx="minor"/>
        </p:style>
        <p:txBody>
          <a:bodyPr lIns="403920" tIns="45000" rIns="403920" bIns="45000"/>
          <a:lstStyle/>
          <a:p>
            <a:pPr>
              <a:lnSpc>
                <a:spcPct val="100000"/>
              </a:lnSpc>
            </a:pPr>
            <a:r>
              <a:rPr lang="en-GB" sz="2400" spc="-1" dirty="0">
                <a:solidFill>
                  <a:srgbClr val="4C4949"/>
                </a:solidFill>
                <a:uFill>
                  <a:solidFill>
                    <a:srgbClr val="FFFFFF"/>
                  </a:solidFill>
                </a:uFill>
                <a:latin typeface="Arial"/>
              </a:rPr>
              <a:t>Survey design</a:t>
            </a:r>
            <a:endParaRPr lang="en-GB" sz="1800" b="0" strike="noStrike" spc="-1" dirty="0">
              <a:solidFill>
                <a:srgbClr val="000000"/>
              </a:solidFill>
              <a:uFill>
                <a:solidFill>
                  <a:srgbClr val="FFFFFF"/>
                </a:solidFill>
              </a:uFill>
              <a:latin typeface="Arial"/>
            </a:endParaRPr>
          </a:p>
        </p:txBody>
      </p:sp>
      <p:sp>
        <p:nvSpPr>
          <p:cNvPr id="89" name="Line 4"/>
          <p:cNvSpPr/>
          <p:nvPr/>
        </p:nvSpPr>
        <p:spPr>
          <a:xfrm>
            <a:off x="-36720" y="751320"/>
            <a:ext cx="9219600" cy="360"/>
          </a:xfrm>
          <a:prstGeom prst="line">
            <a:avLst/>
          </a:prstGeom>
          <a:ln w="25560">
            <a:solidFill>
              <a:srgbClr val="F6871B"/>
            </a:solidFill>
            <a:round/>
          </a:ln>
        </p:spPr>
        <p:style>
          <a:lnRef idx="1">
            <a:schemeClr val="accent1"/>
          </a:lnRef>
          <a:fillRef idx="0">
            <a:schemeClr val="accent1"/>
          </a:fillRef>
          <a:effectRef idx="0">
            <a:schemeClr val="accent1"/>
          </a:effectRef>
          <a:fontRef idx="minor"/>
        </p:style>
      </p:sp>
      <p:sp>
        <p:nvSpPr>
          <p:cNvPr id="90" name="Line 5"/>
          <p:cNvSpPr/>
          <p:nvPr/>
        </p:nvSpPr>
        <p:spPr>
          <a:xfrm>
            <a:off x="-38880" y="6215400"/>
            <a:ext cx="9219600" cy="360"/>
          </a:xfrm>
          <a:prstGeom prst="line">
            <a:avLst/>
          </a:prstGeom>
          <a:ln w="25560">
            <a:solidFill>
              <a:srgbClr val="F6871B"/>
            </a:solidFill>
            <a:round/>
          </a:ln>
        </p:spPr>
        <p:style>
          <a:lnRef idx="1">
            <a:schemeClr val="accent1"/>
          </a:lnRef>
          <a:fillRef idx="0">
            <a:schemeClr val="accent1"/>
          </a:fillRef>
          <a:effectRef idx="0">
            <a:schemeClr val="accent1"/>
          </a:effectRef>
          <a:fontRef idx="minor"/>
        </p:style>
      </p:sp>
      <p:pic>
        <p:nvPicPr>
          <p:cNvPr id="91" name="Grafik 1"/>
          <p:cNvPicPr/>
          <p:nvPr/>
        </p:nvPicPr>
        <p:blipFill>
          <a:blip r:embed="rId4"/>
          <a:stretch/>
        </p:blipFill>
        <p:spPr>
          <a:xfrm>
            <a:off x="860400" y="6346800"/>
            <a:ext cx="648000" cy="388800"/>
          </a:xfrm>
          <a:prstGeom prst="rect">
            <a:avLst/>
          </a:prstGeom>
          <a:ln>
            <a:solidFill>
              <a:srgbClr val="000000"/>
            </a:solidFill>
          </a:ln>
        </p:spPr>
      </p:pic>
      <p:pic>
        <p:nvPicPr>
          <p:cNvPr id="13" name="Picture 12">
            <a:extLst>
              <a:ext uri="{FF2B5EF4-FFF2-40B4-BE49-F238E27FC236}">
                <a16:creationId xmlns:a16="http://schemas.microsoft.com/office/drawing/2014/main" id="{8E4980B4-AD3E-4C53-B168-DF6C779986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1880" y="6213171"/>
            <a:ext cx="720000" cy="720000"/>
          </a:xfrm>
          <a:prstGeom prst="rect">
            <a:avLst/>
          </a:prstGeom>
        </p:spPr>
      </p:pic>
      <p:pic>
        <p:nvPicPr>
          <p:cNvPr id="14" name="Picture 13">
            <a:extLst>
              <a:ext uri="{FF2B5EF4-FFF2-40B4-BE49-F238E27FC236}">
                <a16:creationId xmlns:a16="http://schemas.microsoft.com/office/drawing/2014/main" id="{0758F9D7-5766-4A29-8C5F-5C297146FD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2417" y="6318000"/>
            <a:ext cx="1454243" cy="540000"/>
          </a:xfrm>
          <a:prstGeom prst="rect">
            <a:avLst/>
          </a:prstGeom>
        </p:spPr>
      </p:pic>
      <p:pic>
        <p:nvPicPr>
          <p:cNvPr id="15" name="Picture 14">
            <a:extLst>
              <a:ext uri="{FF2B5EF4-FFF2-40B4-BE49-F238E27FC236}">
                <a16:creationId xmlns:a16="http://schemas.microsoft.com/office/drawing/2014/main" id="{D22D5D99-EDB5-465D-A999-C92E8BBB9B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21080" y="6369086"/>
            <a:ext cx="936000" cy="468000"/>
          </a:xfrm>
          <a:prstGeom prst="rect">
            <a:avLst/>
          </a:prstGeom>
        </p:spPr>
      </p:pic>
      <p:pic>
        <p:nvPicPr>
          <p:cNvPr id="16" name="Picture 15">
            <a:extLst>
              <a:ext uri="{FF2B5EF4-FFF2-40B4-BE49-F238E27FC236}">
                <a16:creationId xmlns:a16="http://schemas.microsoft.com/office/drawing/2014/main" id="{E2F64315-3E7E-428C-9883-19BD32C001A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00708" y="6273122"/>
            <a:ext cx="1026995" cy="540000"/>
          </a:xfrm>
          <a:prstGeom prst="rect">
            <a:avLst/>
          </a:prstGeom>
        </p:spPr>
      </p:pic>
      <p:pic>
        <p:nvPicPr>
          <p:cNvPr id="17" name="Picture 16" descr="A close up of a map&#10;&#10;Description automatically generated">
            <a:extLst>
              <a:ext uri="{FF2B5EF4-FFF2-40B4-BE49-F238E27FC236}">
                <a16:creationId xmlns:a16="http://schemas.microsoft.com/office/drawing/2014/main" id="{AEB56771-4C21-4C64-B9BA-E7F7836391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38065" y="829051"/>
            <a:ext cx="6986790" cy="5436000"/>
          </a:xfrm>
          <a:prstGeom prst="rect">
            <a:avLst/>
          </a:prstGeom>
        </p:spPr>
      </p:pic>
    </p:spTree>
    <p:extLst>
      <p:ext uri="{BB962C8B-B14F-4D97-AF65-F5344CB8AC3E}">
        <p14:creationId xmlns:p14="http://schemas.microsoft.com/office/powerpoint/2010/main" val="107519154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CustomShape 1"/>
          <p:cNvSpPr/>
          <p:nvPr/>
        </p:nvSpPr>
        <p:spPr>
          <a:xfrm>
            <a:off x="1677240" y="6338520"/>
            <a:ext cx="5390640" cy="402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1030" b="0" strike="noStrike" spc="-1" dirty="0">
                <a:solidFill>
                  <a:srgbClr val="4C4949"/>
                </a:solidFill>
                <a:uFill>
                  <a:solidFill>
                    <a:srgbClr val="FFFFFF"/>
                  </a:solidFill>
                </a:uFill>
                <a:latin typeface="Arial"/>
                <a:ea typeface="DejaVu Sans"/>
              </a:rPr>
              <a:t>Los </a:t>
            </a:r>
            <a:r>
              <a:rPr lang="en-GB" sz="1030" b="0" strike="noStrike" spc="-1" dirty="0" err="1">
                <a:solidFill>
                  <a:srgbClr val="4C4949"/>
                </a:solidFill>
                <a:uFill>
                  <a:solidFill>
                    <a:srgbClr val="FFFFFF"/>
                  </a:solidFill>
                </a:uFill>
                <a:latin typeface="Arial"/>
                <a:ea typeface="DejaVu Sans"/>
              </a:rPr>
              <a:t>Humeros</a:t>
            </a:r>
            <a:r>
              <a:rPr lang="en-GB" sz="1030" b="0" strike="noStrike" spc="-1" dirty="0">
                <a:solidFill>
                  <a:srgbClr val="4C4949"/>
                </a:solidFill>
                <a:uFill>
                  <a:solidFill>
                    <a:srgbClr val="FFFFFF"/>
                  </a:solidFill>
                </a:uFill>
                <a:latin typeface="Arial"/>
                <a:ea typeface="DejaVu Sans"/>
              </a:rPr>
              <a:t>: Resistivity survey</a:t>
            </a:r>
          </a:p>
          <a:p>
            <a:pPr>
              <a:lnSpc>
                <a:spcPct val="100000"/>
              </a:lnSpc>
            </a:pPr>
            <a:r>
              <a:rPr lang="en-GB" sz="1030" spc="-1" dirty="0">
                <a:solidFill>
                  <a:srgbClr val="4C4949"/>
                </a:solidFill>
                <a:uFill>
                  <a:solidFill>
                    <a:srgbClr val="FFFFFF"/>
                  </a:solidFill>
                </a:uFill>
                <a:latin typeface="Arial"/>
              </a:rPr>
              <a:t>Ásdís Benediktsdóttir et al.</a:t>
            </a:r>
            <a:endParaRPr lang="en-GB" sz="1800" b="0" strike="noStrike" spc="-1" dirty="0">
              <a:solidFill>
                <a:srgbClr val="000000"/>
              </a:solidFill>
              <a:uFill>
                <a:solidFill>
                  <a:srgbClr val="FFFFFF"/>
                </a:solidFill>
              </a:uFill>
              <a:latin typeface="Arial"/>
            </a:endParaRPr>
          </a:p>
        </p:txBody>
      </p:sp>
      <p:pic>
        <p:nvPicPr>
          <p:cNvPr id="85" name="Grafik 35"/>
          <p:cNvPicPr/>
          <p:nvPr/>
        </p:nvPicPr>
        <p:blipFill>
          <a:blip r:embed="rId2"/>
          <a:stretch/>
        </p:blipFill>
        <p:spPr>
          <a:xfrm>
            <a:off x="6940080" y="57600"/>
            <a:ext cx="2150280" cy="632160"/>
          </a:xfrm>
          <a:prstGeom prst="rect">
            <a:avLst/>
          </a:prstGeom>
          <a:ln>
            <a:noFill/>
          </a:ln>
        </p:spPr>
      </p:pic>
      <p:pic>
        <p:nvPicPr>
          <p:cNvPr id="86" name="Grafik 36"/>
          <p:cNvPicPr/>
          <p:nvPr/>
        </p:nvPicPr>
        <p:blipFill>
          <a:blip r:embed="rId3"/>
          <a:stretch/>
        </p:blipFill>
        <p:spPr>
          <a:xfrm>
            <a:off x="203400" y="6347520"/>
            <a:ext cx="584640" cy="388800"/>
          </a:xfrm>
          <a:prstGeom prst="rect">
            <a:avLst/>
          </a:prstGeom>
          <a:ln>
            <a:noFill/>
          </a:ln>
        </p:spPr>
      </p:pic>
      <p:sp>
        <p:nvSpPr>
          <p:cNvPr id="88" name="CustomShape 3"/>
          <p:cNvSpPr/>
          <p:nvPr/>
        </p:nvSpPr>
        <p:spPr>
          <a:xfrm>
            <a:off x="-2520" y="137160"/>
            <a:ext cx="6991920" cy="455760"/>
          </a:xfrm>
          <a:prstGeom prst="rect">
            <a:avLst/>
          </a:prstGeom>
          <a:noFill/>
          <a:ln>
            <a:noFill/>
          </a:ln>
        </p:spPr>
        <p:style>
          <a:lnRef idx="0">
            <a:scrgbClr r="0" g="0" b="0"/>
          </a:lnRef>
          <a:fillRef idx="0">
            <a:scrgbClr r="0" g="0" b="0"/>
          </a:fillRef>
          <a:effectRef idx="0">
            <a:scrgbClr r="0" g="0" b="0"/>
          </a:effectRef>
          <a:fontRef idx="minor"/>
        </p:style>
        <p:txBody>
          <a:bodyPr lIns="403920" tIns="45000" rIns="403920" bIns="45000"/>
          <a:lstStyle/>
          <a:p>
            <a:pPr>
              <a:lnSpc>
                <a:spcPct val="100000"/>
              </a:lnSpc>
            </a:pPr>
            <a:r>
              <a:rPr lang="en-GB" sz="2400" spc="-1" dirty="0">
                <a:solidFill>
                  <a:srgbClr val="4C4949"/>
                </a:solidFill>
                <a:uFill>
                  <a:solidFill>
                    <a:srgbClr val="FFFFFF"/>
                  </a:solidFill>
                </a:uFill>
                <a:latin typeface="Arial"/>
              </a:rPr>
              <a:t>Survey design</a:t>
            </a:r>
            <a:endParaRPr lang="en-GB" sz="1800" b="0" strike="noStrike" spc="-1" dirty="0">
              <a:solidFill>
                <a:srgbClr val="000000"/>
              </a:solidFill>
              <a:uFill>
                <a:solidFill>
                  <a:srgbClr val="FFFFFF"/>
                </a:solidFill>
              </a:uFill>
              <a:latin typeface="Arial"/>
            </a:endParaRPr>
          </a:p>
        </p:txBody>
      </p:sp>
      <p:sp>
        <p:nvSpPr>
          <p:cNvPr id="89" name="Line 4"/>
          <p:cNvSpPr/>
          <p:nvPr/>
        </p:nvSpPr>
        <p:spPr>
          <a:xfrm>
            <a:off x="-36720" y="751320"/>
            <a:ext cx="9219600" cy="360"/>
          </a:xfrm>
          <a:prstGeom prst="line">
            <a:avLst/>
          </a:prstGeom>
          <a:ln w="25560">
            <a:solidFill>
              <a:srgbClr val="F6871B"/>
            </a:solidFill>
            <a:round/>
          </a:ln>
        </p:spPr>
        <p:style>
          <a:lnRef idx="1">
            <a:schemeClr val="accent1"/>
          </a:lnRef>
          <a:fillRef idx="0">
            <a:schemeClr val="accent1"/>
          </a:fillRef>
          <a:effectRef idx="0">
            <a:schemeClr val="accent1"/>
          </a:effectRef>
          <a:fontRef idx="minor"/>
        </p:style>
      </p:sp>
      <p:sp>
        <p:nvSpPr>
          <p:cNvPr id="90" name="Line 5"/>
          <p:cNvSpPr/>
          <p:nvPr/>
        </p:nvSpPr>
        <p:spPr>
          <a:xfrm>
            <a:off x="-38880" y="6215400"/>
            <a:ext cx="9219600" cy="360"/>
          </a:xfrm>
          <a:prstGeom prst="line">
            <a:avLst/>
          </a:prstGeom>
          <a:ln w="25560">
            <a:solidFill>
              <a:srgbClr val="F6871B"/>
            </a:solidFill>
            <a:round/>
          </a:ln>
        </p:spPr>
        <p:style>
          <a:lnRef idx="1">
            <a:schemeClr val="accent1"/>
          </a:lnRef>
          <a:fillRef idx="0">
            <a:schemeClr val="accent1"/>
          </a:fillRef>
          <a:effectRef idx="0">
            <a:schemeClr val="accent1"/>
          </a:effectRef>
          <a:fontRef idx="minor"/>
        </p:style>
      </p:sp>
      <p:pic>
        <p:nvPicPr>
          <p:cNvPr id="91" name="Grafik 1"/>
          <p:cNvPicPr/>
          <p:nvPr/>
        </p:nvPicPr>
        <p:blipFill>
          <a:blip r:embed="rId4"/>
          <a:stretch/>
        </p:blipFill>
        <p:spPr>
          <a:xfrm>
            <a:off x="860400" y="6346800"/>
            <a:ext cx="648000" cy="388800"/>
          </a:xfrm>
          <a:prstGeom prst="rect">
            <a:avLst/>
          </a:prstGeom>
          <a:ln>
            <a:solidFill>
              <a:srgbClr val="000000"/>
            </a:solidFill>
          </a:ln>
        </p:spPr>
      </p:pic>
      <p:pic>
        <p:nvPicPr>
          <p:cNvPr id="13" name="Picture 12">
            <a:extLst>
              <a:ext uri="{FF2B5EF4-FFF2-40B4-BE49-F238E27FC236}">
                <a16:creationId xmlns:a16="http://schemas.microsoft.com/office/drawing/2014/main" id="{8E4980B4-AD3E-4C53-B168-DF6C779986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1880" y="6213171"/>
            <a:ext cx="720000" cy="720000"/>
          </a:xfrm>
          <a:prstGeom prst="rect">
            <a:avLst/>
          </a:prstGeom>
        </p:spPr>
      </p:pic>
      <p:pic>
        <p:nvPicPr>
          <p:cNvPr id="14" name="Picture 13">
            <a:extLst>
              <a:ext uri="{FF2B5EF4-FFF2-40B4-BE49-F238E27FC236}">
                <a16:creationId xmlns:a16="http://schemas.microsoft.com/office/drawing/2014/main" id="{0758F9D7-5766-4A29-8C5F-5C297146FD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2417" y="6318000"/>
            <a:ext cx="1454243" cy="540000"/>
          </a:xfrm>
          <a:prstGeom prst="rect">
            <a:avLst/>
          </a:prstGeom>
        </p:spPr>
      </p:pic>
      <p:pic>
        <p:nvPicPr>
          <p:cNvPr id="15" name="Picture 14">
            <a:extLst>
              <a:ext uri="{FF2B5EF4-FFF2-40B4-BE49-F238E27FC236}">
                <a16:creationId xmlns:a16="http://schemas.microsoft.com/office/drawing/2014/main" id="{D22D5D99-EDB5-465D-A999-C92E8BBB9B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21080" y="6369086"/>
            <a:ext cx="936000" cy="468000"/>
          </a:xfrm>
          <a:prstGeom prst="rect">
            <a:avLst/>
          </a:prstGeom>
        </p:spPr>
      </p:pic>
      <p:pic>
        <p:nvPicPr>
          <p:cNvPr id="16" name="Picture 15">
            <a:extLst>
              <a:ext uri="{FF2B5EF4-FFF2-40B4-BE49-F238E27FC236}">
                <a16:creationId xmlns:a16="http://schemas.microsoft.com/office/drawing/2014/main" id="{E2F64315-3E7E-428C-9883-19BD32C001A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00708" y="6273122"/>
            <a:ext cx="1026995" cy="540000"/>
          </a:xfrm>
          <a:prstGeom prst="rect">
            <a:avLst/>
          </a:prstGeom>
        </p:spPr>
      </p:pic>
      <p:pic>
        <p:nvPicPr>
          <p:cNvPr id="18" name="Picture 17">
            <a:extLst>
              <a:ext uri="{FF2B5EF4-FFF2-40B4-BE49-F238E27FC236}">
                <a16:creationId xmlns:a16="http://schemas.microsoft.com/office/drawing/2014/main" id="{FA606085-D0AA-4742-8367-76A1086BF58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0812" y="764304"/>
            <a:ext cx="6055531" cy="5436000"/>
          </a:xfrm>
          <a:prstGeom prst="rect">
            <a:avLst/>
          </a:prstGeom>
        </p:spPr>
      </p:pic>
      <p:sp>
        <p:nvSpPr>
          <p:cNvPr id="19" name="Rectangle 18">
            <a:extLst>
              <a:ext uri="{FF2B5EF4-FFF2-40B4-BE49-F238E27FC236}">
                <a16:creationId xmlns:a16="http://schemas.microsoft.com/office/drawing/2014/main" id="{9599B089-D02F-4047-BE90-1F45B5EFAA6C}"/>
              </a:ext>
            </a:extLst>
          </p:cNvPr>
          <p:cNvSpPr/>
          <p:nvPr/>
        </p:nvSpPr>
        <p:spPr>
          <a:xfrm>
            <a:off x="5501880" y="1654352"/>
            <a:ext cx="3852000" cy="2862322"/>
          </a:xfrm>
          <a:prstGeom prst="rect">
            <a:avLst/>
          </a:prstGeom>
        </p:spPr>
        <p:txBody>
          <a:bodyPr wrap="square">
            <a:spAutoFit/>
          </a:bodyPr>
          <a:lstStyle/>
          <a:p>
            <a:pPr marL="285750" indent="-285750">
              <a:buFont typeface="Arial" panose="020B0604020202020204" pitchFamily="34" charset="0"/>
              <a:buChar char="•"/>
            </a:pPr>
            <a:r>
              <a:rPr lang="en-GB" dirty="0">
                <a:latin typeface="Times New Roman" panose="02020603050405020304" pitchFamily="18" charset="0"/>
                <a:ea typeface="Calibri" panose="020F0502020204030204" pitchFamily="34" charset="0"/>
              </a:rPr>
              <a:t>122</a:t>
            </a:r>
            <a:r>
              <a:rPr lang="en-GB" dirty="0">
                <a:solidFill>
                  <a:srgbClr val="FF0000"/>
                </a:solidFill>
                <a:latin typeface="Times New Roman" panose="02020603050405020304" pitchFamily="18" charset="0"/>
                <a:ea typeface="Calibri" panose="020F0502020204030204" pitchFamily="34" charset="0"/>
              </a:rPr>
              <a:t> </a:t>
            </a:r>
            <a:r>
              <a:rPr lang="en-GB" dirty="0">
                <a:latin typeface="Times New Roman" panose="02020603050405020304" pitchFamily="18" charset="0"/>
                <a:ea typeface="Calibri" panose="020F0502020204030204" pitchFamily="34" charset="0"/>
              </a:rPr>
              <a:t>MT soundings and 120</a:t>
            </a:r>
            <a:r>
              <a:rPr lang="en-GB" dirty="0">
                <a:solidFill>
                  <a:srgbClr val="FF0000"/>
                </a:solidFill>
                <a:latin typeface="Times New Roman" panose="02020603050405020304" pitchFamily="18" charset="0"/>
                <a:ea typeface="Calibri" panose="020F0502020204030204" pitchFamily="34" charset="0"/>
              </a:rPr>
              <a:t> </a:t>
            </a:r>
            <a:r>
              <a:rPr lang="en-GB" dirty="0">
                <a:latin typeface="Times New Roman" panose="02020603050405020304" pitchFamily="18" charset="0"/>
                <a:ea typeface="Calibri" panose="020F0502020204030204" pitchFamily="34" charset="0"/>
              </a:rPr>
              <a:t>co-located TEM soundings were performed</a:t>
            </a:r>
          </a:p>
          <a:p>
            <a:pPr marL="285750" indent="-285750">
              <a:buFont typeface="Arial" panose="020B0604020202020204" pitchFamily="34" charset="0"/>
              <a:buChar char="•"/>
            </a:pPr>
            <a:r>
              <a:rPr lang="en-GB" dirty="0">
                <a:latin typeface="Times New Roman" panose="02020603050405020304" pitchFamily="18" charset="0"/>
                <a:ea typeface="Calibri" panose="020F0502020204030204" pitchFamily="34" charset="0"/>
              </a:rPr>
              <a:t>720 m between soundings</a:t>
            </a:r>
          </a:p>
          <a:p>
            <a:pPr marL="285750" indent="-285750">
              <a:buFont typeface="Arial" panose="020B0604020202020204" pitchFamily="34" charset="0"/>
              <a:buChar char="•"/>
            </a:pPr>
            <a:r>
              <a:rPr lang="en-GB" dirty="0">
                <a:latin typeface="Times New Roman" panose="02020603050405020304" pitchFamily="18" charset="0"/>
                <a:ea typeface="Calibri" panose="020F0502020204030204" pitchFamily="34" charset="0"/>
              </a:rPr>
              <a:t>A long profile, where gravity was done as well</a:t>
            </a:r>
          </a:p>
          <a:p>
            <a:pPr marL="285750" indent="-285750">
              <a:buFont typeface="Arial" panose="020B0604020202020204" pitchFamily="34" charset="0"/>
              <a:buChar char="•"/>
            </a:pPr>
            <a:r>
              <a:rPr lang="en-GB" dirty="0">
                <a:latin typeface="Times New Roman" panose="02020603050405020304" pitchFamily="18" charset="0"/>
                <a:ea typeface="Calibri" panose="020F0502020204030204" pitchFamily="34" charset="0"/>
              </a:rPr>
              <a:t>Three MT sounding sites were not accessible to measure the TEM, because a crop had been planted there.</a:t>
            </a:r>
            <a:endParaRPr lang="en-US" dirty="0"/>
          </a:p>
        </p:txBody>
      </p:sp>
    </p:spTree>
    <p:extLst>
      <p:ext uri="{BB962C8B-B14F-4D97-AF65-F5344CB8AC3E}">
        <p14:creationId xmlns:p14="http://schemas.microsoft.com/office/powerpoint/2010/main" val="146995312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CustomShape 1"/>
          <p:cNvSpPr/>
          <p:nvPr/>
        </p:nvSpPr>
        <p:spPr>
          <a:xfrm>
            <a:off x="1677240" y="6338520"/>
            <a:ext cx="5390640" cy="402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1030" b="0" strike="noStrike" spc="-1" dirty="0">
                <a:solidFill>
                  <a:srgbClr val="4C4949"/>
                </a:solidFill>
                <a:uFill>
                  <a:solidFill>
                    <a:srgbClr val="FFFFFF"/>
                  </a:solidFill>
                </a:uFill>
                <a:latin typeface="Arial"/>
                <a:ea typeface="DejaVu Sans"/>
              </a:rPr>
              <a:t>Los </a:t>
            </a:r>
            <a:r>
              <a:rPr lang="en-GB" sz="1030" b="0" strike="noStrike" spc="-1" dirty="0" err="1">
                <a:solidFill>
                  <a:srgbClr val="4C4949"/>
                </a:solidFill>
                <a:uFill>
                  <a:solidFill>
                    <a:srgbClr val="FFFFFF"/>
                  </a:solidFill>
                </a:uFill>
                <a:latin typeface="Arial"/>
                <a:ea typeface="DejaVu Sans"/>
              </a:rPr>
              <a:t>Humeros</a:t>
            </a:r>
            <a:r>
              <a:rPr lang="en-GB" sz="1030" b="0" strike="noStrike" spc="-1" dirty="0">
                <a:solidFill>
                  <a:srgbClr val="4C4949"/>
                </a:solidFill>
                <a:uFill>
                  <a:solidFill>
                    <a:srgbClr val="FFFFFF"/>
                  </a:solidFill>
                </a:uFill>
                <a:latin typeface="Arial"/>
                <a:ea typeface="DejaVu Sans"/>
              </a:rPr>
              <a:t>: Resistivity survey</a:t>
            </a:r>
          </a:p>
          <a:p>
            <a:pPr>
              <a:lnSpc>
                <a:spcPct val="100000"/>
              </a:lnSpc>
            </a:pPr>
            <a:r>
              <a:rPr lang="en-GB" sz="1030" spc="-1" dirty="0">
                <a:solidFill>
                  <a:srgbClr val="4C4949"/>
                </a:solidFill>
                <a:uFill>
                  <a:solidFill>
                    <a:srgbClr val="FFFFFF"/>
                  </a:solidFill>
                </a:uFill>
                <a:latin typeface="Arial"/>
              </a:rPr>
              <a:t>Ásdís Benediktsdóttir et al.</a:t>
            </a:r>
            <a:endParaRPr lang="en-GB" sz="1800" b="0" strike="noStrike" spc="-1" dirty="0">
              <a:solidFill>
                <a:srgbClr val="000000"/>
              </a:solidFill>
              <a:uFill>
                <a:solidFill>
                  <a:srgbClr val="FFFFFF"/>
                </a:solidFill>
              </a:uFill>
              <a:latin typeface="Arial"/>
            </a:endParaRPr>
          </a:p>
        </p:txBody>
      </p:sp>
      <p:pic>
        <p:nvPicPr>
          <p:cNvPr id="85" name="Grafik 35"/>
          <p:cNvPicPr/>
          <p:nvPr/>
        </p:nvPicPr>
        <p:blipFill>
          <a:blip r:embed="rId3"/>
          <a:stretch/>
        </p:blipFill>
        <p:spPr>
          <a:xfrm>
            <a:off x="6940080" y="57600"/>
            <a:ext cx="2150280" cy="632160"/>
          </a:xfrm>
          <a:prstGeom prst="rect">
            <a:avLst/>
          </a:prstGeom>
          <a:ln>
            <a:noFill/>
          </a:ln>
        </p:spPr>
      </p:pic>
      <p:pic>
        <p:nvPicPr>
          <p:cNvPr id="86" name="Grafik 36"/>
          <p:cNvPicPr/>
          <p:nvPr/>
        </p:nvPicPr>
        <p:blipFill>
          <a:blip r:embed="rId4"/>
          <a:stretch/>
        </p:blipFill>
        <p:spPr>
          <a:xfrm>
            <a:off x="203400" y="6347520"/>
            <a:ext cx="584640" cy="388800"/>
          </a:xfrm>
          <a:prstGeom prst="rect">
            <a:avLst/>
          </a:prstGeom>
          <a:ln>
            <a:noFill/>
          </a:ln>
        </p:spPr>
      </p:pic>
      <p:sp>
        <p:nvSpPr>
          <p:cNvPr id="88" name="CustomShape 3"/>
          <p:cNvSpPr/>
          <p:nvPr/>
        </p:nvSpPr>
        <p:spPr>
          <a:xfrm>
            <a:off x="-2520" y="137160"/>
            <a:ext cx="6991920" cy="455760"/>
          </a:xfrm>
          <a:prstGeom prst="rect">
            <a:avLst/>
          </a:prstGeom>
          <a:noFill/>
          <a:ln>
            <a:noFill/>
          </a:ln>
        </p:spPr>
        <p:style>
          <a:lnRef idx="0">
            <a:scrgbClr r="0" g="0" b="0"/>
          </a:lnRef>
          <a:fillRef idx="0">
            <a:scrgbClr r="0" g="0" b="0"/>
          </a:fillRef>
          <a:effectRef idx="0">
            <a:scrgbClr r="0" g="0" b="0"/>
          </a:effectRef>
          <a:fontRef idx="minor"/>
        </p:style>
        <p:txBody>
          <a:bodyPr lIns="403920" tIns="45000" rIns="403920" bIns="45000"/>
          <a:lstStyle/>
          <a:p>
            <a:pPr>
              <a:lnSpc>
                <a:spcPct val="100000"/>
              </a:lnSpc>
            </a:pPr>
            <a:r>
              <a:rPr lang="en-GB" sz="2400" spc="-1" dirty="0">
                <a:solidFill>
                  <a:srgbClr val="4C4949"/>
                </a:solidFill>
                <a:uFill>
                  <a:solidFill>
                    <a:srgbClr val="FFFFFF"/>
                  </a:solidFill>
                </a:uFill>
                <a:latin typeface="Arial"/>
              </a:rPr>
              <a:t>Field work</a:t>
            </a:r>
            <a:endParaRPr lang="en-GB" sz="1800" b="0" strike="noStrike" spc="-1" dirty="0">
              <a:solidFill>
                <a:srgbClr val="000000"/>
              </a:solidFill>
              <a:uFill>
                <a:solidFill>
                  <a:srgbClr val="FFFFFF"/>
                </a:solidFill>
              </a:uFill>
              <a:latin typeface="Arial"/>
            </a:endParaRPr>
          </a:p>
        </p:txBody>
      </p:sp>
      <p:sp>
        <p:nvSpPr>
          <p:cNvPr id="89" name="Line 4"/>
          <p:cNvSpPr/>
          <p:nvPr/>
        </p:nvSpPr>
        <p:spPr>
          <a:xfrm>
            <a:off x="-36720" y="751320"/>
            <a:ext cx="9219600" cy="360"/>
          </a:xfrm>
          <a:prstGeom prst="line">
            <a:avLst/>
          </a:prstGeom>
          <a:ln w="25560">
            <a:solidFill>
              <a:srgbClr val="F6871B"/>
            </a:solidFill>
            <a:round/>
          </a:ln>
        </p:spPr>
        <p:style>
          <a:lnRef idx="1">
            <a:schemeClr val="accent1"/>
          </a:lnRef>
          <a:fillRef idx="0">
            <a:schemeClr val="accent1"/>
          </a:fillRef>
          <a:effectRef idx="0">
            <a:schemeClr val="accent1"/>
          </a:effectRef>
          <a:fontRef idx="minor"/>
        </p:style>
      </p:sp>
      <p:sp>
        <p:nvSpPr>
          <p:cNvPr id="90" name="Line 5"/>
          <p:cNvSpPr/>
          <p:nvPr/>
        </p:nvSpPr>
        <p:spPr>
          <a:xfrm>
            <a:off x="-38880" y="6215400"/>
            <a:ext cx="9219600" cy="360"/>
          </a:xfrm>
          <a:prstGeom prst="line">
            <a:avLst/>
          </a:prstGeom>
          <a:ln w="25560">
            <a:solidFill>
              <a:srgbClr val="F6871B"/>
            </a:solidFill>
            <a:round/>
          </a:ln>
        </p:spPr>
        <p:style>
          <a:lnRef idx="1">
            <a:schemeClr val="accent1"/>
          </a:lnRef>
          <a:fillRef idx="0">
            <a:schemeClr val="accent1"/>
          </a:fillRef>
          <a:effectRef idx="0">
            <a:schemeClr val="accent1"/>
          </a:effectRef>
          <a:fontRef idx="minor"/>
        </p:style>
      </p:sp>
      <p:pic>
        <p:nvPicPr>
          <p:cNvPr id="91" name="Grafik 1"/>
          <p:cNvPicPr/>
          <p:nvPr/>
        </p:nvPicPr>
        <p:blipFill>
          <a:blip r:embed="rId5"/>
          <a:stretch/>
        </p:blipFill>
        <p:spPr>
          <a:xfrm>
            <a:off x="860400" y="6346800"/>
            <a:ext cx="648000" cy="388800"/>
          </a:xfrm>
          <a:prstGeom prst="rect">
            <a:avLst/>
          </a:prstGeom>
          <a:ln>
            <a:solidFill>
              <a:srgbClr val="000000"/>
            </a:solidFill>
          </a:ln>
        </p:spPr>
      </p:pic>
      <p:pic>
        <p:nvPicPr>
          <p:cNvPr id="13" name="Picture 12">
            <a:extLst>
              <a:ext uri="{FF2B5EF4-FFF2-40B4-BE49-F238E27FC236}">
                <a16:creationId xmlns:a16="http://schemas.microsoft.com/office/drawing/2014/main" id="{8E4980B4-AD3E-4C53-B168-DF6C779986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81880" y="6213171"/>
            <a:ext cx="720000" cy="720000"/>
          </a:xfrm>
          <a:prstGeom prst="rect">
            <a:avLst/>
          </a:prstGeom>
        </p:spPr>
      </p:pic>
      <p:pic>
        <p:nvPicPr>
          <p:cNvPr id="14" name="Picture 13">
            <a:extLst>
              <a:ext uri="{FF2B5EF4-FFF2-40B4-BE49-F238E27FC236}">
                <a16:creationId xmlns:a16="http://schemas.microsoft.com/office/drawing/2014/main" id="{0758F9D7-5766-4A29-8C5F-5C297146FD8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82417" y="6318000"/>
            <a:ext cx="1454243" cy="540000"/>
          </a:xfrm>
          <a:prstGeom prst="rect">
            <a:avLst/>
          </a:prstGeom>
        </p:spPr>
      </p:pic>
      <p:pic>
        <p:nvPicPr>
          <p:cNvPr id="15" name="Picture 14">
            <a:extLst>
              <a:ext uri="{FF2B5EF4-FFF2-40B4-BE49-F238E27FC236}">
                <a16:creationId xmlns:a16="http://schemas.microsoft.com/office/drawing/2014/main" id="{D22D5D99-EDB5-465D-A999-C92E8BBB9B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21080" y="6369086"/>
            <a:ext cx="936000" cy="468000"/>
          </a:xfrm>
          <a:prstGeom prst="rect">
            <a:avLst/>
          </a:prstGeom>
        </p:spPr>
      </p:pic>
      <p:pic>
        <p:nvPicPr>
          <p:cNvPr id="16" name="Picture 15">
            <a:extLst>
              <a:ext uri="{FF2B5EF4-FFF2-40B4-BE49-F238E27FC236}">
                <a16:creationId xmlns:a16="http://schemas.microsoft.com/office/drawing/2014/main" id="{E2F64315-3E7E-428C-9883-19BD32C001A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00708" y="6273122"/>
            <a:ext cx="1026995" cy="540000"/>
          </a:xfrm>
          <a:prstGeom prst="rect">
            <a:avLst/>
          </a:prstGeom>
        </p:spPr>
      </p:pic>
      <p:pic>
        <p:nvPicPr>
          <p:cNvPr id="3" name="Picture 2" descr="A person standing on a dry grass field&#10;&#10;Description automatically generated">
            <a:extLst>
              <a:ext uri="{FF2B5EF4-FFF2-40B4-BE49-F238E27FC236}">
                <a16:creationId xmlns:a16="http://schemas.microsoft.com/office/drawing/2014/main" id="{2B3B502B-6FCD-404C-9F16-8E036C33AA5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667" y="751320"/>
            <a:ext cx="4898066" cy="2754784"/>
          </a:xfrm>
          <a:prstGeom prst="rect">
            <a:avLst/>
          </a:prstGeom>
        </p:spPr>
      </p:pic>
      <p:pic>
        <p:nvPicPr>
          <p:cNvPr id="5" name="Picture 4" descr="A group of people standing on a dry grass field&#10;&#10;Description automatically generated">
            <a:extLst>
              <a:ext uri="{FF2B5EF4-FFF2-40B4-BE49-F238E27FC236}">
                <a16:creationId xmlns:a16="http://schemas.microsoft.com/office/drawing/2014/main" id="{A22E1270-C675-4476-B039-9E5C531F40B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80550" y="3608344"/>
            <a:ext cx="4631438" cy="2604827"/>
          </a:xfrm>
          <a:prstGeom prst="rect">
            <a:avLst/>
          </a:prstGeom>
        </p:spPr>
      </p:pic>
      <p:pic>
        <p:nvPicPr>
          <p:cNvPr id="7" name="Picture 6" descr="A person standing on a dry grass field&#10;&#10;Description automatically generated">
            <a:extLst>
              <a:ext uri="{FF2B5EF4-FFF2-40B4-BE49-F238E27FC236}">
                <a16:creationId xmlns:a16="http://schemas.microsoft.com/office/drawing/2014/main" id="{A035897A-5779-4929-8CF6-F93D2629BCF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86003" y="782246"/>
            <a:ext cx="5138330" cy="2889914"/>
          </a:xfrm>
          <a:prstGeom prst="rect">
            <a:avLst/>
          </a:prstGeom>
        </p:spPr>
      </p:pic>
      <p:pic>
        <p:nvPicPr>
          <p:cNvPr id="9" name="Picture 8" descr="A person standing in front of a car&#10;&#10;Description automatically generated">
            <a:extLst>
              <a:ext uri="{FF2B5EF4-FFF2-40B4-BE49-F238E27FC236}">
                <a16:creationId xmlns:a16="http://schemas.microsoft.com/office/drawing/2014/main" id="{BF2D2CD8-6686-4FD2-A173-09EDF980DA6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664" y="3442228"/>
            <a:ext cx="4898066" cy="2755162"/>
          </a:xfrm>
          <a:prstGeom prst="rect">
            <a:avLst/>
          </a:prstGeom>
        </p:spPr>
      </p:pic>
    </p:spTree>
    <p:extLst>
      <p:ext uri="{BB962C8B-B14F-4D97-AF65-F5344CB8AC3E}">
        <p14:creationId xmlns:p14="http://schemas.microsoft.com/office/powerpoint/2010/main" val="269219817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CustomShape 1"/>
          <p:cNvSpPr/>
          <p:nvPr/>
        </p:nvSpPr>
        <p:spPr>
          <a:xfrm>
            <a:off x="1677240" y="6338520"/>
            <a:ext cx="5390640" cy="402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1030" b="0" strike="noStrike" spc="-1" dirty="0">
                <a:solidFill>
                  <a:srgbClr val="4C4949"/>
                </a:solidFill>
                <a:uFill>
                  <a:solidFill>
                    <a:srgbClr val="FFFFFF"/>
                  </a:solidFill>
                </a:uFill>
                <a:latin typeface="Arial"/>
                <a:ea typeface="DejaVu Sans"/>
              </a:rPr>
              <a:t>Los </a:t>
            </a:r>
            <a:r>
              <a:rPr lang="en-GB" sz="1030" b="0" strike="noStrike" spc="-1" dirty="0" err="1">
                <a:solidFill>
                  <a:srgbClr val="4C4949"/>
                </a:solidFill>
                <a:uFill>
                  <a:solidFill>
                    <a:srgbClr val="FFFFFF"/>
                  </a:solidFill>
                </a:uFill>
                <a:latin typeface="Arial"/>
                <a:ea typeface="DejaVu Sans"/>
              </a:rPr>
              <a:t>Humeros</a:t>
            </a:r>
            <a:r>
              <a:rPr lang="en-GB" sz="1030" b="0" strike="noStrike" spc="-1" dirty="0">
                <a:solidFill>
                  <a:srgbClr val="4C4949"/>
                </a:solidFill>
                <a:uFill>
                  <a:solidFill>
                    <a:srgbClr val="FFFFFF"/>
                  </a:solidFill>
                </a:uFill>
                <a:latin typeface="Arial"/>
                <a:ea typeface="DejaVu Sans"/>
              </a:rPr>
              <a:t>: Resistivity survey</a:t>
            </a:r>
          </a:p>
          <a:p>
            <a:pPr>
              <a:lnSpc>
                <a:spcPct val="100000"/>
              </a:lnSpc>
            </a:pPr>
            <a:r>
              <a:rPr lang="en-GB" sz="1030" spc="-1" dirty="0">
                <a:solidFill>
                  <a:srgbClr val="4C4949"/>
                </a:solidFill>
                <a:uFill>
                  <a:solidFill>
                    <a:srgbClr val="FFFFFF"/>
                  </a:solidFill>
                </a:uFill>
                <a:latin typeface="Arial"/>
              </a:rPr>
              <a:t>Ásdís Benediktsdóttir et al.</a:t>
            </a:r>
            <a:endParaRPr lang="en-GB" sz="1800" b="0" strike="noStrike" spc="-1" dirty="0">
              <a:solidFill>
                <a:srgbClr val="000000"/>
              </a:solidFill>
              <a:uFill>
                <a:solidFill>
                  <a:srgbClr val="FFFFFF"/>
                </a:solidFill>
              </a:uFill>
              <a:latin typeface="Arial"/>
            </a:endParaRPr>
          </a:p>
        </p:txBody>
      </p:sp>
      <p:pic>
        <p:nvPicPr>
          <p:cNvPr id="85" name="Grafik 35"/>
          <p:cNvPicPr/>
          <p:nvPr/>
        </p:nvPicPr>
        <p:blipFill>
          <a:blip r:embed="rId2"/>
          <a:stretch/>
        </p:blipFill>
        <p:spPr>
          <a:xfrm>
            <a:off x="6940080" y="57600"/>
            <a:ext cx="2150280" cy="632160"/>
          </a:xfrm>
          <a:prstGeom prst="rect">
            <a:avLst/>
          </a:prstGeom>
          <a:ln>
            <a:noFill/>
          </a:ln>
        </p:spPr>
      </p:pic>
      <p:pic>
        <p:nvPicPr>
          <p:cNvPr id="86" name="Grafik 36"/>
          <p:cNvPicPr/>
          <p:nvPr/>
        </p:nvPicPr>
        <p:blipFill>
          <a:blip r:embed="rId3"/>
          <a:stretch/>
        </p:blipFill>
        <p:spPr>
          <a:xfrm>
            <a:off x="203400" y="6347520"/>
            <a:ext cx="584640" cy="388800"/>
          </a:xfrm>
          <a:prstGeom prst="rect">
            <a:avLst/>
          </a:prstGeom>
          <a:ln>
            <a:noFill/>
          </a:ln>
        </p:spPr>
      </p:pic>
      <p:sp>
        <p:nvSpPr>
          <p:cNvPr id="88" name="CustomShape 3"/>
          <p:cNvSpPr/>
          <p:nvPr/>
        </p:nvSpPr>
        <p:spPr>
          <a:xfrm>
            <a:off x="-2520" y="137160"/>
            <a:ext cx="6991920" cy="455760"/>
          </a:xfrm>
          <a:prstGeom prst="rect">
            <a:avLst/>
          </a:prstGeom>
          <a:noFill/>
          <a:ln>
            <a:noFill/>
          </a:ln>
        </p:spPr>
        <p:style>
          <a:lnRef idx="0">
            <a:scrgbClr r="0" g="0" b="0"/>
          </a:lnRef>
          <a:fillRef idx="0">
            <a:scrgbClr r="0" g="0" b="0"/>
          </a:fillRef>
          <a:effectRef idx="0">
            <a:scrgbClr r="0" g="0" b="0"/>
          </a:effectRef>
          <a:fontRef idx="minor"/>
        </p:style>
        <p:txBody>
          <a:bodyPr lIns="403920" tIns="45000" rIns="403920" bIns="45000"/>
          <a:lstStyle/>
          <a:p>
            <a:pPr>
              <a:lnSpc>
                <a:spcPct val="100000"/>
              </a:lnSpc>
            </a:pPr>
            <a:r>
              <a:rPr lang="en-GB" sz="2400" spc="-1" dirty="0">
                <a:solidFill>
                  <a:srgbClr val="4C4949"/>
                </a:solidFill>
                <a:uFill>
                  <a:solidFill>
                    <a:srgbClr val="FFFFFF"/>
                  </a:solidFill>
                </a:uFill>
                <a:latin typeface="Arial"/>
              </a:rPr>
              <a:t>Results from 3D inversion</a:t>
            </a:r>
            <a:endParaRPr lang="en-GB" sz="1800" b="0" strike="noStrike" spc="-1" dirty="0">
              <a:solidFill>
                <a:srgbClr val="000000"/>
              </a:solidFill>
              <a:uFill>
                <a:solidFill>
                  <a:srgbClr val="FFFFFF"/>
                </a:solidFill>
              </a:uFill>
              <a:latin typeface="Arial"/>
            </a:endParaRPr>
          </a:p>
        </p:txBody>
      </p:sp>
      <p:sp>
        <p:nvSpPr>
          <p:cNvPr id="89" name="Line 4"/>
          <p:cNvSpPr/>
          <p:nvPr/>
        </p:nvSpPr>
        <p:spPr>
          <a:xfrm>
            <a:off x="-36720" y="751320"/>
            <a:ext cx="9219600" cy="360"/>
          </a:xfrm>
          <a:prstGeom prst="line">
            <a:avLst/>
          </a:prstGeom>
          <a:ln w="25560">
            <a:solidFill>
              <a:srgbClr val="F6871B"/>
            </a:solidFill>
            <a:round/>
          </a:ln>
        </p:spPr>
        <p:style>
          <a:lnRef idx="1">
            <a:schemeClr val="accent1"/>
          </a:lnRef>
          <a:fillRef idx="0">
            <a:schemeClr val="accent1"/>
          </a:fillRef>
          <a:effectRef idx="0">
            <a:schemeClr val="accent1"/>
          </a:effectRef>
          <a:fontRef idx="minor"/>
        </p:style>
      </p:sp>
      <p:sp>
        <p:nvSpPr>
          <p:cNvPr id="90" name="Line 5"/>
          <p:cNvSpPr/>
          <p:nvPr/>
        </p:nvSpPr>
        <p:spPr>
          <a:xfrm>
            <a:off x="-38880" y="6215400"/>
            <a:ext cx="9219600" cy="360"/>
          </a:xfrm>
          <a:prstGeom prst="line">
            <a:avLst/>
          </a:prstGeom>
          <a:ln w="25560">
            <a:solidFill>
              <a:srgbClr val="F6871B"/>
            </a:solidFill>
            <a:round/>
          </a:ln>
        </p:spPr>
        <p:style>
          <a:lnRef idx="1">
            <a:schemeClr val="accent1"/>
          </a:lnRef>
          <a:fillRef idx="0">
            <a:schemeClr val="accent1"/>
          </a:fillRef>
          <a:effectRef idx="0">
            <a:schemeClr val="accent1"/>
          </a:effectRef>
          <a:fontRef idx="minor"/>
        </p:style>
      </p:sp>
      <p:pic>
        <p:nvPicPr>
          <p:cNvPr id="91" name="Grafik 1"/>
          <p:cNvPicPr/>
          <p:nvPr/>
        </p:nvPicPr>
        <p:blipFill>
          <a:blip r:embed="rId4"/>
          <a:stretch/>
        </p:blipFill>
        <p:spPr>
          <a:xfrm>
            <a:off x="860400" y="6346800"/>
            <a:ext cx="648000" cy="388800"/>
          </a:xfrm>
          <a:prstGeom prst="rect">
            <a:avLst/>
          </a:prstGeom>
          <a:ln>
            <a:solidFill>
              <a:srgbClr val="000000"/>
            </a:solidFill>
          </a:ln>
        </p:spPr>
      </p:pic>
      <p:pic>
        <p:nvPicPr>
          <p:cNvPr id="13" name="Picture 12">
            <a:extLst>
              <a:ext uri="{FF2B5EF4-FFF2-40B4-BE49-F238E27FC236}">
                <a16:creationId xmlns:a16="http://schemas.microsoft.com/office/drawing/2014/main" id="{8E4980B4-AD3E-4C53-B168-DF6C779986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1880" y="6213171"/>
            <a:ext cx="720000" cy="720000"/>
          </a:xfrm>
          <a:prstGeom prst="rect">
            <a:avLst/>
          </a:prstGeom>
        </p:spPr>
      </p:pic>
      <p:pic>
        <p:nvPicPr>
          <p:cNvPr id="14" name="Picture 13">
            <a:extLst>
              <a:ext uri="{FF2B5EF4-FFF2-40B4-BE49-F238E27FC236}">
                <a16:creationId xmlns:a16="http://schemas.microsoft.com/office/drawing/2014/main" id="{0758F9D7-5766-4A29-8C5F-5C297146FD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2417" y="6318000"/>
            <a:ext cx="1454243" cy="540000"/>
          </a:xfrm>
          <a:prstGeom prst="rect">
            <a:avLst/>
          </a:prstGeom>
        </p:spPr>
      </p:pic>
      <p:pic>
        <p:nvPicPr>
          <p:cNvPr id="15" name="Picture 14">
            <a:extLst>
              <a:ext uri="{FF2B5EF4-FFF2-40B4-BE49-F238E27FC236}">
                <a16:creationId xmlns:a16="http://schemas.microsoft.com/office/drawing/2014/main" id="{D22D5D99-EDB5-465D-A999-C92E8BBB9B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21080" y="6369086"/>
            <a:ext cx="936000" cy="468000"/>
          </a:xfrm>
          <a:prstGeom prst="rect">
            <a:avLst/>
          </a:prstGeom>
        </p:spPr>
      </p:pic>
      <p:pic>
        <p:nvPicPr>
          <p:cNvPr id="16" name="Picture 15">
            <a:extLst>
              <a:ext uri="{FF2B5EF4-FFF2-40B4-BE49-F238E27FC236}">
                <a16:creationId xmlns:a16="http://schemas.microsoft.com/office/drawing/2014/main" id="{E2F64315-3E7E-428C-9883-19BD32C001A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00708" y="6273122"/>
            <a:ext cx="1026995" cy="540000"/>
          </a:xfrm>
          <a:prstGeom prst="rect">
            <a:avLst/>
          </a:prstGeom>
        </p:spPr>
      </p:pic>
      <p:sp>
        <p:nvSpPr>
          <p:cNvPr id="3" name="Rectangle 2">
            <a:extLst>
              <a:ext uri="{FF2B5EF4-FFF2-40B4-BE49-F238E27FC236}">
                <a16:creationId xmlns:a16="http://schemas.microsoft.com/office/drawing/2014/main" id="{932BDF36-8A05-4698-96C3-C0AB246AD235}"/>
              </a:ext>
            </a:extLst>
          </p:cNvPr>
          <p:cNvSpPr/>
          <p:nvPr/>
        </p:nvSpPr>
        <p:spPr>
          <a:xfrm>
            <a:off x="678425" y="1160206"/>
            <a:ext cx="8229600" cy="1474839"/>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1C378DB-0AF8-45D7-81D7-84A871058CC2}"/>
              </a:ext>
            </a:extLst>
          </p:cNvPr>
          <p:cNvSpPr txBox="1"/>
          <p:nvPr/>
        </p:nvSpPr>
        <p:spPr>
          <a:xfrm>
            <a:off x="580107" y="1278194"/>
            <a:ext cx="8426245" cy="1200329"/>
          </a:xfrm>
          <a:prstGeom prst="rect">
            <a:avLst/>
          </a:prstGeom>
          <a:noFill/>
        </p:spPr>
        <p:txBody>
          <a:bodyPr wrap="square" rtlCol="0">
            <a:spAutoFit/>
          </a:bodyPr>
          <a:lstStyle/>
          <a:p>
            <a:pPr algn="ctr"/>
            <a:r>
              <a:rPr lang="en-US" sz="2400" b="1" dirty="0"/>
              <a:t>Mexican partners show results from 3D inversion of the same data using a different computer code in a poster presented by Diego Ruiz-Aguilar yesterday!</a:t>
            </a:r>
          </a:p>
        </p:txBody>
      </p:sp>
      <p:pic>
        <p:nvPicPr>
          <p:cNvPr id="5" name="Picture 4" descr="A person standing on a dry grass field&#10;&#10;Description automatically generated">
            <a:extLst>
              <a:ext uri="{FF2B5EF4-FFF2-40B4-BE49-F238E27FC236}">
                <a16:creationId xmlns:a16="http://schemas.microsoft.com/office/drawing/2014/main" id="{0029F725-28C3-42ED-B129-D34A523E6E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143997"/>
            <a:ext cx="5388077" cy="3030377"/>
          </a:xfrm>
          <a:prstGeom prst="rect">
            <a:avLst/>
          </a:prstGeom>
        </p:spPr>
      </p:pic>
      <p:pic>
        <p:nvPicPr>
          <p:cNvPr id="7" name="Picture 6" descr="A person flying a kite on a grassy hill&#10;&#10;Description automatically generated">
            <a:extLst>
              <a:ext uri="{FF2B5EF4-FFF2-40B4-BE49-F238E27FC236}">
                <a16:creationId xmlns:a16="http://schemas.microsoft.com/office/drawing/2014/main" id="{69B613E9-F6E3-451D-A3E7-A2EFB565DAB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78236" y="3210815"/>
            <a:ext cx="3965764" cy="2974323"/>
          </a:xfrm>
          <a:prstGeom prst="rect">
            <a:avLst/>
          </a:prstGeom>
        </p:spPr>
      </p:pic>
    </p:spTree>
    <p:extLst>
      <p:ext uri="{BB962C8B-B14F-4D97-AF65-F5344CB8AC3E}">
        <p14:creationId xmlns:p14="http://schemas.microsoft.com/office/powerpoint/2010/main" val="80805103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CustomShape 1"/>
          <p:cNvSpPr/>
          <p:nvPr/>
        </p:nvSpPr>
        <p:spPr>
          <a:xfrm>
            <a:off x="1677240" y="6338520"/>
            <a:ext cx="5390640" cy="402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1030" b="0" strike="noStrike" spc="-1" dirty="0">
                <a:solidFill>
                  <a:srgbClr val="4C4949"/>
                </a:solidFill>
                <a:uFill>
                  <a:solidFill>
                    <a:srgbClr val="FFFFFF"/>
                  </a:solidFill>
                </a:uFill>
                <a:latin typeface="Arial"/>
                <a:ea typeface="DejaVu Sans"/>
              </a:rPr>
              <a:t>Los </a:t>
            </a:r>
            <a:r>
              <a:rPr lang="en-GB" sz="1030" b="0" strike="noStrike" spc="-1" dirty="0" err="1">
                <a:solidFill>
                  <a:srgbClr val="4C4949"/>
                </a:solidFill>
                <a:uFill>
                  <a:solidFill>
                    <a:srgbClr val="FFFFFF"/>
                  </a:solidFill>
                </a:uFill>
                <a:latin typeface="Arial"/>
                <a:ea typeface="DejaVu Sans"/>
              </a:rPr>
              <a:t>Humeros</a:t>
            </a:r>
            <a:r>
              <a:rPr lang="en-GB" sz="1030" b="0" strike="noStrike" spc="-1" dirty="0">
                <a:solidFill>
                  <a:srgbClr val="4C4949"/>
                </a:solidFill>
                <a:uFill>
                  <a:solidFill>
                    <a:srgbClr val="FFFFFF"/>
                  </a:solidFill>
                </a:uFill>
                <a:latin typeface="Arial"/>
                <a:ea typeface="DejaVu Sans"/>
              </a:rPr>
              <a:t>: Resistivity survey</a:t>
            </a:r>
          </a:p>
          <a:p>
            <a:pPr>
              <a:lnSpc>
                <a:spcPct val="100000"/>
              </a:lnSpc>
            </a:pPr>
            <a:r>
              <a:rPr lang="en-GB" sz="1030" spc="-1" dirty="0">
                <a:solidFill>
                  <a:srgbClr val="4C4949"/>
                </a:solidFill>
                <a:uFill>
                  <a:solidFill>
                    <a:srgbClr val="FFFFFF"/>
                  </a:solidFill>
                </a:uFill>
                <a:latin typeface="Arial"/>
              </a:rPr>
              <a:t>Ásdís Benediktsdóttir et al.</a:t>
            </a:r>
            <a:endParaRPr lang="en-GB" sz="1800" b="0" strike="noStrike" spc="-1" dirty="0">
              <a:solidFill>
                <a:srgbClr val="000000"/>
              </a:solidFill>
              <a:uFill>
                <a:solidFill>
                  <a:srgbClr val="FFFFFF"/>
                </a:solidFill>
              </a:uFill>
              <a:latin typeface="Arial"/>
            </a:endParaRPr>
          </a:p>
        </p:txBody>
      </p:sp>
      <p:pic>
        <p:nvPicPr>
          <p:cNvPr id="85" name="Grafik 35"/>
          <p:cNvPicPr/>
          <p:nvPr/>
        </p:nvPicPr>
        <p:blipFill>
          <a:blip r:embed="rId2"/>
          <a:stretch/>
        </p:blipFill>
        <p:spPr>
          <a:xfrm>
            <a:off x="6940080" y="57600"/>
            <a:ext cx="2150280" cy="632160"/>
          </a:xfrm>
          <a:prstGeom prst="rect">
            <a:avLst/>
          </a:prstGeom>
          <a:ln>
            <a:noFill/>
          </a:ln>
        </p:spPr>
      </p:pic>
      <p:pic>
        <p:nvPicPr>
          <p:cNvPr id="86" name="Grafik 36"/>
          <p:cNvPicPr/>
          <p:nvPr/>
        </p:nvPicPr>
        <p:blipFill>
          <a:blip r:embed="rId3"/>
          <a:stretch/>
        </p:blipFill>
        <p:spPr>
          <a:xfrm>
            <a:off x="203400" y="6347520"/>
            <a:ext cx="584640" cy="388800"/>
          </a:xfrm>
          <a:prstGeom prst="rect">
            <a:avLst/>
          </a:prstGeom>
          <a:ln>
            <a:noFill/>
          </a:ln>
        </p:spPr>
      </p:pic>
      <p:sp>
        <p:nvSpPr>
          <p:cNvPr id="88" name="CustomShape 3"/>
          <p:cNvSpPr/>
          <p:nvPr/>
        </p:nvSpPr>
        <p:spPr>
          <a:xfrm>
            <a:off x="-2520" y="137160"/>
            <a:ext cx="6991920" cy="455760"/>
          </a:xfrm>
          <a:prstGeom prst="rect">
            <a:avLst/>
          </a:prstGeom>
          <a:noFill/>
          <a:ln>
            <a:noFill/>
          </a:ln>
        </p:spPr>
        <p:style>
          <a:lnRef idx="0">
            <a:scrgbClr r="0" g="0" b="0"/>
          </a:lnRef>
          <a:fillRef idx="0">
            <a:scrgbClr r="0" g="0" b="0"/>
          </a:fillRef>
          <a:effectRef idx="0">
            <a:scrgbClr r="0" g="0" b="0"/>
          </a:effectRef>
          <a:fontRef idx="minor"/>
        </p:style>
        <p:txBody>
          <a:bodyPr lIns="403920" tIns="45000" rIns="403920" bIns="45000"/>
          <a:lstStyle/>
          <a:p>
            <a:pPr>
              <a:lnSpc>
                <a:spcPct val="100000"/>
              </a:lnSpc>
            </a:pPr>
            <a:r>
              <a:rPr lang="en-GB" sz="2400" spc="-1" dirty="0">
                <a:solidFill>
                  <a:srgbClr val="4C4949"/>
                </a:solidFill>
                <a:uFill>
                  <a:solidFill>
                    <a:srgbClr val="FFFFFF"/>
                  </a:solidFill>
                </a:uFill>
                <a:latin typeface="Arial"/>
              </a:rPr>
              <a:t>Results from 3D inversion</a:t>
            </a:r>
            <a:endParaRPr lang="en-GB" sz="1800" b="0" strike="noStrike" spc="-1" dirty="0">
              <a:solidFill>
                <a:srgbClr val="000000"/>
              </a:solidFill>
              <a:uFill>
                <a:solidFill>
                  <a:srgbClr val="FFFFFF"/>
                </a:solidFill>
              </a:uFill>
              <a:latin typeface="Arial"/>
            </a:endParaRPr>
          </a:p>
        </p:txBody>
      </p:sp>
      <p:sp>
        <p:nvSpPr>
          <p:cNvPr id="89" name="Line 4"/>
          <p:cNvSpPr/>
          <p:nvPr/>
        </p:nvSpPr>
        <p:spPr>
          <a:xfrm>
            <a:off x="-36720" y="751320"/>
            <a:ext cx="9219600" cy="360"/>
          </a:xfrm>
          <a:prstGeom prst="line">
            <a:avLst/>
          </a:prstGeom>
          <a:ln w="25560">
            <a:solidFill>
              <a:srgbClr val="F6871B"/>
            </a:solidFill>
            <a:round/>
          </a:ln>
        </p:spPr>
        <p:style>
          <a:lnRef idx="1">
            <a:schemeClr val="accent1"/>
          </a:lnRef>
          <a:fillRef idx="0">
            <a:schemeClr val="accent1"/>
          </a:fillRef>
          <a:effectRef idx="0">
            <a:schemeClr val="accent1"/>
          </a:effectRef>
          <a:fontRef idx="minor"/>
        </p:style>
      </p:sp>
      <p:sp>
        <p:nvSpPr>
          <p:cNvPr id="90" name="Line 5"/>
          <p:cNvSpPr/>
          <p:nvPr/>
        </p:nvSpPr>
        <p:spPr>
          <a:xfrm>
            <a:off x="-38880" y="6215400"/>
            <a:ext cx="9219600" cy="360"/>
          </a:xfrm>
          <a:prstGeom prst="line">
            <a:avLst/>
          </a:prstGeom>
          <a:ln w="25560">
            <a:solidFill>
              <a:srgbClr val="F6871B"/>
            </a:solidFill>
            <a:round/>
          </a:ln>
        </p:spPr>
        <p:style>
          <a:lnRef idx="1">
            <a:schemeClr val="accent1"/>
          </a:lnRef>
          <a:fillRef idx="0">
            <a:schemeClr val="accent1"/>
          </a:fillRef>
          <a:effectRef idx="0">
            <a:schemeClr val="accent1"/>
          </a:effectRef>
          <a:fontRef idx="minor"/>
        </p:style>
      </p:sp>
      <p:pic>
        <p:nvPicPr>
          <p:cNvPr id="91" name="Grafik 1"/>
          <p:cNvPicPr/>
          <p:nvPr/>
        </p:nvPicPr>
        <p:blipFill>
          <a:blip r:embed="rId4"/>
          <a:stretch/>
        </p:blipFill>
        <p:spPr>
          <a:xfrm>
            <a:off x="860400" y="6346800"/>
            <a:ext cx="648000" cy="388800"/>
          </a:xfrm>
          <a:prstGeom prst="rect">
            <a:avLst/>
          </a:prstGeom>
          <a:ln>
            <a:solidFill>
              <a:srgbClr val="000000"/>
            </a:solidFill>
          </a:ln>
        </p:spPr>
      </p:pic>
      <p:pic>
        <p:nvPicPr>
          <p:cNvPr id="13" name="Picture 12">
            <a:extLst>
              <a:ext uri="{FF2B5EF4-FFF2-40B4-BE49-F238E27FC236}">
                <a16:creationId xmlns:a16="http://schemas.microsoft.com/office/drawing/2014/main" id="{8E4980B4-AD3E-4C53-B168-DF6C779986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1880" y="6213171"/>
            <a:ext cx="720000" cy="720000"/>
          </a:xfrm>
          <a:prstGeom prst="rect">
            <a:avLst/>
          </a:prstGeom>
        </p:spPr>
      </p:pic>
      <p:pic>
        <p:nvPicPr>
          <p:cNvPr id="14" name="Picture 13">
            <a:extLst>
              <a:ext uri="{FF2B5EF4-FFF2-40B4-BE49-F238E27FC236}">
                <a16:creationId xmlns:a16="http://schemas.microsoft.com/office/drawing/2014/main" id="{0758F9D7-5766-4A29-8C5F-5C297146FD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2417" y="6318000"/>
            <a:ext cx="1454243" cy="540000"/>
          </a:xfrm>
          <a:prstGeom prst="rect">
            <a:avLst/>
          </a:prstGeom>
        </p:spPr>
      </p:pic>
      <p:pic>
        <p:nvPicPr>
          <p:cNvPr id="15" name="Picture 14">
            <a:extLst>
              <a:ext uri="{FF2B5EF4-FFF2-40B4-BE49-F238E27FC236}">
                <a16:creationId xmlns:a16="http://schemas.microsoft.com/office/drawing/2014/main" id="{D22D5D99-EDB5-465D-A999-C92E8BBB9B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21080" y="6369086"/>
            <a:ext cx="936000" cy="468000"/>
          </a:xfrm>
          <a:prstGeom prst="rect">
            <a:avLst/>
          </a:prstGeom>
        </p:spPr>
      </p:pic>
      <p:pic>
        <p:nvPicPr>
          <p:cNvPr id="16" name="Picture 15">
            <a:extLst>
              <a:ext uri="{FF2B5EF4-FFF2-40B4-BE49-F238E27FC236}">
                <a16:creationId xmlns:a16="http://schemas.microsoft.com/office/drawing/2014/main" id="{E2F64315-3E7E-428C-9883-19BD32C001A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00708" y="6273122"/>
            <a:ext cx="1026995" cy="540000"/>
          </a:xfrm>
          <a:prstGeom prst="rect">
            <a:avLst/>
          </a:prstGeom>
        </p:spPr>
      </p:pic>
      <p:pic>
        <p:nvPicPr>
          <p:cNvPr id="17" name="Picture 16">
            <a:extLst>
              <a:ext uri="{FF2B5EF4-FFF2-40B4-BE49-F238E27FC236}">
                <a16:creationId xmlns:a16="http://schemas.microsoft.com/office/drawing/2014/main" id="{65A9DF4A-4AF1-4A3B-9511-039B4173FB9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82153" y="804287"/>
            <a:ext cx="6372000" cy="5249425"/>
          </a:xfrm>
          <a:prstGeom prst="rect">
            <a:avLst/>
          </a:prstGeom>
        </p:spPr>
      </p:pic>
    </p:spTree>
    <p:extLst>
      <p:ext uri="{BB962C8B-B14F-4D97-AF65-F5344CB8AC3E}">
        <p14:creationId xmlns:p14="http://schemas.microsoft.com/office/powerpoint/2010/main" val="266054638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1974</TotalTime>
  <Words>774</Words>
  <Application>Microsoft Office PowerPoint</Application>
  <PresentationFormat>On-screen Show (4:3)</PresentationFormat>
  <Paragraphs>102</Paragraphs>
  <Slides>23</Slides>
  <Notes>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23</vt:i4>
      </vt:variant>
    </vt:vector>
  </HeadingPairs>
  <TitlesOfParts>
    <vt:vector size="30" baseType="lpstr">
      <vt:lpstr>Arial</vt:lpstr>
      <vt:lpstr>Calibri</vt:lpstr>
      <vt:lpstr>Symbol</vt:lpstr>
      <vt:lpstr>Times New Roman</vt:lpstr>
      <vt:lpstr>Wingdings</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lipke</dc:creator>
  <dc:description/>
  <cp:lastModifiedBy>Ásdís Benediktsdóttir</cp:lastModifiedBy>
  <cp:revision>67</cp:revision>
  <dcterms:created xsi:type="dcterms:W3CDTF">2017-02-22T10:05:57Z</dcterms:created>
  <dcterms:modified xsi:type="dcterms:W3CDTF">2020-02-19T09:37:45Z</dcterms:modified>
  <dc:language>en-GB</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0</vt:i4>
  </property>
  <property fmtid="{D5CDD505-2E9C-101B-9397-08002B2CF9AE}" pid="8" name="PresentationFormat">
    <vt:lpwstr>Bildschirmpräsentation (4:3)</vt:lpwstr>
  </property>
  <property fmtid="{D5CDD505-2E9C-101B-9397-08002B2CF9AE}" pid="9" name="ScaleCrop">
    <vt:bool>false</vt:bool>
  </property>
  <property fmtid="{D5CDD505-2E9C-101B-9397-08002B2CF9AE}" pid="10" name="ShareDoc">
    <vt:bool>false</vt:bool>
  </property>
  <property fmtid="{D5CDD505-2E9C-101B-9397-08002B2CF9AE}" pid="11" name="Slides">
    <vt:i4>3</vt:i4>
  </property>
</Properties>
</file>