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0"/>
  </p:notesMasterIdLst>
  <p:handoutMasterIdLst>
    <p:handoutMasterId r:id="rId21"/>
  </p:handoutMasterIdLst>
  <p:sldIdLst>
    <p:sldId id="335" r:id="rId3"/>
    <p:sldId id="333" r:id="rId4"/>
    <p:sldId id="337" r:id="rId5"/>
    <p:sldId id="313" r:id="rId6"/>
    <p:sldId id="294" r:id="rId7"/>
    <p:sldId id="339" r:id="rId8"/>
    <p:sldId id="311" r:id="rId9"/>
    <p:sldId id="302" r:id="rId10"/>
    <p:sldId id="324" r:id="rId11"/>
    <p:sldId id="340" r:id="rId12"/>
    <p:sldId id="325" r:id="rId13"/>
    <p:sldId id="338" r:id="rId14"/>
    <p:sldId id="328" r:id="rId15"/>
    <p:sldId id="329" r:id="rId16"/>
    <p:sldId id="331" r:id="rId17"/>
    <p:sldId id="304" r:id="rId18"/>
    <p:sldId id="262" r:id="rId1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jo, Natalia (INE)" initials="CN(" lastIdx="1" clrIdx="0">
    <p:extLst>
      <p:ext uri="{19B8F6BF-5375-455C-9EA6-DF929625EA0E}">
        <p15:presenceInfo xmlns:p15="http://schemas.microsoft.com/office/powerpoint/2012/main" userId="S-1-5-21-1202744845-3101423955-345487624-258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04" autoAdjust="0"/>
  </p:normalViewPr>
  <p:slideViewPr>
    <p:cSldViewPr snapToGrid="0">
      <p:cViewPr varScale="1">
        <p:scale>
          <a:sx n="111" d="100"/>
          <a:sy n="111" d="100"/>
        </p:scale>
        <p:origin x="15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25" cy="498174"/>
          </a:xfrm>
          <a:prstGeom prst="rect">
            <a:avLst/>
          </a:prstGeom>
        </p:spPr>
        <p:txBody>
          <a:bodyPr vert="horz" lIns="83786" tIns="41893" rIns="83786" bIns="41893" rtlCol="0"/>
          <a:lstStyle>
            <a:lvl1pPr algn="l">
              <a:defRPr sz="1100"/>
            </a:lvl1pPr>
          </a:lstStyle>
          <a:p>
            <a:endParaRPr lang="en-US"/>
          </a:p>
        </p:txBody>
      </p:sp>
      <p:sp>
        <p:nvSpPr>
          <p:cNvPr id="3" name="Date Placeholder 2"/>
          <p:cNvSpPr>
            <a:spLocks noGrp="1"/>
          </p:cNvSpPr>
          <p:nvPr>
            <p:ph type="dt" sz="quarter" idx="1"/>
          </p:nvPr>
        </p:nvSpPr>
        <p:spPr>
          <a:xfrm>
            <a:off x="3849923" y="1"/>
            <a:ext cx="2946325" cy="498174"/>
          </a:xfrm>
          <a:prstGeom prst="rect">
            <a:avLst/>
          </a:prstGeom>
        </p:spPr>
        <p:txBody>
          <a:bodyPr vert="horz" lIns="83786" tIns="41893" rIns="83786" bIns="41893" rtlCol="0"/>
          <a:lstStyle>
            <a:lvl1pPr algn="r">
              <a:defRPr sz="1100"/>
            </a:lvl1pPr>
          </a:lstStyle>
          <a:p>
            <a:fld id="{4F2D10CB-F7CE-4E17-ADD8-B3358CAE8130}" type="datetimeFigureOut">
              <a:rPr lang="en-US" smtClean="0"/>
              <a:t>27-Feb-20</a:t>
            </a:fld>
            <a:endParaRPr lang="en-US"/>
          </a:p>
        </p:txBody>
      </p:sp>
      <p:sp>
        <p:nvSpPr>
          <p:cNvPr id="4" name="Footer Placeholder 3"/>
          <p:cNvSpPr>
            <a:spLocks noGrp="1"/>
          </p:cNvSpPr>
          <p:nvPr>
            <p:ph type="ftr" sz="quarter" idx="2"/>
          </p:nvPr>
        </p:nvSpPr>
        <p:spPr>
          <a:xfrm>
            <a:off x="0" y="9428464"/>
            <a:ext cx="2946325" cy="498174"/>
          </a:xfrm>
          <a:prstGeom prst="rect">
            <a:avLst/>
          </a:prstGeom>
        </p:spPr>
        <p:txBody>
          <a:bodyPr vert="horz" lIns="83786" tIns="41893" rIns="83786" bIns="41893" rtlCol="0" anchor="b"/>
          <a:lstStyle>
            <a:lvl1pPr algn="l">
              <a:defRPr sz="1100"/>
            </a:lvl1pPr>
          </a:lstStyle>
          <a:p>
            <a:endParaRPr lang="en-US"/>
          </a:p>
        </p:txBody>
      </p:sp>
      <p:sp>
        <p:nvSpPr>
          <p:cNvPr id="5" name="Slide Number Placeholder 4"/>
          <p:cNvSpPr>
            <a:spLocks noGrp="1"/>
          </p:cNvSpPr>
          <p:nvPr>
            <p:ph type="sldNum" sz="quarter" idx="3"/>
          </p:nvPr>
        </p:nvSpPr>
        <p:spPr>
          <a:xfrm>
            <a:off x="3849923" y="9428464"/>
            <a:ext cx="2946325" cy="498174"/>
          </a:xfrm>
          <a:prstGeom prst="rect">
            <a:avLst/>
          </a:prstGeom>
        </p:spPr>
        <p:txBody>
          <a:bodyPr vert="horz" lIns="83786" tIns="41893" rIns="83786" bIns="41893" rtlCol="0" anchor="b"/>
          <a:lstStyle>
            <a:lvl1pPr algn="r">
              <a:defRPr sz="1100"/>
            </a:lvl1pPr>
          </a:lstStyle>
          <a:p>
            <a:fld id="{D62643DE-4AD2-4CF4-B71F-8F22D68A1E0D}" type="slidenum">
              <a:rPr lang="en-US" smtClean="0"/>
              <a:t>‹#›</a:t>
            </a:fld>
            <a:endParaRPr lang="en-US"/>
          </a:p>
        </p:txBody>
      </p:sp>
    </p:spTree>
    <p:extLst>
      <p:ext uri="{BB962C8B-B14F-4D97-AF65-F5344CB8AC3E}">
        <p14:creationId xmlns:p14="http://schemas.microsoft.com/office/powerpoint/2010/main" val="2654014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25" cy="498174"/>
          </a:xfrm>
          <a:prstGeom prst="rect">
            <a:avLst/>
          </a:prstGeom>
        </p:spPr>
        <p:txBody>
          <a:bodyPr vert="horz" lIns="83786" tIns="41893" rIns="83786" bIns="41893" rtlCol="0"/>
          <a:lstStyle>
            <a:lvl1pPr algn="l">
              <a:defRPr sz="1100"/>
            </a:lvl1pPr>
          </a:lstStyle>
          <a:p>
            <a:endParaRPr lang="de-DE"/>
          </a:p>
        </p:txBody>
      </p:sp>
      <p:sp>
        <p:nvSpPr>
          <p:cNvPr id="3" name="Date Placeholder 2"/>
          <p:cNvSpPr>
            <a:spLocks noGrp="1"/>
          </p:cNvSpPr>
          <p:nvPr>
            <p:ph type="dt" idx="1"/>
          </p:nvPr>
        </p:nvSpPr>
        <p:spPr>
          <a:xfrm>
            <a:off x="3849923" y="1"/>
            <a:ext cx="2946325" cy="498174"/>
          </a:xfrm>
          <a:prstGeom prst="rect">
            <a:avLst/>
          </a:prstGeom>
        </p:spPr>
        <p:txBody>
          <a:bodyPr vert="horz" lIns="83786" tIns="41893" rIns="83786" bIns="41893" rtlCol="0"/>
          <a:lstStyle>
            <a:lvl1pPr algn="r">
              <a:defRPr sz="1100"/>
            </a:lvl1pPr>
          </a:lstStyle>
          <a:p>
            <a:fld id="{7FC0B1B3-BB3B-4D3A-9137-BA8EEFFB4822}" type="datetimeFigureOut">
              <a:rPr lang="de-DE" smtClean="0"/>
              <a:t>27.02.2020</a:t>
            </a:fld>
            <a:endParaRPr lang="de-D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83786" tIns="41893" rIns="83786" bIns="41893" rtlCol="0" anchor="ctr"/>
          <a:lstStyle/>
          <a:p>
            <a:endParaRPr lang="de-DE"/>
          </a:p>
        </p:txBody>
      </p:sp>
      <p:sp>
        <p:nvSpPr>
          <p:cNvPr id="5" name="Notes Placeholder 4"/>
          <p:cNvSpPr>
            <a:spLocks noGrp="1"/>
          </p:cNvSpPr>
          <p:nvPr>
            <p:ph type="body" sz="quarter" idx="3"/>
          </p:nvPr>
        </p:nvSpPr>
        <p:spPr>
          <a:xfrm>
            <a:off x="679482" y="4776872"/>
            <a:ext cx="5438711" cy="3908752"/>
          </a:xfrm>
          <a:prstGeom prst="rect">
            <a:avLst/>
          </a:prstGeom>
        </p:spPr>
        <p:txBody>
          <a:bodyPr vert="horz" lIns="83786" tIns="41893" rIns="83786" bIns="4189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428464"/>
            <a:ext cx="2946325" cy="498174"/>
          </a:xfrm>
          <a:prstGeom prst="rect">
            <a:avLst/>
          </a:prstGeom>
        </p:spPr>
        <p:txBody>
          <a:bodyPr vert="horz" lIns="83786" tIns="41893" rIns="83786" bIns="41893" rtlCol="0" anchor="b"/>
          <a:lstStyle>
            <a:lvl1pPr algn="l">
              <a:defRPr sz="1100"/>
            </a:lvl1pPr>
          </a:lstStyle>
          <a:p>
            <a:endParaRPr lang="de-DE"/>
          </a:p>
        </p:txBody>
      </p:sp>
      <p:sp>
        <p:nvSpPr>
          <p:cNvPr id="7" name="Slide Number Placeholder 6"/>
          <p:cNvSpPr>
            <a:spLocks noGrp="1"/>
          </p:cNvSpPr>
          <p:nvPr>
            <p:ph type="sldNum" sz="quarter" idx="5"/>
          </p:nvPr>
        </p:nvSpPr>
        <p:spPr>
          <a:xfrm>
            <a:off x="3849923" y="9428464"/>
            <a:ext cx="2946325" cy="498174"/>
          </a:xfrm>
          <a:prstGeom prst="rect">
            <a:avLst/>
          </a:prstGeom>
        </p:spPr>
        <p:txBody>
          <a:bodyPr vert="horz" lIns="83786" tIns="41893" rIns="83786" bIns="41893" rtlCol="0" anchor="b"/>
          <a:lstStyle>
            <a:lvl1pPr algn="r">
              <a:defRPr sz="1100"/>
            </a:lvl1pPr>
          </a:lstStyle>
          <a:p>
            <a:fld id="{3F28FE23-833E-41FD-98C9-1D7342E427D5}" type="slidenum">
              <a:rPr lang="de-DE" smtClean="0"/>
              <a:t>‹#›</a:t>
            </a:fld>
            <a:endParaRPr lang="de-DE"/>
          </a:p>
        </p:txBody>
      </p:sp>
    </p:spTree>
    <p:extLst>
      <p:ext uri="{BB962C8B-B14F-4D97-AF65-F5344CB8AC3E}">
        <p14:creationId xmlns:p14="http://schemas.microsoft.com/office/powerpoint/2010/main" val="2778504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3F28FE23-833E-41FD-98C9-1D7342E427D5}" type="slidenum">
              <a:rPr lang="de-DE" smtClean="0"/>
              <a:t>1</a:t>
            </a:fld>
            <a:endParaRPr lang="de-DE"/>
          </a:p>
        </p:txBody>
      </p:sp>
    </p:spTree>
    <p:extLst>
      <p:ext uri="{BB962C8B-B14F-4D97-AF65-F5344CB8AC3E}">
        <p14:creationId xmlns:p14="http://schemas.microsoft.com/office/powerpoint/2010/main" val="1986943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8FE23-833E-41FD-98C9-1D7342E427D5}" type="slidenum">
              <a:rPr lang="de-DE" smtClean="0"/>
              <a:t>10</a:t>
            </a:fld>
            <a:endParaRPr lang="de-DE"/>
          </a:p>
        </p:txBody>
      </p:sp>
    </p:spTree>
    <p:extLst>
      <p:ext uri="{BB962C8B-B14F-4D97-AF65-F5344CB8AC3E}">
        <p14:creationId xmlns:p14="http://schemas.microsoft.com/office/powerpoint/2010/main" val="113827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8FE23-833E-41FD-98C9-1D7342E427D5}" type="slidenum">
              <a:rPr lang="de-DE" smtClean="0"/>
              <a:t>11</a:t>
            </a:fld>
            <a:endParaRPr lang="de-DE"/>
          </a:p>
        </p:txBody>
      </p:sp>
    </p:spTree>
    <p:extLst>
      <p:ext uri="{BB962C8B-B14F-4D97-AF65-F5344CB8AC3E}">
        <p14:creationId xmlns:p14="http://schemas.microsoft.com/office/powerpoint/2010/main" val="3389688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8FE23-833E-41FD-98C9-1D7342E427D5}" type="slidenum">
              <a:rPr lang="de-DE" smtClean="0"/>
              <a:t>12</a:t>
            </a:fld>
            <a:endParaRPr lang="de-DE"/>
          </a:p>
        </p:txBody>
      </p:sp>
    </p:spTree>
    <p:extLst>
      <p:ext uri="{BB962C8B-B14F-4D97-AF65-F5344CB8AC3E}">
        <p14:creationId xmlns:p14="http://schemas.microsoft.com/office/powerpoint/2010/main" val="2363969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8FE23-833E-41FD-98C9-1D7342E427D5}" type="slidenum">
              <a:rPr lang="de-DE" smtClean="0"/>
              <a:t>13</a:t>
            </a:fld>
            <a:endParaRPr lang="de-DE"/>
          </a:p>
        </p:txBody>
      </p:sp>
    </p:spTree>
    <p:extLst>
      <p:ext uri="{BB962C8B-B14F-4D97-AF65-F5344CB8AC3E}">
        <p14:creationId xmlns:p14="http://schemas.microsoft.com/office/powerpoint/2010/main" val="3545884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8FE23-833E-41FD-98C9-1D7342E427D5}" type="slidenum">
              <a:rPr lang="de-DE" smtClean="0"/>
              <a:t>14</a:t>
            </a:fld>
            <a:endParaRPr lang="de-DE"/>
          </a:p>
        </p:txBody>
      </p:sp>
    </p:spTree>
    <p:extLst>
      <p:ext uri="{BB962C8B-B14F-4D97-AF65-F5344CB8AC3E}">
        <p14:creationId xmlns:p14="http://schemas.microsoft.com/office/powerpoint/2010/main" val="3195972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8FE23-833E-41FD-98C9-1D7342E427D5}" type="slidenum">
              <a:rPr lang="de-DE" smtClean="0"/>
              <a:t>15</a:t>
            </a:fld>
            <a:endParaRPr lang="de-DE"/>
          </a:p>
        </p:txBody>
      </p:sp>
    </p:spTree>
    <p:extLst>
      <p:ext uri="{BB962C8B-B14F-4D97-AF65-F5344CB8AC3E}">
        <p14:creationId xmlns:p14="http://schemas.microsoft.com/office/powerpoint/2010/main" val="3443119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8FE23-833E-41FD-98C9-1D7342E427D5}" type="slidenum">
              <a:rPr lang="de-DE" smtClean="0"/>
              <a:t>16</a:t>
            </a:fld>
            <a:endParaRPr lang="de-DE"/>
          </a:p>
        </p:txBody>
      </p:sp>
    </p:spTree>
    <p:extLst>
      <p:ext uri="{BB962C8B-B14F-4D97-AF65-F5344CB8AC3E}">
        <p14:creationId xmlns:p14="http://schemas.microsoft.com/office/powerpoint/2010/main" val="2133164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28FE23-833E-41FD-98C9-1D7342E427D5}" type="slidenum">
              <a:rPr lang="de-DE" smtClean="0"/>
              <a:t>17</a:t>
            </a:fld>
            <a:endParaRPr lang="de-DE"/>
          </a:p>
        </p:txBody>
      </p:sp>
    </p:spTree>
    <p:extLst>
      <p:ext uri="{BB962C8B-B14F-4D97-AF65-F5344CB8AC3E}">
        <p14:creationId xmlns:p14="http://schemas.microsoft.com/office/powerpoint/2010/main" val="323115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Arial" panose="020B0604020202020204" pitchFamily="34" charset="0"/>
              <a:buChar char="•"/>
            </a:pPr>
            <a:endParaRPr lang="en-GB" sz="1200" spc="-1" dirty="0" smtClean="0">
              <a:solidFill>
                <a:schemeClr val="tx1">
                  <a:lumMod val="75000"/>
                  <a:lumOff val="25000"/>
                </a:schemeClr>
              </a:solidFill>
              <a:uFill>
                <a:solidFill>
                  <a:srgbClr val="FFFFFF"/>
                </a:solidFill>
              </a:uFill>
              <a:latin typeface="Arial"/>
              <a:ea typeface="DejaVu Sans"/>
            </a:endParaRPr>
          </a:p>
          <a:p>
            <a:endParaRPr lang="en-US" dirty="0"/>
          </a:p>
        </p:txBody>
      </p:sp>
      <p:sp>
        <p:nvSpPr>
          <p:cNvPr id="4" name="Slide Number Placeholder 3"/>
          <p:cNvSpPr>
            <a:spLocks noGrp="1"/>
          </p:cNvSpPr>
          <p:nvPr>
            <p:ph type="sldNum" sz="quarter" idx="10"/>
          </p:nvPr>
        </p:nvSpPr>
        <p:spPr/>
        <p:txBody>
          <a:bodyPr/>
          <a:lstStyle/>
          <a:p>
            <a:fld id="{3F28FE23-833E-41FD-98C9-1D7342E427D5}" type="slidenum">
              <a:rPr lang="de-DE" smtClean="0"/>
              <a:t>2</a:t>
            </a:fld>
            <a:endParaRPr lang="de-DE"/>
          </a:p>
        </p:txBody>
      </p:sp>
    </p:spTree>
    <p:extLst>
      <p:ext uri="{BB962C8B-B14F-4D97-AF65-F5344CB8AC3E}">
        <p14:creationId xmlns:p14="http://schemas.microsoft.com/office/powerpoint/2010/main" val="341586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37865">
              <a:defRPr/>
            </a:pPr>
            <a:endParaRPr lang="en-US" sz="1100" dirty="0"/>
          </a:p>
          <a:p>
            <a:pPr defTabSz="837865">
              <a:defRPr/>
            </a:pPr>
            <a:endParaRPr lang="en-US" sz="1100" dirty="0"/>
          </a:p>
          <a:p>
            <a:endParaRPr lang="en-US" sz="1100" dirty="0"/>
          </a:p>
        </p:txBody>
      </p:sp>
      <p:sp>
        <p:nvSpPr>
          <p:cNvPr id="4" name="Slide Number Placeholder 3"/>
          <p:cNvSpPr>
            <a:spLocks noGrp="1"/>
          </p:cNvSpPr>
          <p:nvPr>
            <p:ph type="sldNum" sz="quarter" idx="10"/>
          </p:nvPr>
        </p:nvSpPr>
        <p:spPr/>
        <p:txBody>
          <a:bodyPr/>
          <a:lstStyle/>
          <a:p>
            <a:pPr defTabSz="837865">
              <a:defRPr/>
            </a:pPr>
            <a:fld id="{3F28FE23-833E-41FD-98C9-1D7342E427D5}" type="slidenum">
              <a:rPr lang="de-DE">
                <a:solidFill>
                  <a:prstClr val="black"/>
                </a:solidFill>
                <a:latin typeface="Calibri" panose="020F0502020204030204"/>
              </a:rPr>
              <a:pPr defTabSz="837865">
                <a:defRPr/>
              </a:pPr>
              <a:t>3</a:t>
            </a:fld>
            <a:endParaRPr lang="de-DE">
              <a:solidFill>
                <a:prstClr val="black"/>
              </a:solidFill>
              <a:latin typeface="Calibri" panose="020F0502020204030204"/>
            </a:endParaRPr>
          </a:p>
        </p:txBody>
      </p:sp>
    </p:spTree>
    <p:extLst>
      <p:ext uri="{BB962C8B-B14F-4D97-AF65-F5344CB8AC3E}">
        <p14:creationId xmlns:p14="http://schemas.microsoft.com/office/powerpoint/2010/main" val="369060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8FE23-833E-41FD-98C9-1D7342E427D5}" type="slidenum">
              <a:rPr lang="de-DE" smtClean="0"/>
              <a:t>4</a:t>
            </a:fld>
            <a:endParaRPr lang="de-DE"/>
          </a:p>
        </p:txBody>
      </p:sp>
    </p:spTree>
    <p:extLst>
      <p:ext uri="{BB962C8B-B14F-4D97-AF65-F5344CB8AC3E}">
        <p14:creationId xmlns:p14="http://schemas.microsoft.com/office/powerpoint/2010/main" val="318367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837865" rtl="0" eaLnBrk="1" fontAlgn="auto" latinLnBrk="0" hangingPunct="1">
              <a:lnSpc>
                <a:spcPct val="100000"/>
              </a:lnSpc>
              <a:spcBef>
                <a:spcPts val="0"/>
              </a:spcBef>
              <a:spcAft>
                <a:spcPts val="0"/>
              </a:spcAft>
              <a:buClrTx/>
              <a:buSzTx/>
              <a:buFontTx/>
              <a:buNone/>
              <a:tabLst/>
              <a:defRPr/>
            </a:pPr>
            <a:endParaRPr lang="en-GB" altLang="de-DE" sz="11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837865">
              <a:defRPr/>
            </a:pPr>
            <a:fld id="{3F28FE23-833E-41FD-98C9-1D7342E427D5}" type="slidenum">
              <a:rPr lang="de-DE">
                <a:solidFill>
                  <a:prstClr val="black"/>
                </a:solidFill>
                <a:latin typeface="Calibri" panose="020F0502020204030204"/>
              </a:rPr>
              <a:pPr defTabSz="837865">
                <a:defRPr/>
              </a:pPr>
              <a:t>5</a:t>
            </a:fld>
            <a:endParaRPr lang="de-DE">
              <a:solidFill>
                <a:prstClr val="black"/>
              </a:solidFill>
              <a:latin typeface="Calibri" panose="020F0502020204030204"/>
            </a:endParaRPr>
          </a:p>
        </p:txBody>
      </p:sp>
    </p:spTree>
    <p:extLst>
      <p:ext uri="{BB962C8B-B14F-4D97-AF65-F5344CB8AC3E}">
        <p14:creationId xmlns:p14="http://schemas.microsoft.com/office/powerpoint/2010/main" val="227491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1833" indent="-261833" algn="just">
              <a:buFont typeface="Arial" panose="020B0604020202020204" pitchFamily="34" charset="0"/>
              <a:buChar char="•"/>
            </a:pPr>
            <a:endParaRPr lang="en-US" dirty="0">
              <a:solidFill>
                <a:schemeClr val="tx1">
                  <a:lumMod val="75000"/>
                  <a:lumOff val="25000"/>
                </a:schemeClr>
              </a:solidFill>
            </a:endParaRPr>
          </a:p>
          <a:p>
            <a:pPr defTabSz="837865">
              <a:defRPr/>
            </a:pPr>
            <a:endParaRPr lang="en-US" dirty="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pPr defTabSz="837865">
              <a:defRPr/>
            </a:pPr>
            <a:fld id="{3F28FE23-833E-41FD-98C9-1D7342E427D5}" type="slidenum">
              <a:rPr lang="de-DE">
                <a:solidFill>
                  <a:prstClr val="black"/>
                </a:solidFill>
                <a:latin typeface="Calibri" panose="020F0502020204030204"/>
              </a:rPr>
              <a:pPr defTabSz="837865">
                <a:defRPr/>
              </a:pPr>
              <a:t>6</a:t>
            </a:fld>
            <a:endParaRPr lang="de-DE">
              <a:solidFill>
                <a:prstClr val="black"/>
              </a:solidFill>
              <a:latin typeface="Calibri" panose="020F0502020204030204"/>
            </a:endParaRPr>
          </a:p>
        </p:txBody>
      </p:sp>
    </p:spTree>
    <p:extLst>
      <p:ext uri="{BB962C8B-B14F-4D97-AF65-F5344CB8AC3E}">
        <p14:creationId xmlns:p14="http://schemas.microsoft.com/office/powerpoint/2010/main" val="164253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solidFill>
                <a:schemeClr val="tx1">
                  <a:lumMod val="75000"/>
                  <a:lumOff val="25000"/>
                </a:schemeClr>
              </a:solidFill>
            </a:endParaRPr>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DejaVu Sans"/>
                <a:cs typeface="DejaVu Sans"/>
              </a:defRPr>
            </a:lvl1pPr>
            <a:lvl2pPr marL="680765" indent="-261833">
              <a:defRPr>
                <a:solidFill>
                  <a:schemeClr val="tx1"/>
                </a:solidFill>
                <a:latin typeface="Arial" panose="020B0604020202020204" pitchFamily="34" charset="0"/>
                <a:ea typeface="DejaVu Sans"/>
                <a:cs typeface="DejaVu Sans"/>
              </a:defRPr>
            </a:lvl2pPr>
            <a:lvl3pPr marL="1047331" indent="-209466">
              <a:defRPr>
                <a:solidFill>
                  <a:schemeClr val="tx1"/>
                </a:solidFill>
                <a:latin typeface="Arial" panose="020B0604020202020204" pitchFamily="34" charset="0"/>
                <a:ea typeface="DejaVu Sans"/>
                <a:cs typeface="DejaVu Sans"/>
              </a:defRPr>
            </a:lvl3pPr>
            <a:lvl4pPr marL="1466263" indent="-209466">
              <a:defRPr>
                <a:solidFill>
                  <a:schemeClr val="tx1"/>
                </a:solidFill>
                <a:latin typeface="Arial" panose="020B0604020202020204" pitchFamily="34" charset="0"/>
                <a:ea typeface="DejaVu Sans"/>
                <a:cs typeface="DejaVu Sans"/>
              </a:defRPr>
            </a:lvl4pPr>
            <a:lvl5pPr marL="1885196" indent="-209466">
              <a:defRPr>
                <a:solidFill>
                  <a:schemeClr val="tx1"/>
                </a:solidFill>
                <a:latin typeface="Arial" panose="020B0604020202020204" pitchFamily="34" charset="0"/>
                <a:ea typeface="DejaVu Sans"/>
                <a:cs typeface="DejaVu Sans"/>
              </a:defRPr>
            </a:lvl5pPr>
            <a:lvl6pPr marL="2304128" indent="-209466"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723060" indent="-209466"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141993" indent="-209466"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560925" indent="-209466"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fontAlgn="base">
              <a:spcBef>
                <a:spcPct val="0"/>
              </a:spcBef>
              <a:spcAft>
                <a:spcPct val="0"/>
              </a:spcAft>
            </a:pPr>
            <a:fld id="{7A537988-7C2E-4B4C-A60E-7423E4754FD2}" type="slidenum">
              <a:rPr lang="de-DE" altLang="it-IT" smtClean="0">
                <a:solidFill>
                  <a:srgbClr val="000000"/>
                </a:solidFill>
                <a:latin typeface="Calibri" panose="020F0502020204030204" pitchFamily="34" charset="0"/>
              </a:rPr>
              <a:pPr fontAlgn="base">
                <a:spcBef>
                  <a:spcPct val="0"/>
                </a:spcBef>
                <a:spcAft>
                  <a:spcPct val="0"/>
                </a:spcAft>
              </a:pPr>
              <a:t>7</a:t>
            </a:fld>
            <a:endParaRPr lang="de-DE"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834807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F28FE23-833E-41FD-98C9-1D7342E427D5}" type="slidenum">
              <a:rPr lang="de-DE" smtClean="0"/>
              <a:t>8</a:t>
            </a:fld>
            <a:endParaRPr lang="de-DE"/>
          </a:p>
        </p:txBody>
      </p:sp>
    </p:spTree>
    <p:extLst>
      <p:ext uri="{BB962C8B-B14F-4D97-AF65-F5344CB8AC3E}">
        <p14:creationId xmlns:p14="http://schemas.microsoft.com/office/powerpoint/2010/main" val="310425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F28FE23-833E-41FD-98C9-1D7342E427D5}" type="slidenum">
              <a:rPr lang="de-DE" smtClean="0"/>
              <a:t>9</a:t>
            </a:fld>
            <a:endParaRPr lang="de-DE"/>
          </a:p>
        </p:txBody>
      </p:sp>
    </p:spTree>
    <p:extLst>
      <p:ext uri="{BB962C8B-B14F-4D97-AF65-F5344CB8AC3E}">
        <p14:creationId xmlns:p14="http://schemas.microsoft.com/office/powerpoint/2010/main" val="998922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pic>
        <p:nvPicPr>
          <p:cNvPr id="34" name="Picture 33"/>
          <p:cNvPicPr/>
          <p:nvPr/>
        </p:nvPicPr>
        <p:blipFill>
          <a:blip r:embed="rId2"/>
          <a:stretch/>
        </p:blipFill>
        <p:spPr>
          <a:xfrm>
            <a:off x="2079000" y="1604520"/>
            <a:ext cx="4984920" cy="3977280"/>
          </a:xfrm>
          <a:prstGeom prst="rect">
            <a:avLst/>
          </a:prstGeom>
          <a:ln>
            <a:noFill/>
          </a:ln>
        </p:spPr>
      </p:pic>
      <p:pic>
        <p:nvPicPr>
          <p:cNvPr id="35" name="Picture 34"/>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pic>
        <p:nvPicPr>
          <p:cNvPr id="70" name="Picture 69"/>
          <p:cNvPicPr/>
          <p:nvPr/>
        </p:nvPicPr>
        <p:blipFill>
          <a:blip r:embed="rId2"/>
          <a:stretch/>
        </p:blipFill>
        <p:spPr>
          <a:xfrm>
            <a:off x="2079000" y="1604520"/>
            <a:ext cx="4984920" cy="3977280"/>
          </a:xfrm>
          <a:prstGeom prst="rect">
            <a:avLst/>
          </a:prstGeom>
          <a:ln>
            <a:noFill/>
          </a:ln>
        </p:spPr>
      </p:pic>
      <p:pic>
        <p:nvPicPr>
          <p:cNvPr id="71" name="Picture 70"/>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GB" sz="4400" b="0" strike="noStrike" spc="-1">
                <a:solidFill>
                  <a:srgbClr val="000000"/>
                </a:solidFill>
                <a:uFill>
                  <a:solidFill>
                    <a:srgbClr val="FFFFFF"/>
                  </a:solidFill>
                </a:uFill>
                <a:latin typeface="Arial"/>
              </a:rPr>
              <a:t>Format des Titeltextes durch Klicken bearbeiten</a:t>
            </a: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GB" sz="3200" b="0" strike="noStrike" spc="-1">
                <a:solidFill>
                  <a:srgbClr val="000000"/>
                </a:solidFill>
                <a:uFill>
                  <a:solidFill>
                    <a:srgbClr val="FFFFFF"/>
                  </a:solidFill>
                </a:uFill>
                <a:latin typeface="Arial"/>
              </a:rPr>
              <a:t>Format des Gliederungstextes durch Klicken bearbeiten</a:t>
            </a:r>
          </a:p>
          <a:p>
            <a:pPr marL="864000" lvl="1" indent="-324000">
              <a:buClr>
                <a:srgbClr val="000000"/>
              </a:buClr>
              <a:buSzPct val="75000"/>
              <a:buFont typeface="Symbol" charset="2"/>
              <a:buChar char=""/>
            </a:pPr>
            <a:r>
              <a:rPr lang="en-GB" sz="2800" b="0" strike="noStrike" spc="-1">
                <a:solidFill>
                  <a:srgbClr val="000000"/>
                </a:solidFill>
                <a:uFill>
                  <a:solidFill>
                    <a:srgbClr val="FFFFFF"/>
                  </a:solidFill>
                </a:uFill>
                <a:latin typeface="Arial"/>
              </a:rPr>
              <a:t>Zweite Gliederungsebene</a:t>
            </a:r>
          </a:p>
          <a:p>
            <a:pPr marL="1296000" lvl="2" indent="-288000">
              <a:buClr>
                <a:srgbClr val="000000"/>
              </a:buClr>
              <a:buSzPct val="45000"/>
              <a:buFont typeface="Wingdings" charset="2"/>
              <a:buChar char=""/>
            </a:pPr>
            <a:r>
              <a:rPr lang="en-GB" sz="2400" b="0" strike="noStrike" spc="-1">
                <a:solidFill>
                  <a:srgbClr val="000000"/>
                </a:solidFill>
                <a:uFill>
                  <a:solidFill>
                    <a:srgbClr val="FFFFFF"/>
                  </a:solidFill>
                </a:uFill>
                <a:latin typeface="Arial"/>
              </a:rPr>
              <a:t>Dritte Gliederungsebene</a:t>
            </a:r>
          </a:p>
          <a:p>
            <a:pPr marL="1728000" lvl="3" indent="-216000">
              <a:buClr>
                <a:srgbClr val="000000"/>
              </a:buClr>
              <a:buSzPct val="75000"/>
              <a:buFont typeface="Symbol" charset="2"/>
              <a:buChar char=""/>
            </a:pPr>
            <a:r>
              <a:rPr lang="en-GB" sz="2000" b="0" strike="noStrike" spc="-1">
                <a:solidFill>
                  <a:srgbClr val="000000"/>
                </a:solidFill>
                <a:uFill>
                  <a:solidFill>
                    <a:srgbClr val="FFFFFF"/>
                  </a:solidFill>
                </a:uFill>
                <a:latin typeface="Arial"/>
              </a:rPr>
              <a:t>Vierte Gliederungsebene</a:t>
            </a:r>
          </a:p>
          <a:p>
            <a:pPr marL="2160000" lvl="4" indent="-216000">
              <a:buClr>
                <a:srgbClr val="000000"/>
              </a:buClr>
              <a:buSzPct val="45000"/>
              <a:buFont typeface="Wingdings" charset="2"/>
              <a:buChar char=""/>
            </a:pPr>
            <a:r>
              <a:rPr lang="en-GB" sz="2000" b="0" strike="noStrike" spc="-1">
                <a:solidFill>
                  <a:srgbClr val="000000"/>
                </a:solidFill>
                <a:uFill>
                  <a:solidFill>
                    <a:srgbClr val="FFFFFF"/>
                  </a:solidFill>
                </a:uFill>
                <a:latin typeface="Arial"/>
              </a:rPr>
              <a:t>Fünfte Gliederungsebene</a:t>
            </a:r>
          </a:p>
          <a:p>
            <a:pPr marL="2592000" lvl="5" indent="-216000">
              <a:buClr>
                <a:srgbClr val="000000"/>
              </a:buClr>
              <a:buSzPct val="45000"/>
              <a:buFont typeface="Wingdings" charset="2"/>
              <a:buChar char=""/>
            </a:pPr>
            <a:r>
              <a:rPr lang="en-GB" sz="2000" b="0" strike="noStrike" spc="-1">
                <a:solidFill>
                  <a:srgbClr val="000000"/>
                </a:solidFill>
                <a:uFill>
                  <a:solidFill>
                    <a:srgbClr val="FFFFFF"/>
                  </a:solidFill>
                </a:uFill>
                <a:latin typeface="Arial"/>
              </a:rPr>
              <a:t>Sechste Gliederungsebene</a:t>
            </a:r>
          </a:p>
          <a:p>
            <a:pPr marL="3024000" lvl="6" indent="-216000">
              <a:buClr>
                <a:srgbClr val="000000"/>
              </a:buClr>
              <a:buSzPct val="45000"/>
              <a:buFont typeface="Wingdings" charset="2"/>
              <a:buChar char=""/>
            </a:pPr>
            <a:r>
              <a:rPr lang="en-GB" sz="2000" b="0" strike="noStrike" spc="-1">
                <a:solidFill>
                  <a:srgbClr val="000000"/>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GB" sz="4400" b="0" strike="noStrike" spc="-1">
                <a:solidFill>
                  <a:srgbClr val="000000"/>
                </a:solidFill>
                <a:uFill>
                  <a:solidFill>
                    <a:srgbClr val="FFFFFF"/>
                  </a:solidFill>
                </a:uFill>
                <a:latin typeface="Arial"/>
              </a:rPr>
              <a:t>Format des Titeltextes durch Klicken bearbeiten</a:t>
            </a: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GB" sz="3200" b="0" strike="noStrike" spc="-1">
                <a:solidFill>
                  <a:srgbClr val="000000"/>
                </a:solidFill>
                <a:uFill>
                  <a:solidFill>
                    <a:srgbClr val="FFFFFF"/>
                  </a:solidFill>
                </a:uFill>
                <a:latin typeface="Arial"/>
              </a:rPr>
              <a:t>Format des Gliederungstextes durch Klicken bearbeiten</a:t>
            </a:r>
          </a:p>
          <a:p>
            <a:pPr marL="864000" lvl="1" indent="-324000">
              <a:buClr>
                <a:srgbClr val="000000"/>
              </a:buClr>
              <a:buSzPct val="75000"/>
              <a:buFont typeface="Symbol" charset="2"/>
              <a:buChar char=""/>
            </a:pPr>
            <a:r>
              <a:rPr lang="en-GB" sz="2800" b="0" strike="noStrike" spc="-1">
                <a:solidFill>
                  <a:srgbClr val="000000"/>
                </a:solidFill>
                <a:uFill>
                  <a:solidFill>
                    <a:srgbClr val="FFFFFF"/>
                  </a:solidFill>
                </a:uFill>
                <a:latin typeface="Arial"/>
              </a:rPr>
              <a:t>Zweite Gliederungsebene</a:t>
            </a:r>
          </a:p>
          <a:p>
            <a:pPr marL="1296000" lvl="2" indent="-288000">
              <a:buClr>
                <a:srgbClr val="000000"/>
              </a:buClr>
              <a:buSzPct val="45000"/>
              <a:buFont typeface="Wingdings" charset="2"/>
              <a:buChar char=""/>
            </a:pPr>
            <a:r>
              <a:rPr lang="en-GB" sz="2400" b="0" strike="noStrike" spc="-1">
                <a:solidFill>
                  <a:srgbClr val="000000"/>
                </a:solidFill>
                <a:uFill>
                  <a:solidFill>
                    <a:srgbClr val="FFFFFF"/>
                  </a:solidFill>
                </a:uFill>
                <a:latin typeface="Arial"/>
              </a:rPr>
              <a:t>Dritte Gliederungsebene</a:t>
            </a:r>
          </a:p>
          <a:p>
            <a:pPr marL="1728000" lvl="3" indent="-216000">
              <a:buClr>
                <a:srgbClr val="000000"/>
              </a:buClr>
              <a:buSzPct val="75000"/>
              <a:buFont typeface="Symbol" charset="2"/>
              <a:buChar char=""/>
            </a:pPr>
            <a:r>
              <a:rPr lang="en-GB" sz="2000" b="0" strike="noStrike" spc="-1">
                <a:solidFill>
                  <a:srgbClr val="000000"/>
                </a:solidFill>
                <a:uFill>
                  <a:solidFill>
                    <a:srgbClr val="FFFFFF"/>
                  </a:solidFill>
                </a:uFill>
                <a:latin typeface="Arial"/>
              </a:rPr>
              <a:t>Vierte Gliederungsebene</a:t>
            </a:r>
          </a:p>
          <a:p>
            <a:pPr marL="2160000" lvl="4" indent="-216000">
              <a:buClr>
                <a:srgbClr val="000000"/>
              </a:buClr>
              <a:buSzPct val="45000"/>
              <a:buFont typeface="Wingdings" charset="2"/>
              <a:buChar char=""/>
            </a:pPr>
            <a:r>
              <a:rPr lang="en-GB" sz="2000" b="0" strike="noStrike" spc="-1">
                <a:solidFill>
                  <a:srgbClr val="000000"/>
                </a:solidFill>
                <a:uFill>
                  <a:solidFill>
                    <a:srgbClr val="FFFFFF"/>
                  </a:solidFill>
                </a:uFill>
                <a:latin typeface="Arial"/>
              </a:rPr>
              <a:t>Fünfte Gliederungsebene</a:t>
            </a:r>
          </a:p>
          <a:p>
            <a:pPr marL="2592000" lvl="5" indent="-216000">
              <a:buClr>
                <a:srgbClr val="000000"/>
              </a:buClr>
              <a:buSzPct val="45000"/>
              <a:buFont typeface="Wingdings" charset="2"/>
              <a:buChar char=""/>
            </a:pPr>
            <a:r>
              <a:rPr lang="en-GB" sz="2000" b="0" strike="noStrike" spc="-1">
                <a:solidFill>
                  <a:srgbClr val="000000"/>
                </a:solidFill>
                <a:uFill>
                  <a:solidFill>
                    <a:srgbClr val="FFFFFF"/>
                  </a:solidFill>
                </a:uFill>
                <a:latin typeface="Arial"/>
              </a:rPr>
              <a:t>Sechste Gliederungsebene</a:t>
            </a:r>
          </a:p>
          <a:p>
            <a:pPr marL="3024000" lvl="6" indent="-216000">
              <a:buClr>
                <a:srgbClr val="000000"/>
              </a:buClr>
              <a:buSzPct val="45000"/>
              <a:buFont typeface="Wingdings" charset="2"/>
              <a:buChar char=""/>
            </a:pPr>
            <a:r>
              <a:rPr lang="en-GB" sz="2000" b="0" strike="noStrike" spc="-1">
                <a:solidFill>
                  <a:srgbClr val="000000"/>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wmf"/><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35.png"/><Relationship Id="rId4" Type="http://schemas.openxmlformats.org/officeDocument/2006/relationships/image" Target="../media/image4.wmf"/><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2.wmf"/><Relationship Id="rId7" Type="http://schemas.openxmlformats.org/officeDocument/2006/relationships/image" Target="../media/image8.jpeg"/><Relationship Id="rId12"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39.png"/><Relationship Id="rId5" Type="http://schemas.openxmlformats.org/officeDocument/2006/relationships/image" Target="../media/image5.jpeg"/><Relationship Id="rId10" Type="http://schemas.openxmlformats.org/officeDocument/2006/relationships/image" Target="../media/image38.png"/><Relationship Id="rId4" Type="http://schemas.openxmlformats.org/officeDocument/2006/relationships/image" Target="../media/image4.wmf"/><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wmf"/><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3.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2.wmf"/><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wmf"/><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44.png"/><Relationship Id="rId4" Type="http://schemas.openxmlformats.org/officeDocument/2006/relationships/image" Target="../media/image4.wmf"/><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wmf"/><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wmf"/><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9.jpeg"/><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w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2.wmf"/><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8.png"/><Relationship Id="rId3" Type="http://schemas.openxmlformats.org/officeDocument/2006/relationships/image" Target="../media/image2.wmf"/><Relationship Id="rId7" Type="http://schemas.openxmlformats.org/officeDocument/2006/relationships/image" Target="../media/image6.png"/><Relationship Id="rId12"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6.jpeg"/><Relationship Id="rId5" Type="http://schemas.openxmlformats.org/officeDocument/2006/relationships/image" Target="../media/image5.jpeg"/><Relationship Id="rId10" Type="http://schemas.openxmlformats.org/officeDocument/2006/relationships/image" Target="../media/image15.jpeg"/><Relationship Id="rId4" Type="http://schemas.openxmlformats.org/officeDocument/2006/relationships/image" Target="../media/image4.wmf"/><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wmf"/><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22.jpeg"/><Relationship Id="rId5" Type="http://schemas.openxmlformats.org/officeDocument/2006/relationships/image" Target="../media/image5.jpeg"/><Relationship Id="rId10" Type="http://schemas.openxmlformats.org/officeDocument/2006/relationships/image" Target="../media/image21.jpeg"/><Relationship Id="rId4" Type="http://schemas.openxmlformats.org/officeDocument/2006/relationships/image" Target="../media/image4.wmf"/><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wmf"/><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28.jpeg"/><Relationship Id="rId5" Type="http://schemas.openxmlformats.org/officeDocument/2006/relationships/image" Target="../media/image24.jpeg"/><Relationship Id="rId10" Type="http://schemas.openxmlformats.org/officeDocument/2006/relationships/image" Target="../media/image8.jpeg"/><Relationship Id="rId4" Type="http://schemas.openxmlformats.org/officeDocument/2006/relationships/image" Target="../media/image4.wmf"/><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www.gob.mx/cnh" TargetMode="External"/><Relationship Id="rId3" Type="http://schemas.openxmlformats.org/officeDocument/2006/relationships/image" Target="../media/image2.wmf"/><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30.png"/><Relationship Id="rId4" Type="http://schemas.openxmlformats.org/officeDocument/2006/relationships/image" Target="../media/image4.wmf"/><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2.wmf"/><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Grafik 3"/>
          <p:cNvPicPr/>
          <p:nvPr/>
        </p:nvPicPr>
        <p:blipFill>
          <a:blip r:embed="rId3"/>
          <a:stretch/>
        </p:blipFill>
        <p:spPr>
          <a:xfrm>
            <a:off x="5501880" y="145080"/>
            <a:ext cx="3539880" cy="1041120"/>
          </a:xfrm>
          <a:prstGeom prst="rect">
            <a:avLst/>
          </a:prstGeom>
          <a:ln>
            <a:noFill/>
          </a:ln>
        </p:spPr>
      </p:pic>
      <p:sp>
        <p:nvSpPr>
          <p:cNvPr id="73" name="CustomShape 1"/>
          <p:cNvSpPr/>
          <p:nvPr/>
        </p:nvSpPr>
        <p:spPr>
          <a:xfrm>
            <a:off x="0" y="1978005"/>
            <a:ext cx="9143280" cy="118404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gn="ctr">
              <a:lnSpc>
                <a:spcPct val="100000"/>
              </a:lnSpc>
            </a:pPr>
            <a:r>
              <a:rPr lang="en-US" sz="3200" spc="-1" dirty="0">
                <a:solidFill>
                  <a:srgbClr val="4C4949"/>
                </a:solidFill>
                <a:uFill>
                  <a:solidFill>
                    <a:srgbClr val="FFFFFF"/>
                  </a:solidFill>
                </a:uFill>
              </a:rPr>
              <a:t>Gravity and </a:t>
            </a:r>
            <a:r>
              <a:rPr lang="en-US" sz="3200" spc="-1" dirty="0" err="1">
                <a:solidFill>
                  <a:srgbClr val="4C4949"/>
                </a:solidFill>
                <a:uFill>
                  <a:solidFill>
                    <a:srgbClr val="FFFFFF"/>
                  </a:solidFill>
                </a:uFill>
              </a:rPr>
              <a:t>morpho</a:t>
            </a:r>
            <a:r>
              <a:rPr lang="en-US" sz="3200" spc="-1" dirty="0">
                <a:solidFill>
                  <a:srgbClr val="4C4949"/>
                </a:solidFill>
                <a:uFill>
                  <a:solidFill>
                    <a:srgbClr val="FFFFFF"/>
                  </a:solidFill>
                </a:uFill>
              </a:rPr>
              <a:t>-structural analysis in </a:t>
            </a:r>
            <a:r>
              <a:rPr lang="en-US" sz="3200" spc="-1" dirty="0" smtClean="0">
                <a:solidFill>
                  <a:srgbClr val="4C4949"/>
                </a:solidFill>
                <a:uFill>
                  <a:solidFill>
                    <a:srgbClr val="FFFFFF"/>
                  </a:solidFill>
                </a:uFill>
              </a:rPr>
              <a:t>Los Humeros: </a:t>
            </a:r>
            <a:r>
              <a:rPr lang="en-US" sz="3200" spc="-1" dirty="0">
                <a:solidFill>
                  <a:srgbClr val="4C4949"/>
                </a:solidFill>
                <a:uFill>
                  <a:solidFill>
                    <a:srgbClr val="FFFFFF"/>
                  </a:solidFill>
                </a:uFill>
              </a:rPr>
              <a:t>insights for super-hot geothermal fluids </a:t>
            </a:r>
            <a:r>
              <a:rPr lang="en-US" sz="3200" spc="-1" dirty="0" smtClean="0">
                <a:solidFill>
                  <a:srgbClr val="4C4949"/>
                </a:solidFill>
                <a:uFill>
                  <a:solidFill>
                    <a:srgbClr val="FFFFFF"/>
                  </a:solidFill>
                </a:uFill>
              </a:rPr>
              <a:t>location</a:t>
            </a:r>
          </a:p>
          <a:p>
            <a:pPr algn="ctr">
              <a:lnSpc>
                <a:spcPct val="100000"/>
              </a:lnSpc>
            </a:pPr>
            <a:endParaRPr lang="it-IT" sz="1710" spc="-1" dirty="0">
              <a:solidFill>
                <a:srgbClr val="4C4949"/>
              </a:solidFill>
              <a:uFill>
                <a:solidFill>
                  <a:srgbClr val="FFFFFF"/>
                </a:solidFill>
              </a:uFill>
              <a:latin typeface="Arial"/>
              <a:ea typeface="DejaVu Sans"/>
            </a:endParaRPr>
          </a:p>
          <a:p>
            <a:pPr algn="ctr"/>
            <a:r>
              <a:rPr lang="it-IT" sz="1710" spc="-1" dirty="0">
                <a:solidFill>
                  <a:srgbClr val="4C4949"/>
                </a:solidFill>
                <a:uFill>
                  <a:solidFill>
                    <a:srgbClr val="FFFFFF"/>
                  </a:solidFill>
                </a:uFill>
                <a:latin typeface="Arial"/>
                <a:ea typeface="DejaVu Sans"/>
              </a:rPr>
              <a:t>Cornejo N.</a:t>
            </a:r>
            <a:r>
              <a:rPr lang="it-IT" sz="1710" spc="-1" baseline="30000" dirty="0">
                <a:solidFill>
                  <a:srgbClr val="4C4949"/>
                </a:solidFill>
                <a:uFill>
                  <a:solidFill>
                    <a:srgbClr val="FFFFFF"/>
                  </a:solidFill>
                </a:uFill>
                <a:latin typeface="Arial"/>
                <a:ea typeface="DejaVu Sans"/>
              </a:rPr>
              <a:t>1,2</a:t>
            </a:r>
            <a:r>
              <a:rPr lang="it-IT" sz="1710" spc="-1" dirty="0">
                <a:solidFill>
                  <a:srgbClr val="4C4949"/>
                </a:solidFill>
                <a:uFill>
                  <a:solidFill>
                    <a:srgbClr val="FFFFFF"/>
                  </a:solidFill>
                </a:uFill>
                <a:latin typeface="Arial"/>
                <a:ea typeface="DejaVu Sans"/>
              </a:rPr>
              <a:t>, </a:t>
            </a:r>
            <a:r>
              <a:rPr lang="it-IT" sz="1710" spc="-1" dirty="0">
                <a:solidFill>
                  <a:srgbClr val="4C4949"/>
                </a:solidFill>
                <a:uFill>
                  <a:solidFill>
                    <a:srgbClr val="FFFFFF"/>
                  </a:solidFill>
                </a:uFill>
              </a:rPr>
              <a:t>Schill </a:t>
            </a:r>
            <a:r>
              <a:rPr lang="it-IT" sz="1710" spc="-1" dirty="0" smtClean="0">
                <a:solidFill>
                  <a:srgbClr val="4C4949"/>
                </a:solidFill>
                <a:uFill>
                  <a:solidFill>
                    <a:srgbClr val="FFFFFF"/>
                  </a:solidFill>
                </a:uFill>
              </a:rPr>
              <a:t>E.</a:t>
            </a:r>
            <a:r>
              <a:rPr lang="it-IT" sz="1710" spc="-1" baseline="30000" dirty="0" smtClean="0">
                <a:solidFill>
                  <a:srgbClr val="4C4949"/>
                </a:solidFill>
                <a:uFill>
                  <a:solidFill>
                    <a:srgbClr val="FFFFFF"/>
                  </a:solidFill>
                </a:uFill>
              </a:rPr>
              <a:t>1,2</a:t>
            </a:r>
            <a:r>
              <a:rPr lang="it-IT" sz="1710" spc="-1" dirty="0" smtClean="0">
                <a:solidFill>
                  <a:srgbClr val="4C4949"/>
                </a:solidFill>
                <a:uFill>
                  <a:solidFill>
                    <a:srgbClr val="FFFFFF"/>
                  </a:solidFill>
                </a:uFill>
                <a:latin typeface="Arial"/>
                <a:ea typeface="DejaVu Sans"/>
              </a:rPr>
              <a:t>, </a:t>
            </a:r>
            <a:r>
              <a:rPr lang="it-IT" sz="1710" spc="-1" dirty="0">
                <a:solidFill>
                  <a:srgbClr val="4C4949"/>
                </a:solidFill>
                <a:uFill>
                  <a:solidFill>
                    <a:srgbClr val="FFFFFF"/>
                  </a:solidFill>
                </a:uFill>
                <a:latin typeface="Arial"/>
                <a:ea typeface="DejaVu Sans"/>
              </a:rPr>
              <a:t>Piccardi L.</a:t>
            </a:r>
            <a:r>
              <a:rPr lang="it-IT" sz="1710" spc="-1" baseline="30000" dirty="0">
                <a:solidFill>
                  <a:srgbClr val="4C4949"/>
                </a:solidFill>
                <a:uFill>
                  <a:solidFill>
                    <a:srgbClr val="FFFFFF"/>
                  </a:solidFill>
                </a:uFill>
                <a:latin typeface="Arial"/>
                <a:ea typeface="DejaVu Sans"/>
              </a:rPr>
              <a:t>3</a:t>
            </a:r>
            <a:r>
              <a:rPr lang="it-IT" sz="1710" spc="-1" dirty="0">
                <a:solidFill>
                  <a:srgbClr val="4C4949"/>
                </a:solidFill>
                <a:uFill>
                  <a:solidFill>
                    <a:srgbClr val="FFFFFF"/>
                  </a:solidFill>
                </a:uFill>
                <a:latin typeface="Arial"/>
                <a:ea typeface="DejaVu Sans"/>
              </a:rPr>
              <a:t>, Brogi A.</a:t>
            </a:r>
            <a:r>
              <a:rPr lang="it-IT" sz="1710" spc="-1" baseline="30000" dirty="0">
                <a:solidFill>
                  <a:srgbClr val="4C4949"/>
                </a:solidFill>
                <a:uFill>
                  <a:solidFill>
                    <a:srgbClr val="FFFFFF"/>
                  </a:solidFill>
                </a:uFill>
                <a:latin typeface="Arial"/>
                <a:ea typeface="DejaVu Sans"/>
              </a:rPr>
              <a:t>4</a:t>
            </a:r>
            <a:r>
              <a:rPr lang="it-IT" sz="1710" spc="-1" dirty="0">
                <a:solidFill>
                  <a:srgbClr val="4C4949"/>
                </a:solidFill>
                <a:uFill>
                  <a:solidFill>
                    <a:srgbClr val="FFFFFF"/>
                  </a:solidFill>
                </a:uFill>
                <a:latin typeface="Arial"/>
                <a:ea typeface="DejaVu Sans"/>
              </a:rPr>
              <a:t>, Liotta D.</a:t>
            </a:r>
            <a:r>
              <a:rPr lang="it-IT" sz="1710" spc="-1" baseline="30000" dirty="0">
                <a:solidFill>
                  <a:srgbClr val="4C4949"/>
                </a:solidFill>
                <a:uFill>
                  <a:solidFill>
                    <a:srgbClr val="FFFFFF"/>
                  </a:solidFill>
                </a:uFill>
                <a:latin typeface="Arial"/>
                <a:ea typeface="DejaVu Sans"/>
              </a:rPr>
              <a:t>4</a:t>
            </a:r>
            <a:r>
              <a:rPr lang="it-IT" sz="1710" spc="-1" dirty="0">
                <a:solidFill>
                  <a:srgbClr val="4C4949"/>
                </a:solidFill>
                <a:uFill>
                  <a:solidFill>
                    <a:srgbClr val="FFFFFF"/>
                  </a:solidFill>
                </a:uFill>
              </a:rPr>
              <a:t>, Garduño V.H. </a:t>
            </a:r>
            <a:r>
              <a:rPr lang="it-IT" sz="1710" spc="-1" baseline="30000" dirty="0">
                <a:solidFill>
                  <a:srgbClr val="4C4949"/>
                </a:solidFill>
                <a:uFill>
                  <a:solidFill>
                    <a:srgbClr val="FFFFFF"/>
                  </a:solidFill>
                </a:uFill>
              </a:rPr>
              <a:t>6</a:t>
            </a:r>
          </a:p>
          <a:p>
            <a:pPr algn="ctr"/>
            <a:r>
              <a:rPr lang="it-IT" sz="1710" spc="-1" dirty="0" smtClean="0">
                <a:solidFill>
                  <a:srgbClr val="4C4949"/>
                </a:solidFill>
                <a:uFill>
                  <a:solidFill>
                    <a:srgbClr val="FFFFFF"/>
                  </a:solidFill>
                </a:uFill>
                <a:latin typeface="Arial"/>
                <a:ea typeface="DejaVu Sans"/>
              </a:rPr>
              <a:t> </a:t>
            </a:r>
            <a:r>
              <a:rPr lang="it-IT" sz="1710" spc="-1" dirty="0">
                <a:solidFill>
                  <a:srgbClr val="4C4949"/>
                </a:solidFill>
                <a:uFill>
                  <a:solidFill>
                    <a:srgbClr val="FFFFFF"/>
                  </a:solidFill>
                </a:uFill>
                <a:latin typeface="Arial"/>
                <a:ea typeface="DejaVu Sans"/>
              </a:rPr>
              <a:t>Perez M.</a:t>
            </a:r>
            <a:r>
              <a:rPr lang="it-IT" sz="1710" spc="-1" baseline="30000" dirty="0">
                <a:solidFill>
                  <a:srgbClr val="4C4949"/>
                </a:solidFill>
                <a:uFill>
                  <a:solidFill>
                    <a:srgbClr val="FFFFFF"/>
                  </a:solidFill>
                </a:uFill>
                <a:latin typeface="Arial"/>
                <a:ea typeface="DejaVu Sans"/>
              </a:rPr>
              <a:t>5</a:t>
            </a:r>
            <a:r>
              <a:rPr lang="it-IT" sz="1710" spc="-1" dirty="0">
                <a:solidFill>
                  <a:srgbClr val="4C4949"/>
                </a:solidFill>
                <a:uFill>
                  <a:solidFill>
                    <a:srgbClr val="FFFFFF"/>
                  </a:solidFill>
                </a:uFill>
                <a:latin typeface="Arial"/>
                <a:ea typeface="DejaVu Sans"/>
              </a:rPr>
              <a:t>, Carrillo J.</a:t>
            </a:r>
            <a:r>
              <a:rPr lang="it-IT" sz="1710" spc="-1" baseline="30000" dirty="0">
                <a:solidFill>
                  <a:srgbClr val="4C4949"/>
                </a:solidFill>
                <a:uFill>
                  <a:solidFill>
                    <a:srgbClr val="FFFFFF"/>
                  </a:solidFill>
                </a:uFill>
                <a:latin typeface="Arial"/>
                <a:ea typeface="DejaVu Sans"/>
              </a:rPr>
              <a:t>5</a:t>
            </a:r>
            <a:r>
              <a:rPr lang="it-IT" sz="1710" spc="-1" dirty="0">
                <a:solidFill>
                  <a:srgbClr val="4C4949"/>
                </a:solidFill>
                <a:uFill>
                  <a:solidFill>
                    <a:srgbClr val="FFFFFF"/>
                  </a:solidFill>
                </a:uFill>
                <a:latin typeface="Arial"/>
                <a:ea typeface="DejaVu Sans"/>
              </a:rPr>
              <a:t>, </a:t>
            </a:r>
            <a:endParaRPr lang="it-IT" sz="1200" spc="-1" dirty="0">
              <a:solidFill>
                <a:srgbClr val="4C4949"/>
              </a:solidFill>
              <a:uFill>
                <a:solidFill>
                  <a:srgbClr val="FFFFFF"/>
                </a:solidFill>
              </a:uFill>
              <a:latin typeface="Arial"/>
              <a:ea typeface="DejaVu Sans"/>
            </a:endParaRPr>
          </a:p>
          <a:p>
            <a:pPr algn="ctr"/>
            <a:endParaRPr lang="it-IT" sz="1200" spc="-1" dirty="0">
              <a:solidFill>
                <a:srgbClr val="4C4949"/>
              </a:solidFill>
              <a:uFill>
                <a:solidFill>
                  <a:srgbClr val="FFFFFF"/>
                </a:solidFill>
              </a:uFill>
              <a:latin typeface="Arial"/>
              <a:ea typeface="DejaVu Sans"/>
            </a:endParaRPr>
          </a:p>
          <a:p>
            <a:r>
              <a:rPr lang="en-US" sz="1200" spc="-1" baseline="30000" dirty="0">
                <a:solidFill>
                  <a:srgbClr val="4C4949"/>
                </a:solidFill>
                <a:uFill>
                  <a:solidFill>
                    <a:srgbClr val="FFFFFF"/>
                  </a:solidFill>
                </a:uFill>
                <a:latin typeface="Arial"/>
                <a:ea typeface="DejaVu Sans"/>
              </a:rPr>
              <a:t>1</a:t>
            </a:r>
            <a:r>
              <a:rPr lang="en-US" sz="1200" spc="-1" dirty="0">
                <a:solidFill>
                  <a:srgbClr val="4C4949"/>
                </a:solidFill>
                <a:uFill>
                  <a:solidFill>
                    <a:srgbClr val="FFFFFF"/>
                  </a:solidFill>
                </a:uFill>
                <a:latin typeface="Arial"/>
                <a:ea typeface="DejaVu Sans"/>
              </a:rPr>
              <a:t> KIT, Karlsruhe, Germany,</a:t>
            </a:r>
          </a:p>
          <a:p>
            <a:r>
              <a:rPr lang="en-US" sz="1200" spc="-1" baseline="30000" dirty="0">
                <a:solidFill>
                  <a:srgbClr val="4C4949"/>
                </a:solidFill>
                <a:uFill>
                  <a:solidFill>
                    <a:srgbClr val="FFFFFF"/>
                  </a:solidFill>
                </a:uFill>
              </a:rPr>
              <a:t>2</a:t>
            </a:r>
            <a:r>
              <a:rPr lang="en-US" sz="1200" spc="-1" dirty="0">
                <a:solidFill>
                  <a:srgbClr val="4C4949"/>
                </a:solidFill>
                <a:uFill>
                  <a:solidFill>
                    <a:srgbClr val="FFFFFF"/>
                  </a:solidFill>
                </a:uFill>
              </a:rPr>
              <a:t> TU Darmstadt, Darmstadt, Germany,</a:t>
            </a:r>
          </a:p>
          <a:p>
            <a:r>
              <a:rPr lang="en-US" sz="1200" spc="-1" baseline="30000" dirty="0">
                <a:solidFill>
                  <a:srgbClr val="4C4949"/>
                </a:solidFill>
                <a:uFill>
                  <a:solidFill>
                    <a:srgbClr val="FFFFFF"/>
                  </a:solidFill>
                </a:uFill>
                <a:latin typeface="Arial"/>
                <a:ea typeface="DejaVu Sans"/>
              </a:rPr>
              <a:t>3</a:t>
            </a:r>
            <a:r>
              <a:rPr lang="en-US" sz="1200" spc="-1" dirty="0">
                <a:solidFill>
                  <a:srgbClr val="4C4949"/>
                </a:solidFill>
                <a:uFill>
                  <a:solidFill>
                    <a:srgbClr val="FFFFFF"/>
                  </a:solidFill>
                </a:uFill>
                <a:latin typeface="Arial"/>
                <a:ea typeface="DejaVu Sans"/>
              </a:rPr>
              <a:t> CNR-IGG, Florence, Italy, </a:t>
            </a:r>
          </a:p>
          <a:p>
            <a:r>
              <a:rPr lang="es-ES" sz="1200" spc="-1" baseline="30000" dirty="0">
                <a:solidFill>
                  <a:srgbClr val="4C4949"/>
                </a:solidFill>
                <a:uFill>
                  <a:solidFill>
                    <a:srgbClr val="FFFFFF"/>
                  </a:solidFill>
                </a:uFill>
                <a:latin typeface="Arial"/>
                <a:ea typeface="DejaVu Sans"/>
              </a:rPr>
              <a:t>4</a:t>
            </a:r>
            <a:r>
              <a:rPr lang="es-ES" sz="1200" spc="-1" dirty="0">
                <a:solidFill>
                  <a:srgbClr val="4C4949"/>
                </a:solidFill>
                <a:uFill>
                  <a:solidFill>
                    <a:srgbClr val="FFFFFF"/>
                  </a:solidFill>
                </a:uFill>
                <a:latin typeface="Arial"/>
                <a:ea typeface="DejaVu Sans"/>
              </a:rPr>
              <a:t> </a:t>
            </a:r>
            <a:r>
              <a:rPr lang="es-ES" sz="1200" spc="-1" dirty="0" err="1">
                <a:solidFill>
                  <a:srgbClr val="4C4949"/>
                </a:solidFill>
                <a:uFill>
                  <a:solidFill>
                    <a:srgbClr val="FFFFFF"/>
                  </a:solidFill>
                </a:uFill>
                <a:latin typeface="Arial"/>
                <a:ea typeface="DejaVu Sans"/>
              </a:rPr>
              <a:t>University</a:t>
            </a:r>
            <a:r>
              <a:rPr lang="es-ES" sz="1200" spc="-1" dirty="0">
                <a:solidFill>
                  <a:srgbClr val="4C4949"/>
                </a:solidFill>
                <a:uFill>
                  <a:solidFill>
                    <a:srgbClr val="FFFFFF"/>
                  </a:solidFill>
                </a:uFill>
                <a:latin typeface="Arial"/>
                <a:ea typeface="DejaVu Sans"/>
              </a:rPr>
              <a:t> of Bari, </a:t>
            </a:r>
            <a:r>
              <a:rPr lang="es-ES" sz="1200" spc="-1" dirty="0" err="1">
                <a:solidFill>
                  <a:srgbClr val="4C4949"/>
                </a:solidFill>
                <a:uFill>
                  <a:solidFill>
                    <a:srgbClr val="FFFFFF"/>
                  </a:solidFill>
                </a:uFill>
                <a:latin typeface="Arial"/>
                <a:ea typeface="DejaVu Sans"/>
              </a:rPr>
              <a:t>Italy</a:t>
            </a:r>
            <a:r>
              <a:rPr lang="es-ES" sz="1200" spc="-1" dirty="0">
                <a:solidFill>
                  <a:srgbClr val="4C4949"/>
                </a:solidFill>
                <a:uFill>
                  <a:solidFill>
                    <a:srgbClr val="FFFFFF"/>
                  </a:solidFill>
                </a:uFill>
                <a:latin typeface="Arial"/>
                <a:ea typeface="DejaVu Sans"/>
              </a:rPr>
              <a:t>, </a:t>
            </a:r>
          </a:p>
          <a:p>
            <a:r>
              <a:rPr lang="es-ES" sz="1200" spc="-1" baseline="30000" dirty="0">
                <a:solidFill>
                  <a:srgbClr val="4C4949"/>
                </a:solidFill>
                <a:uFill>
                  <a:solidFill>
                    <a:srgbClr val="FFFFFF"/>
                  </a:solidFill>
                </a:uFill>
                <a:latin typeface="Arial"/>
                <a:ea typeface="DejaVu Sans"/>
              </a:rPr>
              <a:t>5</a:t>
            </a:r>
            <a:r>
              <a:rPr lang="es-ES" sz="1200" spc="-1" dirty="0">
                <a:solidFill>
                  <a:srgbClr val="4C4949"/>
                </a:solidFill>
                <a:uFill>
                  <a:solidFill>
                    <a:srgbClr val="FFFFFF"/>
                  </a:solidFill>
                </a:uFill>
                <a:latin typeface="Arial"/>
                <a:ea typeface="DejaVu Sans"/>
              </a:rPr>
              <a:t> CICESE, Ensenada, B.C., México, </a:t>
            </a:r>
          </a:p>
          <a:p>
            <a:r>
              <a:rPr lang="it-IT" sz="1200" spc="-1" baseline="30000" dirty="0">
                <a:solidFill>
                  <a:srgbClr val="4C4949"/>
                </a:solidFill>
                <a:uFill>
                  <a:solidFill>
                    <a:srgbClr val="FFFFFF"/>
                  </a:solidFill>
                </a:uFill>
                <a:latin typeface="Arial"/>
                <a:ea typeface="DejaVu Sans"/>
              </a:rPr>
              <a:t>6</a:t>
            </a:r>
            <a:r>
              <a:rPr lang="it-IT" sz="1200" spc="-1" dirty="0">
                <a:solidFill>
                  <a:srgbClr val="4C4949"/>
                </a:solidFill>
                <a:uFill>
                  <a:solidFill>
                    <a:srgbClr val="FFFFFF"/>
                  </a:solidFill>
                </a:uFill>
                <a:latin typeface="Arial"/>
                <a:ea typeface="DejaVu Sans"/>
              </a:rPr>
              <a:t> </a:t>
            </a:r>
            <a:r>
              <a:rPr lang="it-IT" sz="1200" spc="-1" dirty="0" err="1">
                <a:solidFill>
                  <a:srgbClr val="4C4949"/>
                </a:solidFill>
                <a:uFill>
                  <a:solidFill>
                    <a:srgbClr val="FFFFFF"/>
                  </a:solidFill>
                </a:uFill>
                <a:latin typeface="Arial"/>
                <a:ea typeface="DejaVu Sans"/>
              </a:rPr>
              <a:t>Michoachan</a:t>
            </a:r>
            <a:r>
              <a:rPr lang="it-IT" sz="1200" spc="-1" dirty="0">
                <a:solidFill>
                  <a:srgbClr val="4C4949"/>
                </a:solidFill>
                <a:uFill>
                  <a:solidFill>
                    <a:srgbClr val="FFFFFF"/>
                  </a:solidFill>
                </a:uFill>
                <a:latin typeface="Arial"/>
                <a:ea typeface="DejaVu Sans"/>
              </a:rPr>
              <a:t> </a:t>
            </a:r>
            <a:r>
              <a:rPr lang="it-IT" sz="1200" spc="-1" dirty="0" err="1">
                <a:solidFill>
                  <a:srgbClr val="4C4949"/>
                </a:solidFill>
                <a:uFill>
                  <a:solidFill>
                    <a:srgbClr val="FFFFFF"/>
                  </a:solidFill>
                </a:uFill>
                <a:latin typeface="Arial"/>
                <a:ea typeface="DejaVu Sans"/>
              </a:rPr>
              <a:t>University</a:t>
            </a:r>
            <a:r>
              <a:rPr lang="it-IT" sz="1200" spc="-1" dirty="0">
                <a:solidFill>
                  <a:srgbClr val="4C4949"/>
                </a:solidFill>
                <a:uFill>
                  <a:solidFill>
                    <a:srgbClr val="FFFFFF"/>
                  </a:solidFill>
                </a:uFill>
                <a:latin typeface="Arial"/>
                <a:ea typeface="DejaVu Sans"/>
              </a:rPr>
              <a:t>, Morelia, Mexico</a:t>
            </a:r>
            <a:endParaRPr lang="de-DE" sz="1200" spc="-1" dirty="0">
              <a:solidFill>
                <a:srgbClr val="4C4949"/>
              </a:solidFill>
              <a:uFill>
                <a:solidFill>
                  <a:srgbClr val="FFFFFF"/>
                </a:solidFill>
              </a:uFill>
              <a:latin typeface="Arial"/>
              <a:ea typeface="DejaVu Sans"/>
            </a:endParaRPr>
          </a:p>
          <a:p>
            <a:pPr algn="ctr"/>
            <a:endParaRPr lang="de-DE" sz="1710" spc="-1" dirty="0">
              <a:solidFill>
                <a:srgbClr val="4C4949"/>
              </a:solidFill>
              <a:uFill>
                <a:solidFill>
                  <a:srgbClr val="FFFFFF"/>
                </a:solidFill>
              </a:uFill>
              <a:latin typeface="Arial"/>
              <a:ea typeface="DejaVu Sans"/>
            </a:endParaRPr>
          </a:p>
        </p:txBody>
      </p:sp>
      <p:sp>
        <p:nvSpPr>
          <p:cNvPr id="76" name="Line 3"/>
          <p:cNvSpPr/>
          <p:nvPr/>
        </p:nvSpPr>
        <p:spPr>
          <a:xfrm>
            <a:off x="-38880" y="61128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77" name="Line 4"/>
          <p:cNvSpPr/>
          <p:nvPr/>
        </p:nvSpPr>
        <p:spPr>
          <a:xfrm>
            <a:off x="-38880" y="128268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78" name="Immagine 5"/>
          <p:cNvPicPr/>
          <p:nvPr/>
        </p:nvPicPr>
        <p:blipFill>
          <a:blip r:embed="rId4"/>
          <a:stretch/>
        </p:blipFill>
        <p:spPr>
          <a:xfrm>
            <a:off x="8406720" y="6201000"/>
            <a:ext cx="649440" cy="648720"/>
          </a:xfrm>
          <a:prstGeom prst="rect">
            <a:avLst/>
          </a:prstGeom>
          <a:ln>
            <a:noFill/>
          </a:ln>
        </p:spPr>
      </p:pic>
      <p:sp>
        <p:nvSpPr>
          <p:cNvPr id="79" name="CustomShape 5"/>
          <p:cNvSpPr/>
          <p:nvPr/>
        </p:nvSpPr>
        <p:spPr>
          <a:xfrm>
            <a:off x="6220800" y="6441120"/>
            <a:ext cx="2275200" cy="315360"/>
          </a:xfrm>
          <a:prstGeom prst="rect">
            <a:avLst/>
          </a:prstGeom>
          <a:noFill/>
          <a:ln>
            <a:noFill/>
          </a:ln>
        </p:spPr>
        <p:style>
          <a:lnRef idx="0">
            <a:scrgbClr r="0" g="0" b="0"/>
          </a:lnRef>
          <a:fillRef idx="0">
            <a:scrgbClr r="0" g="0" b="0"/>
          </a:fillRef>
          <a:effectRef idx="0">
            <a:scrgbClr r="0" g="0" b="0"/>
          </a:effectRef>
          <a:fontRef idx="minor"/>
        </p:style>
        <p:txBody>
          <a:bodyPr lIns="108000" tIns="36000" rIns="144000" bIns="36000"/>
          <a:lstStyle/>
          <a:p>
            <a:pPr algn="ctr">
              <a:lnSpc>
                <a:spcPct val="100000"/>
              </a:lnSpc>
            </a:pPr>
            <a:r>
              <a:rPr lang="en-GB" sz="1600" b="0" strike="noStrike" spc="-1">
                <a:solidFill>
                  <a:srgbClr val="4C4949"/>
                </a:solidFill>
                <a:uFill>
                  <a:solidFill>
                    <a:srgbClr val="FFFFFF"/>
                  </a:solidFill>
                </a:uFill>
                <a:latin typeface="Arial"/>
                <a:ea typeface="DejaVu Sans"/>
              </a:rPr>
              <a:t>www.gemex-h2020.eu</a:t>
            </a:r>
            <a:endParaRPr lang="en-GB" sz="1800" b="0" strike="noStrike" spc="-1">
              <a:solidFill>
                <a:srgbClr val="000000"/>
              </a:solidFill>
              <a:uFill>
                <a:solidFill>
                  <a:srgbClr val="FFFFFF"/>
                </a:solidFill>
              </a:uFill>
              <a:latin typeface="Arial"/>
            </a:endParaRPr>
          </a:p>
        </p:txBody>
      </p:sp>
      <p:pic>
        <p:nvPicPr>
          <p:cNvPr id="80" name="Grafik 27"/>
          <p:cNvPicPr/>
          <p:nvPr/>
        </p:nvPicPr>
        <p:blipFill>
          <a:blip r:embed="rId5"/>
          <a:stretch/>
        </p:blipFill>
        <p:spPr>
          <a:xfrm>
            <a:off x="282960" y="6210000"/>
            <a:ext cx="695880" cy="461880"/>
          </a:xfrm>
          <a:prstGeom prst="rect">
            <a:avLst/>
          </a:prstGeom>
          <a:ln>
            <a:noFill/>
          </a:ln>
        </p:spPr>
      </p:pic>
      <p:sp>
        <p:nvSpPr>
          <p:cNvPr id="81" name="CustomShape 6"/>
          <p:cNvSpPr/>
          <p:nvPr/>
        </p:nvSpPr>
        <p:spPr>
          <a:xfrm>
            <a:off x="1064160" y="6210000"/>
            <a:ext cx="3842280" cy="45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800" b="0" strike="noStrike" spc="-1">
                <a:solidFill>
                  <a:srgbClr val="000000"/>
                </a:solidFill>
                <a:uFill>
                  <a:solidFill>
                    <a:srgbClr val="FFFFFF"/>
                  </a:solidFill>
                </a:uFill>
                <a:latin typeface="Arial"/>
                <a:ea typeface="DejaVu Sans"/>
              </a:rPr>
              <a:t>This project has received funding from the European Union’s Horizon 2020 research and innovation programme under grant agreement No. 727550 and the Mexican Energy Sustainability Fund CONACYT-SENER, project 2015-04-68074.</a:t>
            </a:r>
            <a:endParaRPr lang="en-GB" sz="1800" b="0" strike="noStrike" spc="-1">
              <a:solidFill>
                <a:srgbClr val="000000"/>
              </a:solidFill>
              <a:uFill>
                <a:solidFill>
                  <a:srgbClr val="FFFFFF"/>
                </a:solidFill>
              </a:uFill>
              <a:latin typeface="Arial"/>
            </a:endParaRPr>
          </a:p>
        </p:txBody>
      </p:sp>
      <p:pic>
        <p:nvPicPr>
          <p:cNvPr id="82" name="Grafik 1"/>
          <p:cNvPicPr/>
          <p:nvPr/>
        </p:nvPicPr>
        <p:blipFill>
          <a:blip r:embed="rId6"/>
          <a:stretch/>
        </p:blipFill>
        <p:spPr>
          <a:xfrm>
            <a:off x="5026680" y="6210000"/>
            <a:ext cx="796680" cy="459000"/>
          </a:xfrm>
          <a:prstGeom prst="rect">
            <a:avLst/>
          </a:prstGeom>
          <a:ln>
            <a:solidFill>
              <a:srgbClr val="000000"/>
            </a:solidFill>
          </a:ln>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6509" t="9741" r="11009" b="10571"/>
          <a:stretch/>
        </p:blipFill>
        <p:spPr>
          <a:xfrm>
            <a:off x="2020961" y="296459"/>
            <a:ext cx="1836424" cy="711341"/>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837" y="315991"/>
            <a:ext cx="1518335" cy="689693"/>
          </a:xfrm>
          <a:prstGeom prst="rect">
            <a:avLst/>
          </a:prstGeom>
        </p:spPr>
      </p:pic>
    </p:spTree>
    <p:extLst>
      <p:ext uri="{BB962C8B-B14F-4D97-AF65-F5344CB8AC3E}">
        <p14:creationId xmlns:p14="http://schemas.microsoft.com/office/powerpoint/2010/main" val="293215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Grafik 35"/>
          <p:cNvPicPr/>
          <p:nvPr/>
        </p:nvPicPr>
        <p:blipFill>
          <a:blip r:embed="rId3"/>
          <a:stretch/>
        </p:blipFill>
        <p:spPr>
          <a:xfrm>
            <a:off x="6940080" y="57600"/>
            <a:ext cx="2150280" cy="632160"/>
          </a:xfrm>
          <a:prstGeom prst="rect">
            <a:avLst/>
          </a:prstGeom>
          <a:ln>
            <a:noFill/>
          </a:ln>
        </p:spPr>
      </p:pic>
      <p:pic>
        <p:nvPicPr>
          <p:cNvPr id="95" name="Grafik 36"/>
          <p:cNvPicPr/>
          <p:nvPr/>
        </p:nvPicPr>
        <p:blipFill>
          <a:blip r:embed="rId4"/>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spc="-1" dirty="0" smtClean="0">
                <a:solidFill>
                  <a:srgbClr val="4C4949"/>
                </a:solidFill>
                <a:uFill>
                  <a:solidFill>
                    <a:srgbClr val="FFFFFF"/>
                  </a:solidFill>
                </a:uFill>
                <a:latin typeface="Arial"/>
              </a:rPr>
              <a:t>Los Humeros: 3D density model</a:t>
            </a:r>
            <a:endParaRPr lang="en-GB" sz="1800" b="0" strike="noStrike" spc="-1" dirty="0">
              <a:solidFill>
                <a:srgbClr val="000000"/>
              </a:solidFill>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01" name="CustomShape 7"/>
          <p:cNvSpPr/>
          <p:nvPr/>
        </p:nvSpPr>
        <p:spPr>
          <a:xfrm>
            <a:off x="575100" y="1165860"/>
            <a:ext cx="7991640" cy="21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gn="just">
              <a:lnSpc>
                <a:spcPct val="100000"/>
              </a:lnSpc>
              <a:buFont typeface="Arial" panose="020B0604020202020204" pitchFamily="34" charset="0"/>
              <a:buChar char="•"/>
            </a:pPr>
            <a:endParaRPr lang="en-GB" sz="2000" spc="-1" dirty="0">
              <a:solidFill>
                <a:srgbClr val="4C4949"/>
              </a:solidFill>
              <a:uFill>
                <a:solidFill>
                  <a:srgbClr val="FFFFFF"/>
                </a:solidFill>
              </a:uFill>
              <a:latin typeface="Arial"/>
              <a:ea typeface="DejaVu Sans"/>
            </a:endParaRPr>
          </a:p>
        </p:txBody>
      </p:sp>
      <p:pic>
        <p:nvPicPr>
          <p:cNvPr id="105" name="Grafik 1"/>
          <p:cNvPicPr/>
          <p:nvPr/>
        </p:nvPicPr>
        <p:blipFill>
          <a:blip r:embed="rId5"/>
          <a:stretch/>
        </p:blipFill>
        <p:spPr>
          <a:xfrm>
            <a:off x="860400" y="6346800"/>
            <a:ext cx="648000" cy="388800"/>
          </a:xfrm>
          <a:prstGeom prst="rect">
            <a:avLst/>
          </a:prstGeom>
          <a:ln>
            <a:solidFill>
              <a:srgbClr val="000000"/>
            </a:solidFill>
          </a:ln>
        </p:spPr>
      </p:pic>
      <p:sp>
        <p:nvSpPr>
          <p:cNvPr id="16"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sp>
        <p:nvSpPr>
          <p:cNvPr id="21" name="TextBox 20"/>
          <p:cNvSpPr txBox="1"/>
          <p:nvPr/>
        </p:nvSpPr>
        <p:spPr>
          <a:xfrm>
            <a:off x="489240" y="1181095"/>
            <a:ext cx="3215850" cy="369332"/>
          </a:xfrm>
          <a:prstGeom prst="rect">
            <a:avLst/>
          </a:prstGeom>
          <a:noFill/>
        </p:spPr>
        <p:txBody>
          <a:bodyPr wrap="square" rtlCol="0">
            <a:spAutoFit/>
          </a:bodyPr>
          <a:lstStyle/>
          <a:p>
            <a:pPr algn="ctr"/>
            <a:r>
              <a:rPr lang="en-US" dirty="0">
                <a:solidFill>
                  <a:prstClr val="black">
                    <a:lumMod val="75000"/>
                    <a:lumOff val="25000"/>
                  </a:prstClr>
                </a:solidFill>
              </a:rPr>
              <a:t>Local residual </a:t>
            </a:r>
          </a:p>
        </p:txBody>
      </p:sp>
      <p:grpSp>
        <p:nvGrpSpPr>
          <p:cNvPr id="11" name="Group 10"/>
          <p:cNvGrpSpPr>
            <a:grpSpLocks noChangeAspect="1"/>
          </p:cNvGrpSpPr>
          <p:nvPr/>
        </p:nvGrpSpPr>
        <p:grpSpPr>
          <a:xfrm>
            <a:off x="4430960" y="1674502"/>
            <a:ext cx="4567255" cy="3747114"/>
            <a:chOff x="4653262" y="2882181"/>
            <a:chExt cx="3903049" cy="3202179"/>
          </a:xfrm>
        </p:grpSpPr>
        <p:pic>
          <p:nvPicPr>
            <p:cNvPr id="9" name="Picture 8"/>
            <p:cNvPicPr>
              <a:picLocks noChangeAspect="1"/>
            </p:cNvPicPr>
            <p:nvPr/>
          </p:nvPicPr>
          <p:blipFill>
            <a:blip r:embed="rId8"/>
            <a:stretch>
              <a:fillRect/>
            </a:stretch>
          </p:blipFill>
          <p:spPr>
            <a:xfrm>
              <a:off x="4653262" y="2882181"/>
              <a:ext cx="3903049" cy="3202179"/>
            </a:xfrm>
            <a:prstGeom prst="rect">
              <a:avLst/>
            </a:prstGeom>
          </p:spPr>
        </p:pic>
        <p:pic>
          <p:nvPicPr>
            <p:cNvPr id="10" name="Picture 9"/>
            <p:cNvPicPr>
              <a:picLocks noChangeAspect="1"/>
            </p:cNvPicPr>
            <p:nvPr/>
          </p:nvPicPr>
          <p:blipFill>
            <a:blip r:embed="rId9"/>
            <a:stretch>
              <a:fillRect/>
            </a:stretch>
          </p:blipFill>
          <p:spPr>
            <a:xfrm>
              <a:off x="4832152" y="5325081"/>
              <a:ext cx="515520" cy="721728"/>
            </a:xfrm>
            <a:prstGeom prst="rect">
              <a:avLst/>
            </a:prstGeom>
          </p:spPr>
        </p:pic>
      </p:grpSp>
      <p:pic>
        <p:nvPicPr>
          <p:cNvPr id="14" name="Picture 13"/>
          <p:cNvPicPr>
            <a:picLocks noChangeAspect="1"/>
          </p:cNvPicPr>
          <p:nvPr/>
        </p:nvPicPr>
        <p:blipFill>
          <a:blip r:embed="rId10"/>
          <a:stretch>
            <a:fillRect/>
          </a:stretch>
        </p:blipFill>
        <p:spPr>
          <a:xfrm>
            <a:off x="369443" y="1747264"/>
            <a:ext cx="3898741" cy="3599883"/>
          </a:xfrm>
          <a:prstGeom prst="rect">
            <a:avLst/>
          </a:prstGeom>
        </p:spPr>
      </p:pic>
      <p:sp>
        <p:nvSpPr>
          <p:cNvPr id="19" name="Rectangle 18"/>
          <p:cNvSpPr/>
          <p:nvPr/>
        </p:nvSpPr>
        <p:spPr>
          <a:xfrm>
            <a:off x="1788650" y="5627385"/>
            <a:ext cx="7392070" cy="307777"/>
          </a:xfrm>
          <a:prstGeom prst="rect">
            <a:avLst/>
          </a:prstGeom>
        </p:spPr>
        <p:txBody>
          <a:bodyPr wrap="square">
            <a:spAutoFit/>
          </a:bodyPr>
          <a:lstStyle/>
          <a:p>
            <a:r>
              <a:rPr lang="en-US" sz="1400" i="1" dirty="0" smtClean="0">
                <a:solidFill>
                  <a:prstClr val="black">
                    <a:lumMod val="75000"/>
                    <a:lumOff val="25000"/>
                  </a:prstClr>
                </a:solidFill>
              </a:rPr>
              <a:t>Figure</a:t>
            </a:r>
            <a:r>
              <a:rPr lang="de-DE" sz="1400" i="1" dirty="0" smtClean="0">
                <a:solidFill>
                  <a:prstClr val="black">
                    <a:lumMod val="75000"/>
                    <a:lumOff val="25000"/>
                  </a:prstClr>
                </a:solidFill>
              </a:rPr>
              <a:t> </a:t>
            </a:r>
            <a:r>
              <a:rPr lang="en-US" sz="1400" i="1" dirty="0">
                <a:solidFill>
                  <a:prstClr val="black">
                    <a:lumMod val="75000"/>
                    <a:lumOff val="25000"/>
                  </a:prstClr>
                </a:solidFill>
              </a:rPr>
              <a:t>12. </a:t>
            </a:r>
            <a:r>
              <a:rPr lang="en-US" sz="1400" i="1" dirty="0" smtClean="0">
                <a:solidFill>
                  <a:prstClr val="black">
                    <a:lumMod val="75000"/>
                    <a:lumOff val="25000"/>
                  </a:prstClr>
                </a:solidFill>
              </a:rPr>
              <a:t>Local 3D density model in Los Humeros geothermal field.</a:t>
            </a:r>
            <a:endParaRPr lang="en-US" sz="1400" i="1" dirty="0">
              <a:solidFill>
                <a:prstClr val="black">
                  <a:lumMod val="75000"/>
                  <a:lumOff val="25000"/>
                </a:prstClr>
              </a:solidFill>
            </a:endParaRPr>
          </a:p>
        </p:txBody>
      </p:sp>
      <p:sp>
        <p:nvSpPr>
          <p:cNvPr id="20" name="TextBox 19"/>
          <p:cNvSpPr txBox="1"/>
          <p:nvPr/>
        </p:nvSpPr>
        <p:spPr>
          <a:xfrm>
            <a:off x="4430960" y="957772"/>
            <a:ext cx="4480714" cy="646331"/>
          </a:xfrm>
          <a:prstGeom prst="rect">
            <a:avLst/>
          </a:prstGeom>
          <a:noFill/>
        </p:spPr>
        <p:txBody>
          <a:bodyPr wrap="none" rtlCol="0">
            <a:spAutoFit/>
          </a:bodyPr>
          <a:lstStyle/>
          <a:p>
            <a:r>
              <a:rPr lang="en-US" dirty="0">
                <a:solidFill>
                  <a:prstClr val="black">
                    <a:lumMod val="75000"/>
                    <a:lumOff val="25000"/>
                  </a:prstClr>
                </a:solidFill>
              </a:rPr>
              <a:t>The horizontal cell </a:t>
            </a:r>
            <a:r>
              <a:rPr lang="en-US" dirty="0" smtClean="0">
                <a:solidFill>
                  <a:prstClr val="black">
                    <a:lumMod val="75000"/>
                    <a:lumOff val="25000"/>
                  </a:prstClr>
                </a:solidFill>
              </a:rPr>
              <a:t>size: 300m x 300m</a:t>
            </a:r>
          </a:p>
          <a:p>
            <a:r>
              <a:rPr lang="en-US" dirty="0">
                <a:solidFill>
                  <a:prstClr val="black">
                    <a:lumMod val="75000"/>
                    <a:lumOff val="25000"/>
                  </a:prstClr>
                </a:solidFill>
              </a:rPr>
              <a:t>The vertical extension increases gradually</a:t>
            </a:r>
            <a:endParaRPr lang="en-US" dirty="0"/>
          </a:p>
        </p:txBody>
      </p:sp>
    </p:spTree>
    <p:extLst>
      <p:ext uri="{BB962C8B-B14F-4D97-AF65-F5344CB8AC3E}">
        <p14:creationId xmlns:p14="http://schemas.microsoft.com/office/powerpoint/2010/main" val="8985493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Grafik 35"/>
          <p:cNvPicPr/>
          <p:nvPr/>
        </p:nvPicPr>
        <p:blipFill>
          <a:blip r:embed="rId3"/>
          <a:stretch/>
        </p:blipFill>
        <p:spPr>
          <a:xfrm>
            <a:off x="6940080" y="57600"/>
            <a:ext cx="2150280" cy="632160"/>
          </a:xfrm>
          <a:prstGeom prst="rect">
            <a:avLst/>
          </a:prstGeom>
          <a:ln>
            <a:noFill/>
          </a:ln>
        </p:spPr>
      </p:pic>
      <p:pic>
        <p:nvPicPr>
          <p:cNvPr id="95" name="Grafik 36"/>
          <p:cNvPicPr/>
          <p:nvPr/>
        </p:nvPicPr>
        <p:blipFill>
          <a:blip r:embed="rId4"/>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smtClean="0">
                <a:solidFill>
                  <a:srgbClr val="4C4949"/>
                </a:solidFill>
                <a:uFill>
                  <a:solidFill>
                    <a:srgbClr val="FFFFFF"/>
                  </a:solidFill>
                </a:uFill>
                <a:latin typeface="Arial"/>
                <a:ea typeface="DejaVu Sans"/>
              </a:rPr>
              <a:t>Density contrast at different depths</a:t>
            </a:r>
            <a:endParaRPr lang="en-GB" sz="1800" b="0" strike="noStrike" spc="-1" dirty="0">
              <a:solidFill>
                <a:srgbClr val="000000"/>
              </a:solidFill>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01" name="CustomShape 7"/>
          <p:cNvSpPr/>
          <p:nvPr/>
        </p:nvSpPr>
        <p:spPr>
          <a:xfrm>
            <a:off x="575100" y="1165860"/>
            <a:ext cx="7991640" cy="21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gn="just">
              <a:lnSpc>
                <a:spcPct val="100000"/>
              </a:lnSpc>
              <a:buFont typeface="Arial" panose="020B0604020202020204" pitchFamily="34" charset="0"/>
              <a:buChar char="•"/>
            </a:pPr>
            <a:endParaRPr lang="en-GB" sz="2000" spc="-1" dirty="0">
              <a:solidFill>
                <a:srgbClr val="4C4949"/>
              </a:solidFill>
              <a:uFill>
                <a:solidFill>
                  <a:srgbClr val="FFFFFF"/>
                </a:solidFill>
              </a:uFill>
              <a:latin typeface="Arial"/>
              <a:ea typeface="DejaVu Sans"/>
            </a:endParaRPr>
          </a:p>
        </p:txBody>
      </p:sp>
      <p:pic>
        <p:nvPicPr>
          <p:cNvPr id="105" name="Grafik 1"/>
          <p:cNvPicPr/>
          <p:nvPr/>
        </p:nvPicPr>
        <p:blipFill>
          <a:blip r:embed="rId5"/>
          <a:stretch/>
        </p:blipFill>
        <p:spPr>
          <a:xfrm>
            <a:off x="860400" y="6346800"/>
            <a:ext cx="648000" cy="388800"/>
          </a:xfrm>
          <a:prstGeom prst="rect">
            <a:avLst/>
          </a:prstGeom>
          <a:ln>
            <a:solidFill>
              <a:srgbClr val="000000"/>
            </a:solidFill>
          </a:ln>
        </p:spPr>
      </p:pic>
      <p:sp>
        <p:nvSpPr>
          <p:cNvPr id="16"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grpSp>
        <p:nvGrpSpPr>
          <p:cNvPr id="9" name="Group 8"/>
          <p:cNvGrpSpPr>
            <a:grpSpLocks noChangeAspect="1"/>
          </p:cNvGrpSpPr>
          <p:nvPr/>
        </p:nvGrpSpPr>
        <p:grpSpPr>
          <a:xfrm>
            <a:off x="781560" y="874439"/>
            <a:ext cx="7178866" cy="4867787"/>
            <a:chOff x="59240" y="783651"/>
            <a:chExt cx="7828456" cy="5308256"/>
          </a:xfrm>
        </p:grpSpPr>
        <p:pic>
          <p:nvPicPr>
            <p:cNvPr id="6" name="Picture 5"/>
            <p:cNvPicPr>
              <a:picLocks noChangeAspect="1"/>
            </p:cNvPicPr>
            <p:nvPr/>
          </p:nvPicPr>
          <p:blipFill>
            <a:blip r:embed="rId8"/>
            <a:stretch>
              <a:fillRect/>
            </a:stretch>
          </p:blipFill>
          <p:spPr>
            <a:xfrm>
              <a:off x="4728509" y="3454603"/>
              <a:ext cx="3159187" cy="2637304"/>
            </a:xfrm>
            <a:prstGeom prst="rect">
              <a:avLst/>
            </a:prstGeom>
          </p:spPr>
        </p:pic>
        <p:pic>
          <p:nvPicPr>
            <p:cNvPr id="5" name="Picture 4"/>
            <p:cNvPicPr>
              <a:picLocks noChangeAspect="1"/>
            </p:cNvPicPr>
            <p:nvPr/>
          </p:nvPicPr>
          <p:blipFill>
            <a:blip r:embed="rId9"/>
            <a:stretch>
              <a:fillRect/>
            </a:stretch>
          </p:blipFill>
          <p:spPr>
            <a:xfrm>
              <a:off x="1184401" y="3436257"/>
              <a:ext cx="3172784" cy="2576158"/>
            </a:xfrm>
            <a:prstGeom prst="rect">
              <a:avLst/>
            </a:prstGeom>
          </p:spPr>
        </p:pic>
        <p:pic>
          <p:nvPicPr>
            <p:cNvPr id="4" name="Picture 3"/>
            <p:cNvPicPr>
              <a:picLocks noChangeAspect="1"/>
            </p:cNvPicPr>
            <p:nvPr/>
          </p:nvPicPr>
          <p:blipFill>
            <a:blip r:embed="rId10"/>
            <a:stretch>
              <a:fillRect/>
            </a:stretch>
          </p:blipFill>
          <p:spPr>
            <a:xfrm>
              <a:off x="4718881" y="783651"/>
              <a:ext cx="3168815" cy="2584046"/>
            </a:xfrm>
            <a:prstGeom prst="rect">
              <a:avLst/>
            </a:prstGeom>
          </p:spPr>
        </p:pic>
        <p:pic>
          <p:nvPicPr>
            <p:cNvPr id="3" name="Picture 2"/>
            <p:cNvPicPr>
              <a:picLocks noChangeAspect="1"/>
            </p:cNvPicPr>
            <p:nvPr/>
          </p:nvPicPr>
          <p:blipFill>
            <a:blip r:embed="rId11"/>
            <a:stretch>
              <a:fillRect/>
            </a:stretch>
          </p:blipFill>
          <p:spPr>
            <a:xfrm>
              <a:off x="1196333" y="803411"/>
              <a:ext cx="3160851" cy="2613023"/>
            </a:xfrm>
            <a:prstGeom prst="rect">
              <a:avLst/>
            </a:prstGeom>
          </p:spPr>
        </p:pic>
        <p:sp>
          <p:nvSpPr>
            <p:cNvPr id="24" name="TextBox 23"/>
            <p:cNvSpPr txBox="1"/>
            <p:nvPr/>
          </p:nvSpPr>
          <p:spPr>
            <a:xfrm>
              <a:off x="4873044" y="941256"/>
              <a:ext cx="1085390" cy="274695"/>
            </a:xfrm>
            <a:prstGeom prst="rect">
              <a:avLst/>
            </a:prstGeom>
            <a:solidFill>
              <a:schemeClr val="bg1"/>
            </a:solidFill>
          </p:spPr>
          <p:txBody>
            <a:bodyPr wrap="square" rtlCol="0">
              <a:spAutoFit/>
            </a:bodyPr>
            <a:lstStyle/>
            <a:p>
              <a:r>
                <a:rPr lang="en-US" sz="1000" b="1" dirty="0" smtClean="0"/>
                <a:t>1000 m </a:t>
              </a:r>
              <a:r>
                <a:rPr lang="en-US" sz="1000" b="1" dirty="0" err="1" smtClean="0"/>
                <a:t>a.s.l</a:t>
              </a:r>
              <a:r>
                <a:rPr lang="en-US" sz="1000" b="1" dirty="0" smtClean="0"/>
                <a:t>.</a:t>
              </a:r>
              <a:endParaRPr lang="en-US" sz="1000" b="1" dirty="0"/>
            </a:p>
          </p:txBody>
        </p:sp>
        <p:sp>
          <p:nvSpPr>
            <p:cNvPr id="25" name="TextBox 24"/>
            <p:cNvSpPr txBox="1"/>
            <p:nvPr/>
          </p:nvSpPr>
          <p:spPr>
            <a:xfrm>
              <a:off x="1347421" y="3590629"/>
              <a:ext cx="747092" cy="268501"/>
            </a:xfrm>
            <a:prstGeom prst="rect">
              <a:avLst/>
            </a:prstGeom>
            <a:solidFill>
              <a:schemeClr val="bg1"/>
            </a:solidFill>
          </p:spPr>
          <p:txBody>
            <a:bodyPr wrap="square" rtlCol="0">
              <a:spAutoFit/>
            </a:bodyPr>
            <a:lstStyle/>
            <a:p>
              <a:r>
                <a:rPr lang="en-US" sz="1000" b="1" dirty="0" smtClean="0"/>
                <a:t>0 m </a:t>
              </a:r>
              <a:r>
                <a:rPr lang="en-US" sz="1000" b="1" dirty="0" err="1" smtClean="0"/>
                <a:t>s.l.</a:t>
              </a:r>
              <a:endParaRPr lang="en-US" sz="1000" b="1" dirty="0"/>
            </a:p>
          </p:txBody>
        </p:sp>
        <p:sp>
          <p:nvSpPr>
            <p:cNvPr id="26" name="TextBox 25"/>
            <p:cNvSpPr txBox="1"/>
            <p:nvPr/>
          </p:nvSpPr>
          <p:spPr>
            <a:xfrm>
              <a:off x="4873044" y="3607034"/>
              <a:ext cx="1085390" cy="268501"/>
            </a:xfrm>
            <a:prstGeom prst="rect">
              <a:avLst/>
            </a:prstGeom>
            <a:solidFill>
              <a:schemeClr val="bg1"/>
            </a:solidFill>
          </p:spPr>
          <p:txBody>
            <a:bodyPr wrap="square" rtlCol="0">
              <a:spAutoFit/>
            </a:bodyPr>
            <a:lstStyle/>
            <a:p>
              <a:r>
                <a:rPr lang="en-US" sz="1000" b="1" dirty="0" smtClean="0"/>
                <a:t>1000 m </a:t>
              </a:r>
              <a:r>
                <a:rPr lang="en-US" sz="1000" b="1" dirty="0" err="1"/>
                <a:t>b</a:t>
              </a:r>
              <a:r>
                <a:rPr lang="en-US" sz="1000" b="1" dirty="0" err="1" smtClean="0"/>
                <a:t>.s.l</a:t>
              </a:r>
              <a:r>
                <a:rPr lang="en-US" sz="1000" b="1" dirty="0" smtClean="0"/>
                <a:t>.</a:t>
              </a:r>
              <a:endParaRPr lang="en-US" sz="1000" b="1" dirty="0"/>
            </a:p>
          </p:txBody>
        </p:sp>
        <p:sp>
          <p:nvSpPr>
            <p:cNvPr id="27" name="TextBox 26"/>
            <p:cNvSpPr txBox="1"/>
            <p:nvPr/>
          </p:nvSpPr>
          <p:spPr>
            <a:xfrm>
              <a:off x="1347421" y="966257"/>
              <a:ext cx="1079473" cy="268501"/>
            </a:xfrm>
            <a:prstGeom prst="rect">
              <a:avLst/>
            </a:prstGeom>
            <a:solidFill>
              <a:schemeClr val="bg1"/>
            </a:solidFill>
          </p:spPr>
          <p:txBody>
            <a:bodyPr wrap="square" rtlCol="0">
              <a:spAutoFit/>
            </a:bodyPr>
            <a:lstStyle/>
            <a:p>
              <a:r>
                <a:rPr lang="en-US" sz="1000" b="1" dirty="0" smtClean="0"/>
                <a:t>2000 m </a:t>
              </a:r>
              <a:r>
                <a:rPr lang="en-US" sz="1000" b="1" dirty="0" err="1" smtClean="0"/>
                <a:t>a.s.l</a:t>
              </a:r>
              <a:r>
                <a:rPr lang="en-US" sz="1000" b="1" dirty="0" smtClean="0"/>
                <a:t>.</a:t>
              </a:r>
              <a:endParaRPr lang="en-US" sz="1000" b="1" dirty="0"/>
            </a:p>
          </p:txBody>
        </p:sp>
        <p:pic>
          <p:nvPicPr>
            <p:cNvPr id="7" name="Picture 6"/>
            <p:cNvPicPr>
              <a:picLocks noChangeAspect="1"/>
            </p:cNvPicPr>
            <p:nvPr/>
          </p:nvPicPr>
          <p:blipFill>
            <a:blip r:embed="rId12"/>
            <a:stretch>
              <a:fillRect/>
            </a:stretch>
          </p:blipFill>
          <p:spPr>
            <a:xfrm>
              <a:off x="432640" y="1266856"/>
              <a:ext cx="427760" cy="855520"/>
            </a:xfrm>
            <a:prstGeom prst="rect">
              <a:avLst/>
            </a:prstGeom>
          </p:spPr>
        </p:pic>
        <p:pic>
          <p:nvPicPr>
            <p:cNvPr id="8" name="Picture 7"/>
            <p:cNvPicPr>
              <a:picLocks noChangeAspect="1"/>
            </p:cNvPicPr>
            <p:nvPr/>
          </p:nvPicPr>
          <p:blipFill rotWithShape="1">
            <a:blip r:embed="rId13"/>
            <a:srcRect l="26979" t="88258" r="37524" b="774"/>
            <a:stretch/>
          </p:blipFill>
          <p:spPr>
            <a:xfrm>
              <a:off x="59240" y="2170200"/>
              <a:ext cx="1138844" cy="324197"/>
            </a:xfrm>
            <a:prstGeom prst="rect">
              <a:avLst/>
            </a:prstGeom>
          </p:spPr>
        </p:pic>
      </p:grpSp>
      <p:sp>
        <p:nvSpPr>
          <p:cNvPr id="32" name="Rectangle 31"/>
          <p:cNvSpPr/>
          <p:nvPr/>
        </p:nvSpPr>
        <p:spPr>
          <a:xfrm>
            <a:off x="196920" y="5723296"/>
            <a:ext cx="8823255" cy="523220"/>
          </a:xfrm>
          <a:prstGeom prst="rect">
            <a:avLst/>
          </a:prstGeom>
        </p:spPr>
        <p:txBody>
          <a:bodyPr wrap="square">
            <a:spAutoFit/>
          </a:bodyPr>
          <a:lstStyle/>
          <a:p>
            <a:r>
              <a:rPr lang="de-DE" sz="1400" i="1" dirty="0" err="1">
                <a:solidFill>
                  <a:prstClr val="black">
                    <a:lumMod val="75000"/>
                    <a:lumOff val="25000"/>
                  </a:prstClr>
                </a:solidFill>
              </a:rPr>
              <a:t>Figure</a:t>
            </a:r>
            <a:r>
              <a:rPr lang="de-DE" sz="1400" i="1" dirty="0">
                <a:solidFill>
                  <a:prstClr val="black">
                    <a:lumMod val="75000"/>
                    <a:lumOff val="25000"/>
                  </a:prstClr>
                </a:solidFill>
              </a:rPr>
              <a:t> </a:t>
            </a:r>
            <a:r>
              <a:rPr lang="en-US" sz="1400" i="1" dirty="0" smtClean="0">
                <a:solidFill>
                  <a:prstClr val="black">
                    <a:lumMod val="75000"/>
                    <a:lumOff val="25000"/>
                  </a:prstClr>
                </a:solidFill>
              </a:rPr>
              <a:t>13. Density contrast in g/cm³ at different depths. </a:t>
            </a:r>
            <a:r>
              <a:rPr lang="en-US" sz="1400" i="1" dirty="0">
                <a:solidFill>
                  <a:prstClr val="black">
                    <a:lumMod val="75000"/>
                    <a:lumOff val="25000"/>
                  </a:prstClr>
                </a:solidFill>
              </a:rPr>
              <a:t>Red and blue dots: production and injection wells, </a:t>
            </a:r>
            <a:r>
              <a:rPr lang="en-US" sz="1400" i="1" dirty="0" smtClean="0">
                <a:solidFill>
                  <a:prstClr val="black">
                    <a:lumMod val="75000"/>
                    <a:lumOff val="25000"/>
                  </a:prstClr>
                </a:solidFill>
              </a:rPr>
              <a:t>respectively.</a:t>
            </a:r>
            <a:endParaRPr lang="en-US" sz="1400" dirty="0"/>
          </a:p>
        </p:txBody>
      </p:sp>
    </p:spTree>
    <p:extLst>
      <p:ext uri="{BB962C8B-B14F-4D97-AF65-F5344CB8AC3E}">
        <p14:creationId xmlns:p14="http://schemas.microsoft.com/office/powerpoint/2010/main" val="3677877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Grafik 35"/>
          <p:cNvPicPr/>
          <p:nvPr/>
        </p:nvPicPr>
        <p:blipFill>
          <a:blip r:embed="rId3"/>
          <a:stretch/>
        </p:blipFill>
        <p:spPr>
          <a:xfrm>
            <a:off x="6940080" y="57600"/>
            <a:ext cx="2150280" cy="632160"/>
          </a:xfrm>
          <a:prstGeom prst="rect">
            <a:avLst/>
          </a:prstGeom>
          <a:ln>
            <a:noFill/>
          </a:ln>
        </p:spPr>
      </p:pic>
      <p:pic>
        <p:nvPicPr>
          <p:cNvPr id="95" name="Grafik 36"/>
          <p:cNvPicPr/>
          <p:nvPr/>
        </p:nvPicPr>
        <p:blipFill>
          <a:blip r:embed="rId4"/>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smtClean="0">
                <a:solidFill>
                  <a:srgbClr val="4C4949"/>
                </a:solidFill>
                <a:uFill>
                  <a:solidFill>
                    <a:srgbClr val="FFFFFF"/>
                  </a:solidFill>
                </a:uFill>
                <a:latin typeface="Arial"/>
                <a:ea typeface="DejaVu Sans"/>
              </a:rPr>
              <a:t>Los Humeros at 1000 m depth</a:t>
            </a:r>
            <a:endParaRPr lang="en-GB" sz="1800" b="0" strike="noStrike" spc="-1" dirty="0">
              <a:solidFill>
                <a:srgbClr val="000000"/>
              </a:solidFill>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01" name="CustomShape 7"/>
          <p:cNvSpPr/>
          <p:nvPr/>
        </p:nvSpPr>
        <p:spPr>
          <a:xfrm>
            <a:off x="575100" y="1165860"/>
            <a:ext cx="7991640" cy="21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gn="just">
              <a:lnSpc>
                <a:spcPct val="100000"/>
              </a:lnSpc>
              <a:buFont typeface="Arial" panose="020B0604020202020204" pitchFamily="34" charset="0"/>
              <a:buChar char="•"/>
            </a:pPr>
            <a:endParaRPr lang="en-GB" sz="2000" spc="-1" dirty="0">
              <a:solidFill>
                <a:srgbClr val="4C4949"/>
              </a:solidFill>
              <a:uFill>
                <a:solidFill>
                  <a:srgbClr val="FFFFFF"/>
                </a:solidFill>
              </a:uFill>
              <a:latin typeface="Arial"/>
              <a:ea typeface="DejaVu Sans"/>
            </a:endParaRPr>
          </a:p>
        </p:txBody>
      </p:sp>
      <p:pic>
        <p:nvPicPr>
          <p:cNvPr id="105" name="Grafik 1"/>
          <p:cNvPicPr/>
          <p:nvPr/>
        </p:nvPicPr>
        <p:blipFill>
          <a:blip r:embed="rId5"/>
          <a:stretch/>
        </p:blipFill>
        <p:spPr>
          <a:xfrm>
            <a:off x="860400" y="6346800"/>
            <a:ext cx="648000" cy="388800"/>
          </a:xfrm>
          <a:prstGeom prst="rect">
            <a:avLst/>
          </a:prstGeom>
          <a:ln>
            <a:solidFill>
              <a:srgbClr val="000000"/>
            </a:solidFill>
          </a:ln>
        </p:spPr>
      </p:pic>
      <p:sp>
        <p:nvSpPr>
          <p:cNvPr id="16"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grpSp>
        <p:nvGrpSpPr>
          <p:cNvPr id="23" name="Group 22"/>
          <p:cNvGrpSpPr/>
          <p:nvPr/>
        </p:nvGrpSpPr>
        <p:grpSpPr>
          <a:xfrm>
            <a:off x="575100" y="828227"/>
            <a:ext cx="5070257" cy="5044601"/>
            <a:chOff x="1941389" y="784569"/>
            <a:chExt cx="5905319" cy="5397941"/>
          </a:xfrm>
        </p:grpSpPr>
        <p:pic>
          <p:nvPicPr>
            <p:cNvPr id="28" name="Picture 27"/>
            <p:cNvPicPr>
              <a:picLocks noChangeAspect="1"/>
            </p:cNvPicPr>
            <p:nvPr/>
          </p:nvPicPr>
          <p:blipFill>
            <a:blip r:embed="rId8"/>
            <a:stretch>
              <a:fillRect/>
            </a:stretch>
          </p:blipFill>
          <p:spPr>
            <a:xfrm>
              <a:off x="1941389" y="784569"/>
              <a:ext cx="5905319" cy="5397941"/>
            </a:xfrm>
            <a:prstGeom prst="rect">
              <a:avLst/>
            </a:prstGeom>
          </p:spPr>
        </p:pic>
        <p:sp>
          <p:nvSpPr>
            <p:cNvPr id="29" name="TextBox 28"/>
            <p:cNvSpPr txBox="1"/>
            <p:nvPr/>
          </p:nvSpPr>
          <p:spPr>
            <a:xfrm>
              <a:off x="5484934" y="1042740"/>
              <a:ext cx="1272567" cy="296401"/>
            </a:xfrm>
            <a:prstGeom prst="rect">
              <a:avLst/>
            </a:prstGeom>
            <a:solidFill>
              <a:schemeClr val="bg1"/>
            </a:solidFill>
          </p:spPr>
          <p:txBody>
            <a:bodyPr wrap="square" rtlCol="0">
              <a:spAutoFit/>
            </a:bodyPr>
            <a:lstStyle/>
            <a:p>
              <a:r>
                <a:rPr lang="en-US" sz="1200" b="1" dirty="0" smtClean="0"/>
                <a:t>2000 m </a:t>
              </a:r>
              <a:r>
                <a:rPr lang="en-US" sz="1200" b="1" dirty="0" err="1" smtClean="0"/>
                <a:t>a.s.l</a:t>
              </a:r>
              <a:r>
                <a:rPr lang="en-US" sz="1200" b="1" dirty="0" smtClean="0"/>
                <a:t>.</a:t>
              </a:r>
              <a:endParaRPr lang="en-US" sz="1200" b="1" dirty="0"/>
            </a:p>
          </p:txBody>
        </p:sp>
      </p:grpSp>
      <p:sp>
        <p:nvSpPr>
          <p:cNvPr id="30" name="Rectangle 29"/>
          <p:cNvSpPr/>
          <p:nvPr/>
        </p:nvSpPr>
        <p:spPr>
          <a:xfrm>
            <a:off x="781560" y="5887756"/>
            <a:ext cx="3714478" cy="307777"/>
          </a:xfrm>
          <a:prstGeom prst="rect">
            <a:avLst/>
          </a:prstGeom>
        </p:spPr>
        <p:txBody>
          <a:bodyPr wrap="none">
            <a:spAutoFit/>
          </a:bodyPr>
          <a:lstStyle/>
          <a:p>
            <a:r>
              <a:rPr lang="en-US" sz="1400" i="1" dirty="0" smtClean="0">
                <a:solidFill>
                  <a:prstClr val="black">
                    <a:lumMod val="75000"/>
                    <a:lumOff val="25000"/>
                  </a:prstClr>
                </a:solidFill>
              </a:rPr>
              <a:t>Figure</a:t>
            </a:r>
            <a:r>
              <a:rPr lang="de-DE" sz="1400" i="1" dirty="0" smtClean="0">
                <a:solidFill>
                  <a:prstClr val="black">
                    <a:lumMod val="75000"/>
                    <a:lumOff val="25000"/>
                  </a:prstClr>
                </a:solidFill>
              </a:rPr>
              <a:t> </a:t>
            </a:r>
            <a:r>
              <a:rPr lang="en-US" sz="1400" i="1" dirty="0" smtClean="0">
                <a:solidFill>
                  <a:prstClr val="black">
                    <a:lumMod val="75000"/>
                    <a:lumOff val="25000"/>
                  </a:prstClr>
                </a:solidFill>
              </a:rPr>
              <a:t>14. Density contrast at 1000 m depth.</a:t>
            </a:r>
            <a:endParaRPr lang="en-US" sz="1400" dirty="0"/>
          </a:p>
        </p:txBody>
      </p:sp>
      <p:sp>
        <p:nvSpPr>
          <p:cNvPr id="2" name="TextBox 1"/>
          <p:cNvSpPr txBox="1"/>
          <p:nvPr/>
        </p:nvSpPr>
        <p:spPr>
          <a:xfrm>
            <a:off x="5757044" y="1561970"/>
            <a:ext cx="3222418" cy="923330"/>
          </a:xfrm>
          <a:prstGeom prst="rect">
            <a:avLst/>
          </a:prstGeom>
          <a:noFill/>
        </p:spPr>
        <p:txBody>
          <a:bodyPr wrap="square" rtlCol="0">
            <a:spAutoFit/>
          </a:bodyPr>
          <a:lstStyle/>
          <a:p>
            <a:pPr algn="just"/>
            <a:r>
              <a:rPr lang="en-US" dirty="0">
                <a:solidFill>
                  <a:prstClr val="black">
                    <a:lumMod val="75000"/>
                    <a:lumOff val="25000"/>
                  </a:prstClr>
                </a:solidFill>
              </a:rPr>
              <a:t>Production wells (red dots) are located mostly in a positive density contrast.</a:t>
            </a:r>
          </a:p>
        </p:txBody>
      </p:sp>
      <p:cxnSp>
        <p:nvCxnSpPr>
          <p:cNvPr id="11" name="Straight Arrow Connector 10"/>
          <p:cNvCxnSpPr>
            <a:stCxn id="2" idx="1"/>
          </p:cNvCxnSpPr>
          <p:nvPr/>
        </p:nvCxnSpPr>
        <p:spPr>
          <a:xfrm flipH="1">
            <a:off x="2913166" y="2023635"/>
            <a:ext cx="2843878" cy="9082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763009" y="3662413"/>
            <a:ext cx="3216453" cy="1200329"/>
          </a:xfrm>
          <a:prstGeom prst="rect">
            <a:avLst/>
          </a:prstGeom>
        </p:spPr>
        <p:txBody>
          <a:bodyPr wrap="square">
            <a:spAutoFit/>
          </a:bodyPr>
          <a:lstStyle/>
          <a:p>
            <a:pPr algn="just"/>
            <a:endParaRPr lang="en-US" dirty="0">
              <a:solidFill>
                <a:prstClr val="black">
                  <a:lumMod val="75000"/>
                  <a:lumOff val="25000"/>
                </a:prstClr>
              </a:solidFill>
            </a:endParaRPr>
          </a:p>
          <a:p>
            <a:pPr algn="just"/>
            <a:r>
              <a:rPr lang="en-US" dirty="0">
                <a:solidFill>
                  <a:prstClr val="black">
                    <a:lumMod val="75000"/>
                    <a:lumOff val="25000"/>
                  </a:prstClr>
                </a:solidFill>
              </a:rPr>
              <a:t>Injection wells (blue dots) are located in a negative density contrast.</a:t>
            </a:r>
          </a:p>
        </p:txBody>
      </p:sp>
      <p:cxnSp>
        <p:nvCxnSpPr>
          <p:cNvPr id="19" name="Straight Arrow Connector 18"/>
          <p:cNvCxnSpPr/>
          <p:nvPr/>
        </p:nvCxnSpPr>
        <p:spPr>
          <a:xfrm flipH="1" flipV="1">
            <a:off x="2733675" y="3141228"/>
            <a:ext cx="3023369" cy="11817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6915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198909" y="866848"/>
            <a:ext cx="5023686" cy="4862876"/>
          </a:xfrm>
          <a:prstGeom prst="rect">
            <a:avLst/>
          </a:prstGeom>
        </p:spPr>
      </p:pic>
      <p:pic>
        <p:nvPicPr>
          <p:cNvPr id="94" name="Grafik 35"/>
          <p:cNvPicPr/>
          <p:nvPr/>
        </p:nvPicPr>
        <p:blipFill>
          <a:blip r:embed="rId4"/>
          <a:stretch/>
        </p:blipFill>
        <p:spPr>
          <a:xfrm>
            <a:off x="6940080" y="57600"/>
            <a:ext cx="2150280" cy="632160"/>
          </a:xfrm>
          <a:prstGeom prst="rect">
            <a:avLst/>
          </a:prstGeom>
          <a:ln>
            <a:noFill/>
          </a:ln>
        </p:spPr>
      </p:pic>
      <p:pic>
        <p:nvPicPr>
          <p:cNvPr id="95" name="Grafik 36"/>
          <p:cNvPicPr/>
          <p:nvPr/>
        </p:nvPicPr>
        <p:blipFill>
          <a:blip r:embed="rId5"/>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smtClean="0">
                <a:solidFill>
                  <a:srgbClr val="4C4949"/>
                </a:solidFill>
                <a:uFill>
                  <a:solidFill>
                    <a:srgbClr val="FFFFFF"/>
                  </a:solidFill>
                </a:uFill>
                <a:latin typeface="Arial"/>
                <a:ea typeface="DejaVu Sans"/>
              </a:rPr>
              <a:t>Acoculco: residual anomaly</a:t>
            </a:r>
            <a:endParaRPr lang="en-GB" sz="1800" b="0" strike="noStrike" spc="-1" dirty="0">
              <a:solidFill>
                <a:srgbClr val="000000"/>
              </a:solidFill>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01" name="CustomShape 7"/>
          <p:cNvSpPr/>
          <p:nvPr/>
        </p:nvSpPr>
        <p:spPr>
          <a:xfrm>
            <a:off x="284768" y="592920"/>
            <a:ext cx="8379231" cy="234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gn="just">
              <a:lnSpc>
                <a:spcPct val="100000"/>
              </a:lnSpc>
              <a:buFont typeface="Arial" panose="020B0604020202020204" pitchFamily="34" charset="0"/>
              <a:buChar char="•"/>
            </a:pPr>
            <a:endParaRPr lang="en-GB" sz="2000" spc="-1" dirty="0">
              <a:solidFill>
                <a:srgbClr val="4C4949"/>
              </a:solidFill>
              <a:uFill>
                <a:solidFill>
                  <a:srgbClr val="FFFFFF"/>
                </a:solidFill>
              </a:uFill>
              <a:latin typeface="Arial"/>
              <a:ea typeface="DejaVu Sans"/>
            </a:endParaRPr>
          </a:p>
        </p:txBody>
      </p:sp>
      <p:pic>
        <p:nvPicPr>
          <p:cNvPr id="105" name="Grafik 1"/>
          <p:cNvPicPr/>
          <p:nvPr/>
        </p:nvPicPr>
        <p:blipFill>
          <a:blip r:embed="rId6"/>
          <a:stretch/>
        </p:blipFill>
        <p:spPr>
          <a:xfrm>
            <a:off x="860400" y="6346800"/>
            <a:ext cx="648000" cy="388800"/>
          </a:xfrm>
          <a:prstGeom prst="rect">
            <a:avLst/>
          </a:prstGeom>
          <a:ln>
            <a:solidFill>
              <a:srgbClr val="000000"/>
            </a:solidFill>
          </a:ln>
        </p:spPr>
      </p:pic>
      <p:sp>
        <p:nvSpPr>
          <p:cNvPr id="16"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cxnSp>
        <p:nvCxnSpPr>
          <p:cNvPr id="15" name="Straight Arrow Connector 14"/>
          <p:cNvCxnSpPr/>
          <p:nvPr/>
        </p:nvCxnSpPr>
        <p:spPr>
          <a:xfrm flipV="1">
            <a:off x="3152775" y="1696412"/>
            <a:ext cx="2162976" cy="9420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3152775" y="3765604"/>
            <a:ext cx="2162976" cy="482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5315751" y="1054768"/>
            <a:ext cx="3371817" cy="369332"/>
          </a:xfrm>
          <a:prstGeom prst="rect">
            <a:avLst/>
          </a:prstGeom>
          <a:noFill/>
        </p:spPr>
        <p:txBody>
          <a:bodyPr wrap="square" rtlCol="0">
            <a:spAutoFit/>
          </a:bodyPr>
          <a:lstStyle/>
          <a:p>
            <a:pPr algn="ctr"/>
            <a:r>
              <a:rPr lang="en-US" dirty="0">
                <a:solidFill>
                  <a:prstClr val="black">
                    <a:lumMod val="75000"/>
                    <a:lumOff val="25000"/>
                  </a:prstClr>
                </a:solidFill>
              </a:rPr>
              <a:t>Local residual</a:t>
            </a:r>
          </a:p>
        </p:txBody>
      </p:sp>
      <p:pic>
        <p:nvPicPr>
          <p:cNvPr id="32" name="Picture 31"/>
          <p:cNvPicPr>
            <a:picLocks noChangeAspect="1"/>
          </p:cNvPicPr>
          <p:nvPr/>
        </p:nvPicPr>
        <p:blipFill>
          <a:blip r:embed="rId9"/>
          <a:stretch>
            <a:fillRect/>
          </a:stretch>
        </p:blipFill>
        <p:spPr>
          <a:xfrm>
            <a:off x="5439258" y="1551089"/>
            <a:ext cx="3647514" cy="3182836"/>
          </a:xfrm>
          <a:prstGeom prst="rect">
            <a:avLst/>
          </a:prstGeom>
        </p:spPr>
      </p:pic>
      <p:sp>
        <p:nvSpPr>
          <p:cNvPr id="33" name="Rectangle 32"/>
          <p:cNvSpPr/>
          <p:nvPr/>
        </p:nvSpPr>
        <p:spPr>
          <a:xfrm>
            <a:off x="196920" y="5706659"/>
            <a:ext cx="8983800" cy="523220"/>
          </a:xfrm>
          <a:prstGeom prst="rect">
            <a:avLst/>
          </a:prstGeom>
        </p:spPr>
        <p:txBody>
          <a:bodyPr wrap="square">
            <a:spAutoFit/>
          </a:bodyPr>
          <a:lstStyle/>
          <a:p>
            <a:r>
              <a:rPr lang="de-DE" sz="1400" i="1" dirty="0" err="1">
                <a:solidFill>
                  <a:prstClr val="black">
                    <a:lumMod val="75000"/>
                    <a:lumOff val="25000"/>
                  </a:prstClr>
                </a:solidFill>
              </a:rPr>
              <a:t>Figure</a:t>
            </a:r>
            <a:r>
              <a:rPr lang="de-DE" sz="1400" i="1" dirty="0">
                <a:solidFill>
                  <a:prstClr val="black">
                    <a:lumMod val="75000"/>
                    <a:lumOff val="25000"/>
                  </a:prstClr>
                </a:solidFill>
              </a:rPr>
              <a:t> </a:t>
            </a:r>
            <a:r>
              <a:rPr lang="en-US" sz="1400" i="1" dirty="0" smtClean="0">
                <a:solidFill>
                  <a:prstClr val="black">
                    <a:lumMod val="75000"/>
                    <a:lumOff val="25000"/>
                  </a:prstClr>
                </a:solidFill>
              </a:rPr>
              <a:t>15. </a:t>
            </a:r>
            <a:r>
              <a:rPr lang="en-US" sz="1400" i="1" dirty="0">
                <a:solidFill>
                  <a:prstClr val="black">
                    <a:lumMod val="75000"/>
                    <a:lumOff val="25000"/>
                  </a:prstClr>
                </a:solidFill>
              </a:rPr>
              <a:t>The inversion was carried out in an area ~</a:t>
            </a:r>
            <a:r>
              <a:rPr lang="en-US" sz="1400" i="1" dirty="0" smtClean="0">
                <a:solidFill>
                  <a:prstClr val="black">
                    <a:lumMod val="75000"/>
                    <a:lumOff val="25000"/>
                  </a:prstClr>
                </a:solidFill>
              </a:rPr>
              <a:t>14.5 </a:t>
            </a:r>
            <a:r>
              <a:rPr lang="en-US" sz="1400" i="1" dirty="0">
                <a:solidFill>
                  <a:prstClr val="black">
                    <a:lumMod val="75000"/>
                    <a:lumOff val="25000"/>
                  </a:prstClr>
                </a:solidFill>
              </a:rPr>
              <a:t>km x </a:t>
            </a:r>
            <a:r>
              <a:rPr lang="en-US" sz="1400" i="1" dirty="0" smtClean="0">
                <a:solidFill>
                  <a:prstClr val="black">
                    <a:lumMod val="75000"/>
                    <a:lumOff val="25000"/>
                  </a:prstClr>
                </a:solidFill>
              </a:rPr>
              <a:t>13 </a:t>
            </a:r>
            <a:r>
              <a:rPr lang="en-US" sz="1400" i="1" dirty="0">
                <a:solidFill>
                  <a:prstClr val="black">
                    <a:lumMod val="75000"/>
                    <a:lumOff val="25000"/>
                  </a:prstClr>
                </a:solidFill>
              </a:rPr>
              <a:t>km. Black dots: </a:t>
            </a:r>
            <a:r>
              <a:rPr lang="en-US" sz="1400" i="1" dirty="0" smtClean="0">
                <a:solidFill>
                  <a:prstClr val="black">
                    <a:lumMod val="75000"/>
                    <a:lumOff val="25000"/>
                  </a:prstClr>
                </a:solidFill>
              </a:rPr>
              <a:t>gravity stations. Red triangles represent the wells.</a:t>
            </a:r>
            <a:endParaRPr lang="en-US" sz="1400" dirty="0"/>
          </a:p>
        </p:txBody>
      </p:sp>
    </p:spTree>
    <p:extLst>
      <p:ext uri="{BB962C8B-B14F-4D97-AF65-F5344CB8AC3E}">
        <p14:creationId xmlns:p14="http://schemas.microsoft.com/office/powerpoint/2010/main" val="5963819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Grafik 35"/>
          <p:cNvPicPr/>
          <p:nvPr/>
        </p:nvPicPr>
        <p:blipFill>
          <a:blip r:embed="rId3"/>
          <a:stretch/>
        </p:blipFill>
        <p:spPr>
          <a:xfrm>
            <a:off x="6940080" y="57600"/>
            <a:ext cx="2150280" cy="632160"/>
          </a:xfrm>
          <a:prstGeom prst="rect">
            <a:avLst/>
          </a:prstGeom>
          <a:ln>
            <a:noFill/>
          </a:ln>
        </p:spPr>
      </p:pic>
      <p:pic>
        <p:nvPicPr>
          <p:cNvPr id="95" name="Grafik 36"/>
          <p:cNvPicPr/>
          <p:nvPr/>
        </p:nvPicPr>
        <p:blipFill>
          <a:blip r:embed="rId4"/>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smtClean="0">
                <a:solidFill>
                  <a:srgbClr val="4C4949"/>
                </a:solidFill>
                <a:uFill>
                  <a:solidFill>
                    <a:srgbClr val="FFFFFF"/>
                  </a:solidFill>
                </a:uFill>
                <a:latin typeface="Arial"/>
                <a:ea typeface="DejaVu Sans"/>
              </a:rPr>
              <a:t>Acoculco: 3D density model</a:t>
            </a:r>
            <a:endParaRPr lang="en-GB" sz="1800" b="0" strike="noStrike" spc="-1" dirty="0">
              <a:solidFill>
                <a:srgbClr val="000000"/>
              </a:solidFill>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01" name="CustomShape 7"/>
          <p:cNvSpPr/>
          <p:nvPr/>
        </p:nvSpPr>
        <p:spPr>
          <a:xfrm>
            <a:off x="575100" y="1106983"/>
            <a:ext cx="7991640" cy="21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gn="just">
              <a:lnSpc>
                <a:spcPct val="100000"/>
              </a:lnSpc>
              <a:buFont typeface="Arial" panose="020B0604020202020204" pitchFamily="34" charset="0"/>
              <a:buChar char="•"/>
            </a:pPr>
            <a:endParaRPr lang="en-GB" sz="2000" spc="-1" dirty="0">
              <a:solidFill>
                <a:srgbClr val="4C4949"/>
              </a:solidFill>
              <a:uFill>
                <a:solidFill>
                  <a:srgbClr val="FFFFFF"/>
                </a:solidFill>
              </a:uFill>
              <a:latin typeface="Arial"/>
              <a:ea typeface="DejaVu Sans"/>
            </a:endParaRPr>
          </a:p>
        </p:txBody>
      </p:sp>
      <p:pic>
        <p:nvPicPr>
          <p:cNvPr id="105" name="Grafik 1"/>
          <p:cNvPicPr/>
          <p:nvPr/>
        </p:nvPicPr>
        <p:blipFill>
          <a:blip r:embed="rId5"/>
          <a:stretch/>
        </p:blipFill>
        <p:spPr>
          <a:xfrm>
            <a:off x="860400" y="6346800"/>
            <a:ext cx="648000" cy="388800"/>
          </a:xfrm>
          <a:prstGeom prst="rect">
            <a:avLst/>
          </a:prstGeom>
          <a:ln>
            <a:solidFill>
              <a:srgbClr val="000000"/>
            </a:solidFill>
          </a:ln>
        </p:spPr>
      </p:pic>
      <p:sp>
        <p:nvSpPr>
          <p:cNvPr id="16"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grpSp>
        <p:nvGrpSpPr>
          <p:cNvPr id="5" name="Group 4"/>
          <p:cNvGrpSpPr/>
          <p:nvPr/>
        </p:nvGrpSpPr>
        <p:grpSpPr>
          <a:xfrm>
            <a:off x="4462556" y="1681563"/>
            <a:ext cx="4511657" cy="3388255"/>
            <a:chOff x="4632342" y="2668384"/>
            <a:chExt cx="4511657" cy="3388255"/>
          </a:xfrm>
        </p:grpSpPr>
        <p:pic>
          <p:nvPicPr>
            <p:cNvPr id="2" name="Picture 1"/>
            <p:cNvPicPr>
              <a:picLocks noChangeAspect="1"/>
            </p:cNvPicPr>
            <p:nvPr/>
          </p:nvPicPr>
          <p:blipFill>
            <a:blip r:embed="rId8"/>
            <a:stretch>
              <a:fillRect/>
            </a:stretch>
          </p:blipFill>
          <p:spPr>
            <a:xfrm>
              <a:off x="4632342" y="2668384"/>
              <a:ext cx="4511657" cy="3388255"/>
            </a:xfrm>
            <a:prstGeom prst="rect">
              <a:avLst/>
            </a:prstGeom>
          </p:spPr>
        </p:pic>
        <p:pic>
          <p:nvPicPr>
            <p:cNvPr id="4" name="Picture 3"/>
            <p:cNvPicPr>
              <a:picLocks noChangeAspect="1"/>
            </p:cNvPicPr>
            <p:nvPr/>
          </p:nvPicPr>
          <p:blipFill>
            <a:blip r:embed="rId9"/>
            <a:stretch>
              <a:fillRect/>
            </a:stretch>
          </p:blipFill>
          <p:spPr>
            <a:xfrm>
              <a:off x="4900158" y="5195885"/>
              <a:ext cx="454049" cy="578372"/>
            </a:xfrm>
            <a:prstGeom prst="rect">
              <a:avLst/>
            </a:prstGeom>
          </p:spPr>
        </p:pic>
      </p:grpSp>
      <p:pic>
        <p:nvPicPr>
          <p:cNvPr id="6" name="Picture 5"/>
          <p:cNvPicPr>
            <a:picLocks noChangeAspect="1"/>
          </p:cNvPicPr>
          <p:nvPr/>
        </p:nvPicPr>
        <p:blipFill>
          <a:blip r:embed="rId10"/>
          <a:stretch>
            <a:fillRect/>
          </a:stretch>
        </p:blipFill>
        <p:spPr>
          <a:xfrm>
            <a:off x="196920" y="1681563"/>
            <a:ext cx="4212743" cy="3676058"/>
          </a:xfrm>
          <a:prstGeom prst="rect">
            <a:avLst/>
          </a:prstGeom>
        </p:spPr>
      </p:pic>
      <p:sp>
        <p:nvSpPr>
          <p:cNvPr id="26" name="TextBox 25"/>
          <p:cNvSpPr txBox="1"/>
          <p:nvPr/>
        </p:nvSpPr>
        <p:spPr>
          <a:xfrm>
            <a:off x="460800" y="1068008"/>
            <a:ext cx="3215850" cy="369332"/>
          </a:xfrm>
          <a:prstGeom prst="rect">
            <a:avLst/>
          </a:prstGeom>
          <a:noFill/>
        </p:spPr>
        <p:txBody>
          <a:bodyPr wrap="square" rtlCol="0">
            <a:spAutoFit/>
          </a:bodyPr>
          <a:lstStyle/>
          <a:p>
            <a:pPr algn="ctr"/>
            <a:r>
              <a:rPr lang="en-US" dirty="0">
                <a:solidFill>
                  <a:prstClr val="black">
                    <a:lumMod val="75000"/>
                    <a:lumOff val="25000"/>
                  </a:prstClr>
                </a:solidFill>
              </a:rPr>
              <a:t>Local residual </a:t>
            </a:r>
          </a:p>
        </p:txBody>
      </p:sp>
      <p:sp>
        <p:nvSpPr>
          <p:cNvPr id="31" name="Rectangle 30"/>
          <p:cNvSpPr/>
          <p:nvPr/>
        </p:nvSpPr>
        <p:spPr>
          <a:xfrm>
            <a:off x="2650397" y="5645215"/>
            <a:ext cx="3973975" cy="307777"/>
          </a:xfrm>
          <a:prstGeom prst="rect">
            <a:avLst/>
          </a:prstGeom>
        </p:spPr>
        <p:txBody>
          <a:bodyPr wrap="square">
            <a:spAutoFit/>
          </a:bodyPr>
          <a:lstStyle/>
          <a:p>
            <a:r>
              <a:rPr lang="en-US" sz="1400" i="1" dirty="0" smtClean="0">
                <a:solidFill>
                  <a:prstClr val="black">
                    <a:lumMod val="75000"/>
                    <a:lumOff val="25000"/>
                  </a:prstClr>
                </a:solidFill>
              </a:rPr>
              <a:t>Figure</a:t>
            </a:r>
            <a:r>
              <a:rPr lang="de-DE" sz="1400" i="1" dirty="0" smtClean="0">
                <a:solidFill>
                  <a:prstClr val="black">
                    <a:lumMod val="75000"/>
                    <a:lumOff val="25000"/>
                  </a:prstClr>
                </a:solidFill>
              </a:rPr>
              <a:t> </a:t>
            </a:r>
            <a:r>
              <a:rPr lang="en-US" sz="1400" i="1" dirty="0" smtClean="0">
                <a:solidFill>
                  <a:prstClr val="black">
                    <a:lumMod val="75000"/>
                    <a:lumOff val="25000"/>
                  </a:prstClr>
                </a:solidFill>
              </a:rPr>
              <a:t>16. Local 3D density model in Acoculco.</a:t>
            </a:r>
            <a:endParaRPr lang="en-US" sz="1400" i="1" dirty="0">
              <a:solidFill>
                <a:prstClr val="black">
                  <a:lumMod val="75000"/>
                  <a:lumOff val="25000"/>
                </a:prstClr>
              </a:solidFill>
            </a:endParaRPr>
          </a:p>
        </p:txBody>
      </p:sp>
      <p:sp>
        <p:nvSpPr>
          <p:cNvPr id="32" name="TextBox 31"/>
          <p:cNvSpPr txBox="1"/>
          <p:nvPr/>
        </p:nvSpPr>
        <p:spPr>
          <a:xfrm>
            <a:off x="4528359" y="1068008"/>
            <a:ext cx="4480714" cy="646331"/>
          </a:xfrm>
          <a:prstGeom prst="rect">
            <a:avLst/>
          </a:prstGeom>
          <a:noFill/>
        </p:spPr>
        <p:txBody>
          <a:bodyPr wrap="none" rtlCol="0">
            <a:spAutoFit/>
          </a:bodyPr>
          <a:lstStyle/>
          <a:p>
            <a:r>
              <a:rPr lang="en-US" dirty="0">
                <a:solidFill>
                  <a:prstClr val="black">
                    <a:lumMod val="75000"/>
                    <a:lumOff val="25000"/>
                  </a:prstClr>
                </a:solidFill>
              </a:rPr>
              <a:t>The horizontal cell size is 300 x 300 </a:t>
            </a:r>
            <a:r>
              <a:rPr lang="en-US" dirty="0" smtClean="0">
                <a:solidFill>
                  <a:prstClr val="black">
                    <a:lumMod val="75000"/>
                    <a:lumOff val="25000"/>
                  </a:prstClr>
                </a:solidFill>
              </a:rPr>
              <a:t>m</a:t>
            </a:r>
          </a:p>
          <a:p>
            <a:r>
              <a:rPr lang="en-US" dirty="0">
                <a:solidFill>
                  <a:prstClr val="black">
                    <a:lumMod val="75000"/>
                    <a:lumOff val="25000"/>
                  </a:prstClr>
                </a:solidFill>
              </a:rPr>
              <a:t>The vertical extension increases gradually</a:t>
            </a:r>
            <a:endParaRPr lang="en-US" dirty="0"/>
          </a:p>
        </p:txBody>
      </p:sp>
    </p:spTree>
    <p:extLst>
      <p:ext uri="{BB962C8B-B14F-4D97-AF65-F5344CB8AC3E}">
        <p14:creationId xmlns:p14="http://schemas.microsoft.com/office/powerpoint/2010/main" val="38948610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Grafik 35"/>
          <p:cNvPicPr/>
          <p:nvPr/>
        </p:nvPicPr>
        <p:blipFill>
          <a:blip r:embed="rId3"/>
          <a:stretch/>
        </p:blipFill>
        <p:spPr>
          <a:xfrm>
            <a:off x="6940080" y="57600"/>
            <a:ext cx="2150280" cy="632160"/>
          </a:xfrm>
          <a:prstGeom prst="rect">
            <a:avLst/>
          </a:prstGeom>
          <a:ln>
            <a:noFill/>
          </a:ln>
        </p:spPr>
      </p:pic>
      <p:pic>
        <p:nvPicPr>
          <p:cNvPr id="95" name="Grafik 36"/>
          <p:cNvPicPr/>
          <p:nvPr/>
        </p:nvPicPr>
        <p:blipFill>
          <a:blip r:embed="rId4"/>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spc="-1" dirty="0" smtClean="0">
                <a:solidFill>
                  <a:srgbClr val="4C4949"/>
                </a:solidFill>
                <a:uFill>
                  <a:solidFill>
                    <a:srgbClr val="FFFFFF"/>
                  </a:solidFill>
                </a:uFill>
                <a:latin typeface="Arial"/>
              </a:rPr>
              <a:t>Acoculco at1000 m depth</a:t>
            </a:r>
            <a:endParaRPr lang="en-GB" sz="1800" b="0" strike="noStrike" spc="-1" dirty="0">
              <a:solidFill>
                <a:srgbClr val="000000"/>
              </a:solidFill>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01" name="CustomShape 7"/>
          <p:cNvSpPr/>
          <p:nvPr/>
        </p:nvSpPr>
        <p:spPr>
          <a:xfrm>
            <a:off x="575100" y="1165860"/>
            <a:ext cx="7991640" cy="21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gn="just">
              <a:lnSpc>
                <a:spcPct val="100000"/>
              </a:lnSpc>
              <a:buFont typeface="Arial" panose="020B0604020202020204" pitchFamily="34" charset="0"/>
              <a:buChar char="•"/>
            </a:pPr>
            <a:endParaRPr lang="en-GB" sz="2000" spc="-1" dirty="0">
              <a:solidFill>
                <a:srgbClr val="4C4949"/>
              </a:solidFill>
              <a:uFill>
                <a:solidFill>
                  <a:srgbClr val="FFFFFF"/>
                </a:solidFill>
              </a:uFill>
              <a:latin typeface="Arial"/>
              <a:ea typeface="DejaVu Sans"/>
            </a:endParaRPr>
          </a:p>
        </p:txBody>
      </p:sp>
      <p:pic>
        <p:nvPicPr>
          <p:cNvPr id="105" name="Grafik 1"/>
          <p:cNvPicPr/>
          <p:nvPr/>
        </p:nvPicPr>
        <p:blipFill>
          <a:blip r:embed="rId5"/>
          <a:stretch/>
        </p:blipFill>
        <p:spPr>
          <a:xfrm>
            <a:off x="860400" y="6346800"/>
            <a:ext cx="648000" cy="388800"/>
          </a:xfrm>
          <a:prstGeom prst="rect">
            <a:avLst/>
          </a:prstGeom>
          <a:ln>
            <a:solidFill>
              <a:srgbClr val="000000"/>
            </a:solidFill>
          </a:ln>
        </p:spPr>
      </p:pic>
      <p:sp>
        <p:nvSpPr>
          <p:cNvPr id="16"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grpSp>
        <p:nvGrpSpPr>
          <p:cNvPr id="4" name="Group 3"/>
          <p:cNvGrpSpPr>
            <a:grpSpLocks noChangeAspect="1"/>
          </p:cNvGrpSpPr>
          <p:nvPr/>
        </p:nvGrpSpPr>
        <p:grpSpPr>
          <a:xfrm>
            <a:off x="386595" y="1730114"/>
            <a:ext cx="4236172" cy="3654842"/>
            <a:chOff x="2017987" y="963395"/>
            <a:chExt cx="5728427" cy="4942315"/>
          </a:xfrm>
        </p:grpSpPr>
        <p:pic>
          <p:nvPicPr>
            <p:cNvPr id="14" name="Picture 13"/>
            <p:cNvPicPr>
              <a:picLocks noChangeAspect="1"/>
            </p:cNvPicPr>
            <p:nvPr/>
          </p:nvPicPr>
          <p:blipFill>
            <a:blip r:embed="rId8"/>
            <a:stretch>
              <a:fillRect/>
            </a:stretch>
          </p:blipFill>
          <p:spPr>
            <a:xfrm>
              <a:off x="2017987" y="963395"/>
              <a:ext cx="5728427" cy="4942315"/>
            </a:xfrm>
            <a:prstGeom prst="rect">
              <a:avLst/>
            </a:prstGeom>
          </p:spPr>
        </p:pic>
        <p:sp>
          <p:nvSpPr>
            <p:cNvPr id="19" name="TextBox 18"/>
            <p:cNvSpPr txBox="1"/>
            <p:nvPr/>
          </p:nvSpPr>
          <p:spPr>
            <a:xfrm>
              <a:off x="2302627" y="1245258"/>
              <a:ext cx="1490745" cy="374576"/>
            </a:xfrm>
            <a:prstGeom prst="rect">
              <a:avLst/>
            </a:prstGeom>
            <a:solidFill>
              <a:schemeClr val="bg1"/>
            </a:solidFill>
          </p:spPr>
          <p:txBody>
            <a:bodyPr wrap="square" rtlCol="0">
              <a:spAutoFit/>
            </a:bodyPr>
            <a:lstStyle/>
            <a:p>
              <a:r>
                <a:rPr lang="en-US" sz="1200" b="1" dirty="0" smtClean="0"/>
                <a:t>2000 m a.sl.</a:t>
              </a:r>
              <a:endParaRPr lang="en-US" sz="1200" b="1" dirty="0"/>
            </a:p>
          </p:txBody>
        </p:sp>
      </p:grpSp>
      <p:sp>
        <p:nvSpPr>
          <p:cNvPr id="20" name="Rectangle 19"/>
          <p:cNvSpPr/>
          <p:nvPr/>
        </p:nvSpPr>
        <p:spPr>
          <a:xfrm>
            <a:off x="2605317" y="5846243"/>
            <a:ext cx="4708340" cy="307777"/>
          </a:xfrm>
          <a:prstGeom prst="rect">
            <a:avLst/>
          </a:prstGeom>
        </p:spPr>
        <p:txBody>
          <a:bodyPr wrap="none">
            <a:spAutoFit/>
          </a:bodyPr>
          <a:lstStyle/>
          <a:p>
            <a:r>
              <a:rPr lang="en-US" sz="1400" i="1" dirty="0" smtClean="0">
                <a:solidFill>
                  <a:prstClr val="black">
                    <a:lumMod val="75000"/>
                    <a:lumOff val="25000"/>
                  </a:prstClr>
                </a:solidFill>
              </a:rPr>
              <a:t>Figure</a:t>
            </a:r>
            <a:r>
              <a:rPr lang="de-DE" sz="1400" i="1" dirty="0" smtClean="0">
                <a:solidFill>
                  <a:prstClr val="black">
                    <a:lumMod val="75000"/>
                    <a:lumOff val="25000"/>
                  </a:prstClr>
                </a:solidFill>
              </a:rPr>
              <a:t> </a:t>
            </a:r>
            <a:r>
              <a:rPr lang="en-US" sz="1400" i="1" dirty="0" smtClean="0">
                <a:solidFill>
                  <a:prstClr val="black">
                    <a:lumMod val="75000"/>
                    <a:lumOff val="25000"/>
                  </a:prstClr>
                </a:solidFill>
              </a:rPr>
              <a:t>17. Density contrast at 1000 m and 2000 m depth.</a:t>
            </a:r>
            <a:endParaRPr lang="en-US" sz="1400" dirty="0"/>
          </a:p>
        </p:txBody>
      </p:sp>
      <p:pic>
        <p:nvPicPr>
          <p:cNvPr id="2" name="Picture 1"/>
          <p:cNvPicPr>
            <a:picLocks noChangeAspect="1"/>
          </p:cNvPicPr>
          <p:nvPr/>
        </p:nvPicPr>
        <p:blipFill>
          <a:blip r:embed="rId9"/>
          <a:stretch>
            <a:fillRect/>
          </a:stretch>
        </p:blipFill>
        <p:spPr>
          <a:xfrm>
            <a:off x="4644753" y="1678896"/>
            <a:ext cx="4342229" cy="3707177"/>
          </a:xfrm>
          <a:prstGeom prst="rect">
            <a:avLst/>
          </a:prstGeom>
        </p:spPr>
      </p:pic>
      <p:sp>
        <p:nvSpPr>
          <p:cNvPr id="21" name="TextBox 20"/>
          <p:cNvSpPr txBox="1"/>
          <p:nvPr/>
        </p:nvSpPr>
        <p:spPr>
          <a:xfrm>
            <a:off x="4900360" y="1938552"/>
            <a:ext cx="1094040" cy="276999"/>
          </a:xfrm>
          <a:prstGeom prst="rect">
            <a:avLst/>
          </a:prstGeom>
          <a:solidFill>
            <a:schemeClr val="bg1"/>
          </a:solidFill>
        </p:spPr>
        <p:txBody>
          <a:bodyPr wrap="square" rtlCol="0">
            <a:spAutoFit/>
          </a:bodyPr>
          <a:lstStyle/>
          <a:p>
            <a:r>
              <a:rPr lang="en-US" sz="1200" b="1" dirty="0" smtClean="0"/>
              <a:t>1000 m </a:t>
            </a:r>
            <a:r>
              <a:rPr lang="en-US" sz="1200" b="1" dirty="0" err="1" smtClean="0"/>
              <a:t>a.s.l</a:t>
            </a:r>
            <a:r>
              <a:rPr lang="en-US" sz="1200" b="1" dirty="0" smtClean="0"/>
              <a:t>.</a:t>
            </a:r>
            <a:endParaRPr lang="en-US" sz="1200" b="1" dirty="0"/>
          </a:p>
        </p:txBody>
      </p:sp>
    </p:spTree>
    <p:extLst>
      <p:ext uri="{BB962C8B-B14F-4D97-AF65-F5344CB8AC3E}">
        <p14:creationId xmlns:p14="http://schemas.microsoft.com/office/powerpoint/2010/main" val="277318170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Grafik 35"/>
          <p:cNvPicPr/>
          <p:nvPr/>
        </p:nvPicPr>
        <p:blipFill>
          <a:blip r:embed="rId3"/>
          <a:stretch/>
        </p:blipFill>
        <p:spPr>
          <a:xfrm>
            <a:off x="6940080" y="57600"/>
            <a:ext cx="2150280" cy="632160"/>
          </a:xfrm>
          <a:prstGeom prst="rect">
            <a:avLst/>
          </a:prstGeom>
          <a:ln>
            <a:noFill/>
          </a:ln>
        </p:spPr>
      </p:pic>
      <p:pic>
        <p:nvPicPr>
          <p:cNvPr id="86" name="Grafik 36"/>
          <p:cNvPicPr/>
          <p:nvPr/>
        </p:nvPicPr>
        <p:blipFill>
          <a:blip r:embed="rId4"/>
          <a:stretch/>
        </p:blipFill>
        <p:spPr>
          <a:xfrm>
            <a:off x="203400" y="6347520"/>
            <a:ext cx="584640" cy="388800"/>
          </a:xfrm>
          <a:prstGeom prst="rect">
            <a:avLst/>
          </a:prstGeom>
          <a:ln>
            <a:noFill/>
          </a:ln>
        </p:spPr>
      </p:pic>
      <p:sp>
        <p:nvSpPr>
          <p:cNvPr id="88"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Conclusions</a:t>
            </a:r>
            <a:endParaRPr lang="en-GB" sz="1800" b="0" strike="noStrike" spc="-1" dirty="0">
              <a:solidFill>
                <a:srgbClr val="000000"/>
              </a:solidFill>
              <a:uFill>
                <a:solidFill>
                  <a:srgbClr val="FFFFFF"/>
                </a:solidFill>
              </a:uFill>
              <a:latin typeface="Arial"/>
            </a:endParaRPr>
          </a:p>
        </p:txBody>
      </p:sp>
      <p:sp>
        <p:nvSpPr>
          <p:cNvPr id="89"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0"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91" name="Grafik 1"/>
          <p:cNvPicPr/>
          <p:nvPr/>
        </p:nvPicPr>
        <p:blipFill>
          <a:blip r:embed="rId5"/>
          <a:stretch/>
        </p:blipFill>
        <p:spPr>
          <a:xfrm>
            <a:off x="860400" y="6346800"/>
            <a:ext cx="648000" cy="388800"/>
          </a:xfrm>
          <a:prstGeom prst="rect">
            <a:avLst/>
          </a:prstGeom>
          <a:ln>
            <a:solidFill>
              <a:srgbClr val="000000"/>
            </a:solidFill>
          </a:ln>
        </p:spPr>
      </p:pic>
      <p:sp>
        <p:nvSpPr>
          <p:cNvPr id="11" name="CustomShape 7"/>
          <p:cNvSpPr/>
          <p:nvPr/>
        </p:nvSpPr>
        <p:spPr>
          <a:xfrm>
            <a:off x="575100" y="769320"/>
            <a:ext cx="7991640" cy="21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gn="just">
              <a:buFont typeface="Arial" panose="020B0604020202020204" pitchFamily="34" charset="0"/>
              <a:buChar char="•"/>
            </a:pPr>
            <a:endParaRPr lang="en-GB" spc="-1" dirty="0" smtClean="0">
              <a:solidFill>
                <a:schemeClr val="tx1">
                  <a:lumMod val="75000"/>
                  <a:lumOff val="25000"/>
                </a:schemeClr>
              </a:solidFill>
              <a:uFill>
                <a:solidFill>
                  <a:srgbClr val="FFFFFF"/>
                </a:solidFill>
              </a:uFill>
            </a:endParaRPr>
          </a:p>
          <a:p>
            <a:pPr marL="342900" indent="-342900" algn="just">
              <a:buFont typeface="Arial" panose="020B0604020202020204" pitchFamily="34" charset="0"/>
              <a:buChar char="•"/>
            </a:pPr>
            <a:r>
              <a:rPr lang="en-US" spc="-1" dirty="0">
                <a:solidFill>
                  <a:schemeClr val="tx1">
                    <a:lumMod val="75000"/>
                    <a:lumOff val="25000"/>
                  </a:schemeClr>
                </a:solidFill>
                <a:uFill>
                  <a:solidFill>
                    <a:srgbClr val="FFFFFF"/>
                  </a:solidFill>
                </a:uFill>
              </a:rPr>
              <a:t>Two families of faults have been </a:t>
            </a:r>
            <a:r>
              <a:rPr lang="en-US" spc="-1" dirty="0" smtClean="0">
                <a:solidFill>
                  <a:schemeClr val="tx1">
                    <a:lumMod val="75000"/>
                    <a:lumOff val="25000"/>
                  </a:schemeClr>
                </a:solidFill>
                <a:uFill>
                  <a:solidFill>
                    <a:srgbClr val="FFFFFF"/>
                  </a:solidFill>
                </a:uFill>
              </a:rPr>
              <a:t>recognized in the regional setting: </a:t>
            </a:r>
            <a:r>
              <a:rPr lang="en-US" spc="-1" dirty="0">
                <a:solidFill>
                  <a:schemeClr val="tx1">
                    <a:lumMod val="75000"/>
                    <a:lumOff val="25000"/>
                  </a:schemeClr>
                </a:solidFill>
                <a:uFill>
                  <a:solidFill>
                    <a:srgbClr val="FFFFFF"/>
                  </a:solidFill>
                </a:uFill>
              </a:rPr>
              <a:t>NE-SW and NW-SE </a:t>
            </a:r>
            <a:r>
              <a:rPr lang="en-US" spc="-1" dirty="0" smtClean="0">
                <a:solidFill>
                  <a:schemeClr val="tx1">
                    <a:lumMod val="75000"/>
                    <a:lumOff val="25000"/>
                  </a:schemeClr>
                </a:solidFill>
                <a:uFill>
                  <a:solidFill>
                    <a:srgbClr val="FFFFFF"/>
                  </a:solidFill>
                </a:uFill>
              </a:rPr>
              <a:t>oriented fault systems.</a:t>
            </a:r>
          </a:p>
          <a:p>
            <a:pPr marL="342900" indent="-342900" algn="just">
              <a:buFont typeface="Arial" panose="020B0604020202020204" pitchFamily="34" charset="0"/>
              <a:buChar char="•"/>
            </a:pPr>
            <a:endParaRPr lang="en-US" spc="-1" dirty="0" smtClean="0">
              <a:solidFill>
                <a:schemeClr val="tx1">
                  <a:lumMod val="75000"/>
                  <a:lumOff val="25000"/>
                </a:schemeClr>
              </a:solidFill>
              <a:uFill>
                <a:solidFill>
                  <a:srgbClr val="FFFFFF"/>
                </a:solidFill>
              </a:uFill>
            </a:endParaRPr>
          </a:p>
          <a:p>
            <a:pPr marL="342900" indent="-342900" algn="just">
              <a:buFont typeface="Arial" panose="020B0604020202020204" pitchFamily="34" charset="0"/>
              <a:buChar char="•"/>
            </a:pPr>
            <a:r>
              <a:rPr lang="en-US" spc="-1" dirty="0" smtClean="0">
                <a:solidFill>
                  <a:schemeClr val="tx1">
                    <a:lumMod val="75000"/>
                    <a:lumOff val="25000"/>
                  </a:schemeClr>
                </a:solidFill>
                <a:uFill>
                  <a:solidFill>
                    <a:srgbClr val="FFFFFF"/>
                  </a:solidFill>
                </a:uFill>
              </a:rPr>
              <a:t>The </a:t>
            </a:r>
            <a:r>
              <a:rPr lang="en-US" spc="-1" dirty="0">
                <a:solidFill>
                  <a:schemeClr val="tx1">
                    <a:lumMod val="75000"/>
                    <a:lumOff val="25000"/>
                  </a:schemeClr>
                </a:solidFill>
                <a:uFill>
                  <a:solidFill>
                    <a:srgbClr val="FFFFFF"/>
                  </a:solidFill>
                </a:uFill>
              </a:rPr>
              <a:t>circulation of the geothermal fluids are strictly controlled </a:t>
            </a:r>
            <a:r>
              <a:rPr lang="en-US" spc="-1" dirty="0" smtClean="0">
                <a:solidFill>
                  <a:schemeClr val="tx1">
                    <a:lumMod val="75000"/>
                    <a:lumOff val="25000"/>
                  </a:schemeClr>
                </a:solidFill>
                <a:uFill>
                  <a:solidFill>
                    <a:srgbClr val="FFFFFF"/>
                  </a:solidFill>
                </a:uFill>
              </a:rPr>
              <a:t>by </a:t>
            </a:r>
            <a:r>
              <a:rPr lang="en-US" spc="-1" dirty="0">
                <a:solidFill>
                  <a:schemeClr val="tx1">
                    <a:lumMod val="75000"/>
                    <a:lumOff val="25000"/>
                  </a:schemeClr>
                </a:solidFill>
                <a:uFill>
                  <a:solidFill>
                    <a:srgbClr val="FFFFFF"/>
                  </a:solidFill>
                </a:uFill>
              </a:rPr>
              <a:t>lithological changes and </a:t>
            </a:r>
            <a:r>
              <a:rPr lang="en-US" spc="-1" dirty="0" smtClean="0">
                <a:solidFill>
                  <a:schemeClr val="tx1">
                    <a:lumMod val="75000"/>
                    <a:lumOff val="25000"/>
                  </a:schemeClr>
                </a:solidFill>
                <a:uFill>
                  <a:solidFill>
                    <a:srgbClr val="FFFFFF"/>
                  </a:solidFill>
                </a:uFill>
              </a:rPr>
              <a:t>fault zones.</a:t>
            </a:r>
            <a:endParaRPr lang="en-GB" spc="-1" dirty="0" smtClean="0">
              <a:solidFill>
                <a:schemeClr val="tx1">
                  <a:lumMod val="75000"/>
                  <a:lumOff val="25000"/>
                </a:schemeClr>
              </a:solidFill>
              <a:uFill>
                <a:solidFill>
                  <a:srgbClr val="FFFFFF"/>
                </a:solidFill>
              </a:uFill>
            </a:endParaRPr>
          </a:p>
          <a:p>
            <a:pPr algn="just"/>
            <a:endParaRPr lang="en-GB" spc="-1" dirty="0" smtClean="0">
              <a:solidFill>
                <a:schemeClr val="tx1">
                  <a:lumMod val="75000"/>
                  <a:lumOff val="25000"/>
                </a:schemeClr>
              </a:solidFill>
              <a:uFill>
                <a:solidFill>
                  <a:srgbClr val="FFFFFF"/>
                </a:solidFill>
              </a:uFill>
            </a:endParaRPr>
          </a:p>
          <a:p>
            <a:pPr marL="342900" indent="-342900" algn="just">
              <a:buFont typeface="Arial" panose="020B0604020202020204" pitchFamily="34" charset="0"/>
              <a:buChar char="•"/>
            </a:pPr>
            <a:r>
              <a:rPr lang="en-GB" spc="-1" dirty="0" smtClean="0">
                <a:solidFill>
                  <a:schemeClr val="tx1">
                    <a:lumMod val="75000"/>
                    <a:lumOff val="25000"/>
                  </a:schemeClr>
                </a:solidFill>
                <a:uFill>
                  <a:solidFill>
                    <a:srgbClr val="FFFFFF"/>
                  </a:solidFill>
                </a:uFill>
              </a:rPr>
              <a:t>The same geometry is also recognized from the </a:t>
            </a:r>
            <a:r>
              <a:rPr lang="en-GB" spc="-1" dirty="0" err="1" smtClean="0">
                <a:solidFill>
                  <a:schemeClr val="tx1">
                    <a:lumMod val="75000"/>
                    <a:lumOff val="25000"/>
                  </a:schemeClr>
                </a:solidFill>
                <a:uFill>
                  <a:solidFill>
                    <a:srgbClr val="FFFFFF"/>
                  </a:solidFill>
                </a:uFill>
              </a:rPr>
              <a:t>morpho</a:t>
            </a:r>
            <a:r>
              <a:rPr lang="en-GB" spc="-1" dirty="0" smtClean="0">
                <a:solidFill>
                  <a:schemeClr val="tx1">
                    <a:lumMod val="75000"/>
                    <a:lumOff val="25000"/>
                  </a:schemeClr>
                </a:solidFill>
                <a:uFill>
                  <a:solidFill>
                    <a:srgbClr val="FFFFFF"/>
                  </a:solidFill>
                </a:uFill>
              </a:rPr>
              <a:t>-structural analysis in the eastern sector of the TMVB.</a:t>
            </a:r>
          </a:p>
          <a:p>
            <a:pPr marL="342900" indent="-342900" algn="just">
              <a:buFont typeface="Arial" panose="020B0604020202020204" pitchFamily="34" charset="0"/>
              <a:buChar char="•"/>
            </a:pPr>
            <a:endParaRPr lang="en-GB" spc="-1" dirty="0" smtClean="0">
              <a:solidFill>
                <a:schemeClr val="tx1">
                  <a:lumMod val="75000"/>
                  <a:lumOff val="25000"/>
                </a:schemeClr>
              </a:solidFill>
              <a:uFill>
                <a:solidFill>
                  <a:srgbClr val="FFFFFF"/>
                </a:solidFill>
              </a:uFill>
            </a:endParaRPr>
          </a:p>
          <a:p>
            <a:pPr marL="342900" indent="-342900" algn="just">
              <a:buFont typeface="Arial" panose="020B0604020202020204" pitchFamily="34" charset="0"/>
              <a:buChar char="•"/>
            </a:pPr>
            <a:r>
              <a:rPr lang="en-GB" spc="-1" dirty="0" smtClean="0">
                <a:solidFill>
                  <a:schemeClr val="tx1">
                    <a:lumMod val="75000"/>
                    <a:lumOff val="25000"/>
                  </a:schemeClr>
                </a:solidFill>
                <a:uFill>
                  <a:solidFill>
                    <a:srgbClr val="FFFFFF"/>
                  </a:solidFill>
                </a:uFill>
              </a:rPr>
              <a:t>The </a:t>
            </a:r>
            <a:r>
              <a:rPr lang="en-GB" spc="-1" dirty="0" err="1" smtClean="0">
                <a:solidFill>
                  <a:schemeClr val="tx1">
                    <a:lumMod val="75000"/>
                    <a:lumOff val="25000"/>
                  </a:schemeClr>
                </a:solidFill>
                <a:uFill>
                  <a:solidFill>
                    <a:srgbClr val="FFFFFF"/>
                  </a:solidFill>
                </a:uFill>
              </a:rPr>
              <a:t>morpho</a:t>
            </a:r>
            <a:r>
              <a:rPr lang="en-GB" spc="-1" dirty="0" smtClean="0">
                <a:solidFill>
                  <a:schemeClr val="tx1">
                    <a:lumMod val="75000"/>
                    <a:lumOff val="25000"/>
                  </a:schemeClr>
                </a:solidFill>
                <a:uFill>
                  <a:solidFill>
                    <a:srgbClr val="FFFFFF"/>
                  </a:solidFill>
                </a:uFill>
              </a:rPr>
              <a:t>-structural analysis is a key to the interpretation of residual anomalies: </a:t>
            </a:r>
            <a:r>
              <a:rPr lang="en-GB" spc="-1" dirty="0">
                <a:solidFill>
                  <a:schemeClr val="tx1">
                    <a:lumMod val="75000"/>
                    <a:lumOff val="25000"/>
                  </a:schemeClr>
                </a:solidFill>
                <a:uFill>
                  <a:solidFill>
                    <a:srgbClr val="FFFFFF"/>
                  </a:solidFill>
                </a:uFill>
              </a:rPr>
              <a:t>indications of caldera and fault structures. </a:t>
            </a:r>
            <a:endParaRPr lang="en-GB" spc="-1" dirty="0" smtClean="0">
              <a:solidFill>
                <a:schemeClr val="tx1">
                  <a:lumMod val="75000"/>
                  <a:lumOff val="25000"/>
                </a:schemeClr>
              </a:solidFill>
              <a:uFill>
                <a:solidFill>
                  <a:srgbClr val="FFFFFF"/>
                </a:solidFill>
              </a:uFill>
            </a:endParaRPr>
          </a:p>
          <a:p>
            <a:pPr marL="342900" indent="-342900" algn="just">
              <a:buFont typeface="Arial" panose="020B0604020202020204" pitchFamily="34" charset="0"/>
              <a:buChar char="•"/>
            </a:pPr>
            <a:endParaRPr lang="en-GB" spc="-1" dirty="0">
              <a:solidFill>
                <a:schemeClr val="tx1">
                  <a:lumMod val="75000"/>
                  <a:lumOff val="25000"/>
                </a:schemeClr>
              </a:solidFill>
              <a:uFill>
                <a:solidFill>
                  <a:srgbClr val="FFFFFF"/>
                </a:solidFill>
              </a:uFill>
            </a:endParaRPr>
          </a:p>
          <a:p>
            <a:pPr marL="342900" indent="-342900" algn="just">
              <a:buFont typeface="Arial" panose="020B0604020202020204" pitchFamily="34" charset="0"/>
              <a:buChar char="•"/>
            </a:pPr>
            <a:r>
              <a:rPr lang="en-GB" spc="-1" dirty="0" smtClean="0">
                <a:solidFill>
                  <a:schemeClr val="tx1">
                    <a:lumMod val="75000"/>
                    <a:lumOff val="25000"/>
                  </a:schemeClr>
                </a:solidFill>
                <a:uFill>
                  <a:solidFill>
                    <a:srgbClr val="FFFFFF"/>
                  </a:solidFill>
                </a:uFill>
              </a:rPr>
              <a:t>The </a:t>
            </a:r>
            <a:r>
              <a:rPr lang="en-GB" spc="-1" dirty="0">
                <a:solidFill>
                  <a:schemeClr val="tx1">
                    <a:lumMod val="75000"/>
                    <a:lumOff val="25000"/>
                  </a:schemeClr>
                </a:solidFill>
                <a:uFill>
                  <a:solidFill>
                    <a:srgbClr val="FFFFFF"/>
                  </a:solidFill>
                </a:uFill>
              </a:rPr>
              <a:t>alignment of the majority of the anomalies follows NE-SW and NW-SE trending fault </a:t>
            </a:r>
            <a:r>
              <a:rPr lang="en-GB" spc="-1" dirty="0" smtClean="0">
                <a:solidFill>
                  <a:schemeClr val="tx1">
                    <a:lumMod val="75000"/>
                    <a:lumOff val="25000"/>
                  </a:schemeClr>
                </a:solidFill>
                <a:uFill>
                  <a:solidFill>
                    <a:srgbClr val="FFFFFF"/>
                  </a:solidFill>
                </a:uFill>
              </a:rPr>
              <a:t>orientations.</a:t>
            </a:r>
          </a:p>
          <a:p>
            <a:pPr marL="342900" indent="-342900" algn="just">
              <a:buFont typeface="Arial" panose="020B0604020202020204" pitchFamily="34" charset="0"/>
              <a:buChar char="•"/>
            </a:pPr>
            <a:endParaRPr lang="en-GB" spc="-1" dirty="0">
              <a:solidFill>
                <a:schemeClr val="tx1">
                  <a:lumMod val="75000"/>
                  <a:lumOff val="25000"/>
                </a:schemeClr>
              </a:solidFill>
              <a:uFill>
                <a:solidFill>
                  <a:srgbClr val="FFFFFF"/>
                </a:solidFill>
              </a:uFill>
            </a:endParaRPr>
          </a:p>
          <a:p>
            <a:pPr marL="342900" indent="-342900" algn="just">
              <a:buFont typeface="Arial" panose="020B0604020202020204" pitchFamily="34" charset="0"/>
              <a:buChar char="•"/>
            </a:pPr>
            <a:endParaRPr lang="en-GB" spc="-1" dirty="0">
              <a:solidFill>
                <a:schemeClr val="tx1">
                  <a:lumMod val="75000"/>
                  <a:lumOff val="25000"/>
                </a:schemeClr>
              </a:solidFill>
              <a:uFill>
                <a:solidFill>
                  <a:srgbClr val="FFFFFF"/>
                </a:solidFill>
              </a:uFill>
            </a:endParaRPr>
          </a:p>
          <a:p>
            <a:pPr marL="342900" indent="-342900" algn="just">
              <a:buFont typeface="Arial" panose="020B0604020202020204" pitchFamily="34" charset="0"/>
              <a:buChar char="•"/>
            </a:pPr>
            <a:endParaRPr lang="en-GB" spc="-1" dirty="0">
              <a:solidFill>
                <a:schemeClr val="tx1">
                  <a:lumMod val="75000"/>
                  <a:lumOff val="25000"/>
                </a:schemeClr>
              </a:solidFill>
              <a:uFill>
                <a:solidFill>
                  <a:srgbClr val="FFFFFF"/>
                </a:solidFill>
              </a:uFill>
            </a:endParaRPr>
          </a:p>
          <a:p>
            <a:pPr marL="342900" indent="-342900" algn="just">
              <a:lnSpc>
                <a:spcPct val="100000"/>
              </a:lnSpc>
              <a:buFont typeface="Arial" panose="020B0604020202020204" pitchFamily="34" charset="0"/>
              <a:buChar char="•"/>
            </a:pPr>
            <a:endParaRPr lang="en-GB" spc="-1" dirty="0" smtClean="0">
              <a:solidFill>
                <a:schemeClr val="tx1">
                  <a:lumMod val="75000"/>
                  <a:lumOff val="25000"/>
                </a:schemeClr>
              </a:solidFill>
              <a:uFill>
                <a:solidFill>
                  <a:srgbClr val="FFFFFF"/>
                </a:solidFill>
              </a:uFill>
              <a:latin typeface="Arial"/>
              <a:ea typeface="DejaVu Sans"/>
            </a:endParaRPr>
          </a:p>
          <a:p>
            <a:pPr marL="342900" indent="-342900" algn="just">
              <a:lnSpc>
                <a:spcPct val="100000"/>
              </a:lnSpc>
              <a:buFont typeface="Arial" panose="020B0604020202020204" pitchFamily="34" charset="0"/>
              <a:buChar char="•"/>
            </a:pPr>
            <a:endParaRPr lang="en-GB" spc="-1" dirty="0">
              <a:solidFill>
                <a:schemeClr val="tx1">
                  <a:lumMod val="75000"/>
                  <a:lumOff val="25000"/>
                </a:schemeClr>
              </a:solidFill>
              <a:uFill>
                <a:solidFill>
                  <a:srgbClr val="FFFFFF"/>
                </a:solidFill>
              </a:uFill>
              <a:latin typeface="Arial"/>
              <a:ea typeface="DejaVu Sans"/>
            </a:endParaRPr>
          </a:p>
          <a:p>
            <a:pPr marL="342900" indent="-342900" algn="just">
              <a:lnSpc>
                <a:spcPct val="100000"/>
              </a:lnSpc>
              <a:buFont typeface="Arial" panose="020B0604020202020204" pitchFamily="34" charset="0"/>
              <a:buChar char="•"/>
            </a:pPr>
            <a:endParaRPr lang="en-GB" spc="-1" dirty="0" smtClean="0">
              <a:solidFill>
                <a:schemeClr val="tx1">
                  <a:lumMod val="75000"/>
                  <a:lumOff val="25000"/>
                </a:schemeClr>
              </a:solidFill>
              <a:uFill>
                <a:solidFill>
                  <a:srgbClr val="FFFFFF"/>
                </a:solidFill>
              </a:uFill>
              <a:latin typeface="Arial"/>
              <a:ea typeface="DejaVu Sans"/>
            </a:endParaRPr>
          </a:p>
          <a:p>
            <a:pPr marL="342900" indent="-342900" algn="just">
              <a:lnSpc>
                <a:spcPct val="100000"/>
              </a:lnSpc>
              <a:buFont typeface="Arial" panose="020B0604020202020204" pitchFamily="34" charset="0"/>
              <a:buChar char="•"/>
            </a:pPr>
            <a:endParaRPr lang="en-GB" sz="2000" spc="-1" dirty="0">
              <a:solidFill>
                <a:srgbClr val="4C4949"/>
              </a:solidFill>
              <a:uFill>
                <a:solidFill>
                  <a:srgbClr val="FFFFFF"/>
                </a:solidFill>
              </a:uFill>
              <a:latin typeface="Arial"/>
              <a:ea typeface="DejaVu Sans"/>
            </a:endParaRPr>
          </a:p>
        </p:txBody>
      </p:sp>
      <p:sp>
        <p:nvSpPr>
          <p:cNvPr id="12"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spTree>
    <p:extLst>
      <p:ext uri="{BB962C8B-B14F-4D97-AF65-F5344CB8AC3E}">
        <p14:creationId xmlns:p14="http://schemas.microsoft.com/office/powerpoint/2010/main" val="4965510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Grafik 35"/>
          <p:cNvPicPr/>
          <p:nvPr/>
        </p:nvPicPr>
        <p:blipFill>
          <a:blip r:embed="rId3"/>
          <a:stretch/>
        </p:blipFill>
        <p:spPr>
          <a:xfrm>
            <a:off x="6940080" y="57600"/>
            <a:ext cx="2150280" cy="632160"/>
          </a:xfrm>
          <a:prstGeom prst="rect">
            <a:avLst/>
          </a:prstGeom>
          <a:ln>
            <a:noFill/>
          </a:ln>
        </p:spPr>
      </p:pic>
      <p:pic>
        <p:nvPicPr>
          <p:cNvPr id="95" name="Grafik 36"/>
          <p:cNvPicPr/>
          <p:nvPr/>
        </p:nvPicPr>
        <p:blipFill>
          <a:blip r:embed="rId4"/>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a:solidFill>
                  <a:srgbClr val="4C4949"/>
                </a:solidFill>
                <a:uFill>
                  <a:solidFill>
                    <a:srgbClr val="FFFFFF"/>
                  </a:solidFill>
                </a:uFill>
                <a:latin typeface="Arial"/>
                <a:ea typeface="DejaVu Sans"/>
              </a:rPr>
              <a:t>Acknowledgements</a:t>
            </a:r>
            <a:endParaRPr lang="en-GB" sz="1800" b="0" strike="noStrike" spc="-1">
              <a:solidFill>
                <a:srgbClr val="000000"/>
              </a:solidFill>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00" name="CustomShape 6"/>
          <p:cNvSpPr/>
          <p:nvPr/>
        </p:nvSpPr>
        <p:spPr>
          <a:xfrm>
            <a:off x="196920" y="5425920"/>
            <a:ext cx="8722080" cy="80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400" b="0" strike="noStrike" spc="-1">
                <a:solidFill>
                  <a:srgbClr val="000000"/>
                </a:solidFill>
                <a:uFill>
                  <a:solidFill>
                    <a:srgbClr val="FFFFFF"/>
                  </a:solidFill>
                </a:uFill>
                <a:latin typeface="Calibri"/>
                <a:ea typeface="DejaVu Sans"/>
              </a:rPr>
              <a:t>The content of this presentation reflects only the authors’ view. The Innovation and Networks Executive Agency (INEA) is not responsible for any use that may be made of the information it contains.</a:t>
            </a:r>
            <a:endParaRPr lang="en-GB" sz="1400" b="0" strike="noStrike" spc="-1">
              <a:solidFill>
                <a:srgbClr val="000000"/>
              </a:solidFill>
              <a:uFill>
                <a:solidFill>
                  <a:srgbClr val="FFFFFF"/>
                </a:solidFill>
              </a:uFill>
              <a:latin typeface="Arial"/>
            </a:endParaRPr>
          </a:p>
        </p:txBody>
      </p:sp>
      <p:sp>
        <p:nvSpPr>
          <p:cNvPr id="101" name="CustomShape 7"/>
          <p:cNvSpPr/>
          <p:nvPr/>
        </p:nvSpPr>
        <p:spPr>
          <a:xfrm>
            <a:off x="576000" y="1093680"/>
            <a:ext cx="7991640" cy="21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GB" sz="2000" b="0" strike="noStrike" spc="-1" dirty="0">
                <a:solidFill>
                  <a:srgbClr val="000000"/>
                </a:solidFill>
                <a:uFill>
                  <a:solidFill>
                    <a:srgbClr val="FFFFFF"/>
                  </a:solidFill>
                </a:uFill>
                <a:latin typeface="Calibri"/>
                <a:ea typeface="DejaVu Sans"/>
              </a:rPr>
              <a:t>We acknowledge the </a:t>
            </a:r>
            <a:r>
              <a:rPr lang="en-GB" sz="2000" b="0" strike="noStrike" spc="-1" dirty="0" err="1">
                <a:solidFill>
                  <a:srgbClr val="000000"/>
                </a:solidFill>
                <a:uFill>
                  <a:solidFill>
                    <a:srgbClr val="FFFFFF"/>
                  </a:solidFill>
                </a:uFill>
                <a:latin typeface="Calibri"/>
                <a:ea typeface="DejaVu Sans"/>
              </a:rPr>
              <a:t>Comisión</a:t>
            </a:r>
            <a:r>
              <a:rPr lang="en-GB" sz="2000" b="0" strike="noStrike" spc="-1" dirty="0">
                <a:solidFill>
                  <a:srgbClr val="000000"/>
                </a:solidFill>
                <a:uFill>
                  <a:solidFill>
                    <a:srgbClr val="FFFFFF"/>
                  </a:solidFill>
                </a:uFill>
                <a:latin typeface="Calibri"/>
                <a:ea typeface="DejaVu Sans"/>
              </a:rPr>
              <a:t> Federal de </a:t>
            </a:r>
            <a:r>
              <a:rPr lang="en-GB" sz="2000" b="0" strike="noStrike" spc="-1" dirty="0" err="1">
                <a:solidFill>
                  <a:srgbClr val="000000"/>
                </a:solidFill>
                <a:uFill>
                  <a:solidFill>
                    <a:srgbClr val="FFFFFF"/>
                  </a:solidFill>
                </a:uFill>
                <a:latin typeface="Calibri"/>
                <a:ea typeface="DejaVu Sans"/>
              </a:rPr>
              <a:t>Electricidad</a:t>
            </a:r>
            <a:r>
              <a:rPr lang="en-GB" sz="2000" b="0" strike="noStrike" spc="-1" dirty="0">
                <a:solidFill>
                  <a:srgbClr val="000000"/>
                </a:solidFill>
                <a:uFill>
                  <a:solidFill>
                    <a:srgbClr val="FFFFFF"/>
                  </a:solidFill>
                </a:uFill>
                <a:latin typeface="Calibri"/>
                <a:ea typeface="DejaVu Sans"/>
              </a:rPr>
              <a:t> (CFE) for kindly providing support and advice and for granting access to their geothermal fields. Data has been kindly provided by </a:t>
            </a:r>
            <a:r>
              <a:rPr lang="en-GB" sz="2000" b="0" strike="noStrike" spc="-1" dirty="0" smtClean="0">
                <a:solidFill>
                  <a:srgbClr val="000000"/>
                </a:solidFill>
                <a:uFill>
                  <a:solidFill>
                    <a:srgbClr val="FFFFFF"/>
                  </a:solidFill>
                </a:uFill>
                <a:latin typeface="Calibri"/>
                <a:ea typeface="DejaVu Sans"/>
              </a:rPr>
              <a:t>CFE.</a:t>
            </a:r>
            <a:endParaRPr lang="en-GB" sz="2000" spc="-1" dirty="0">
              <a:solidFill>
                <a:srgbClr val="000000"/>
              </a:solidFill>
              <a:uFill>
                <a:solidFill>
                  <a:srgbClr val="FFFFFF"/>
                </a:solidFill>
              </a:uFill>
              <a:latin typeface="Calibri"/>
              <a:ea typeface="DejaVu Sans"/>
            </a:endParaRPr>
          </a:p>
          <a:p>
            <a:pPr algn="just">
              <a:lnSpc>
                <a:spcPct val="100000"/>
              </a:lnSpc>
            </a:pPr>
            <a:endParaRPr lang="en-GB" sz="1800" b="0" strike="noStrike" spc="-1" dirty="0">
              <a:solidFill>
                <a:srgbClr val="000000"/>
              </a:solidFill>
              <a:uFill>
                <a:solidFill>
                  <a:srgbClr val="FFFFFF"/>
                </a:solidFill>
              </a:uFill>
              <a:latin typeface="Arial"/>
            </a:endParaRPr>
          </a:p>
          <a:p>
            <a:pPr algn="just">
              <a:lnSpc>
                <a:spcPct val="100000"/>
              </a:lnSpc>
            </a:pPr>
            <a:r>
              <a:rPr lang="en-GB" sz="2000" b="0" strike="noStrike" spc="-1" dirty="0">
                <a:solidFill>
                  <a:srgbClr val="000000"/>
                </a:solidFill>
                <a:uFill>
                  <a:solidFill>
                    <a:srgbClr val="FFFFFF"/>
                  </a:solidFill>
                </a:uFill>
                <a:latin typeface="Calibri"/>
                <a:ea typeface="DejaVu Sans"/>
              </a:rPr>
              <a:t>We also acknowledge our Mexican colleagues for their help an </a:t>
            </a:r>
            <a:r>
              <a:rPr lang="en-GB" sz="2000" b="0" strike="noStrike" spc="-1" dirty="0" smtClean="0">
                <a:solidFill>
                  <a:srgbClr val="000000"/>
                </a:solidFill>
                <a:uFill>
                  <a:solidFill>
                    <a:srgbClr val="FFFFFF"/>
                  </a:solidFill>
                </a:uFill>
                <a:latin typeface="Calibri"/>
                <a:ea typeface="DejaVu Sans"/>
              </a:rPr>
              <a:t>collaboration.</a:t>
            </a:r>
            <a:endParaRPr lang="en-GB" sz="1800" b="0" strike="noStrike" spc="-1" dirty="0">
              <a:solidFill>
                <a:srgbClr val="000000"/>
              </a:solidFill>
              <a:uFill>
                <a:solidFill>
                  <a:srgbClr val="FFFFFF"/>
                </a:solidFill>
              </a:uFill>
              <a:latin typeface="Arial"/>
            </a:endParaRPr>
          </a:p>
        </p:txBody>
      </p:sp>
      <p:pic>
        <p:nvPicPr>
          <p:cNvPr id="102" name="Grafik 12"/>
          <p:cNvPicPr/>
          <p:nvPr/>
        </p:nvPicPr>
        <p:blipFill>
          <a:blip r:embed="rId4"/>
          <a:stretch/>
        </p:blipFill>
        <p:spPr>
          <a:xfrm>
            <a:off x="528480" y="4318920"/>
            <a:ext cx="997200" cy="662760"/>
          </a:xfrm>
          <a:prstGeom prst="rect">
            <a:avLst/>
          </a:prstGeom>
          <a:ln>
            <a:noFill/>
          </a:ln>
        </p:spPr>
      </p:pic>
      <p:sp>
        <p:nvSpPr>
          <p:cNvPr id="103" name="CustomShape 8"/>
          <p:cNvSpPr/>
          <p:nvPr/>
        </p:nvSpPr>
        <p:spPr>
          <a:xfrm>
            <a:off x="1528920" y="4235400"/>
            <a:ext cx="5931000" cy="104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1560" b="0" strike="noStrike" spc="-1">
                <a:solidFill>
                  <a:srgbClr val="000000"/>
                </a:solidFill>
                <a:uFill>
                  <a:solidFill>
                    <a:srgbClr val="FFFFFF"/>
                  </a:solidFill>
                </a:uFill>
                <a:latin typeface="Arial"/>
                <a:ea typeface="DejaVu Sans"/>
              </a:rPr>
              <a:t>This project has received funding from the European Union’s Horizon 2020 research and innovation programme under grant agreement No. 727550 </a:t>
            </a:r>
            <a:r>
              <a:rPr lang="en-GB" sz="1600" b="0" strike="noStrike" spc="-1">
                <a:solidFill>
                  <a:srgbClr val="000000"/>
                </a:solidFill>
                <a:uFill>
                  <a:solidFill>
                    <a:srgbClr val="FFFFFF"/>
                  </a:solidFill>
                </a:uFill>
                <a:latin typeface="Arial"/>
                <a:ea typeface="DejaVu Sans"/>
              </a:rPr>
              <a:t>and the Mexican Energy Sustainability Fund CONACYT-SENER, project 2015-04-68074</a:t>
            </a:r>
            <a:endParaRPr lang="en-GB" sz="1800" b="0" strike="noStrike" spc="-1">
              <a:solidFill>
                <a:srgbClr val="000000"/>
              </a:solidFill>
              <a:uFill>
                <a:solidFill>
                  <a:srgbClr val="FFFFFF"/>
                </a:solidFill>
              </a:uFill>
              <a:latin typeface="Arial"/>
            </a:endParaRPr>
          </a:p>
        </p:txBody>
      </p:sp>
      <p:pic>
        <p:nvPicPr>
          <p:cNvPr id="104" name="Grafik 25"/>
          <p:cNvPicPr/>
          <p:nvPr/>
        </p:nvPicPr>
        <p:blipFill>
          <a:blip r:embed="rId5"/>
          <a:stretch/>
        </p:blipFill>
        <p:spPr>
          <a:xfrm>
            <a:off x="7489080" y="4320000"/>
            <a:ext cx="1148400" cy="662760"/>
          </a:xfrm>
          <a:prstGeom prst="rect">
            <a:avLst/>
          </a:prstGeom>
          <a:ln>
            <a:solidFill>
              <a:srgbClr val="000000"/>
            </a:solidFill>
          </a:ln>
        </p:spPr>
      </p:pic>
      <p:pic>
        <p:nvPicPr>
          <p:cNvPr id="105" name="Grafik 1"/>
          <p:cNvPicPr/>
          <p:nvPr/>
        </p:nvPicPr>
        <p:blipFill>
          <a:blip r:embed="rId6"/>
          <a:stretch/>
        </p:blipFill>
        <p:spPr>
          <a:xfrm>
            <a:off x="860400" y="6346800"/>
            <a:ext cx="648000" cy="388800"/>
          </a:xfrm>
          <a:prstGeom prst="rect">
            <a:avLst/>
          </a:prstGeom>
          <a:ln>
            <a:solidFill>
              <a:srgbClr val="000000"/>
            </a:solidFill>
          </a:ln>
        </p:spPr>
      </p:pic>
      <p:sp>
        <p:nvSpPr>
          <p:cNvPr id="16"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spTree>
    <p:extLst>
      <p:ext uri="{BB962C8B-B14F-4D97-AF65-F5344CB8AC3E}">
        <p14:creationId xmlns:p14="http://schemas.microsoft.com/office/powerpoint/2010/main" val="27533266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Grafik 35"/>
          <p:cNvPicPr/>
          <p:nvPr/>
        </p:nvPicPr>
        <p:blipFill>
          <a:blip r:embed="rId3"/>
          <a:stretch/>
        </p:blipFill>
        <p:spPr>
          <a:xfrm>
            <a:off x="6940080" y="57600"/>
            <a:ext cx="2150280" cy="632160"/>
          </a:xfrm>
          <a:prstGeom prst="rect">
            <a:avLst/>
          </a:prstGeom>
          <a:ln>
            <a:noFill/>
          </a:ln>
        </p:spPr>
      </p:pic>
      <p:pic>
        <p:nvPicPr>
          <p:cNvPr id="95" name="Grafik 36"/>
          <p:cNvPicPr/>
          <p:nvPr/>
        </p:nvPicPr>
        <p:blipFill>
          <a:blip r:embed="rId4"/>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rgbClr val="4C4949"/>
                </a:solidFill>
                <a:uFill>
                  <a:solidFill>
                    <a:srgbClr val="FFFFFF"/>
                  </a:solidFill>
                </a:uFill>
                <a:latin typeface="Arial"/>
                <a:ea typeface="DejaVu Sans"/>
              </a:rPr>
              <a:t>Introduction</a:t>
            </a:r>
            <a:endParaRPr lang="en-GB" sz="1800" b="0" strike="noStrike" spc="-1" dirty="0">
              <a:solidFill>
                <a:srgbClr val="000000"/>
              </a:solidFill>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01" name="CustomShape 7"/>
          <p:cNvSpPr/>
          <p:nvPr/>
        </p:nvSpPr>
        <p:spPr>
          <a:xfrm>
            <a:off x="575100" y="1165860"/>
            <a:ext cx="7991640" cy="21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GB" sz="2000" b="1" spc="-1" dirty="0">
                <a:solidFill>
                  <a:srgbClr val="4C4949"/>
                </a:solidFill>
                <a:uFill>
                  <a:solidFill>
                    <a:srgbClr val="FFFFFF"/>
                  </a:solidFill>
                </a:uFill>
                <a:latin typeface="Arial"/>
                <a:ea typeface="DejaVu Sans"/>
              </a:rPr>
              <a:t>Objective</a:t>
            </a:r>
          </a:p>
          <a:p>
            <a:pPr algn="just">
              <a:lnSpc>
                <a:spcPct val="100000"/>
              </a:lnSpc>
            </a:pPr>
            <a:endParaRPr lang="en-GB" sz="2000" b="1" spc="-1" dirty="0">
              <a:solidFill>
                <a:srgbClr val="4C4949"/>
              </a:solidFill>
              <a:uFill>
                <a:solidFill>
                  <a:srgbClr val="FFFFFF"/>
                </a:solidFill>
              </a:uFill>
              <a:latin typeface="Arial"/>
              <a:ea typeface="DejaVu Sans"/>
            </a:endParaRPr>
          </a:p>
          <a:p>
            <a:pPr algn="just"/>
            <a:r>
              <a:rPr lang="en-GB" spc="-1" dirty="0" smtClean="0">
                <a:solidFill>
                  <a:srgbClr val="4C4949"/>
                </a:solidFill>
                <a:uFill>
                  <a:solidFill>
                    <a:srgbClr val="FFFFFF"/>
                  </a:solidFill>
                </a:uFill>
              </a:rPr>
              <a:t>Using </a:t>
            </a:r>
            <a:r>
              <a:rPr lang="en-GB" spc="-1" dirty="0">
                <a:solidFill>
                  <a:srgbClr val="4C4949"/>
                </a:solidFill>
                <a:uFill>
                  <a:solidFill>
                    <a:srgbClr val="FFFFFF"/>
                  </a:solidFill>
                </a:uFill>
              </a:rPr>
              <a:t>different </a:t>
            </a:r>
            <a:r>
              <a:rPr lang="en-GB" spc="-1" dirty="0" smtClean="0">
                <a:solidFill>
                  <a:srgbClr val="4C4949"/>
                </a:solidFill>
                <a:uFill>
                  <a:solidFill>
                    <a:srgbClr val="FFFFFF"/>
                  </a:solidFill>
                </a:uFill>
              </a:rPr>
              <a:t>approaches, we studied </a:t>
            </a:r>
            <a:r>
              <a:rPr lang="en-GB" spc="-1" dirty="0" smtClean="0">
                <a:solidFill>
                  <a:srgbClr val="4C4949"/>
                </a:solidFill>
                <a:uFill>
                  <a:solidFill>
                    <a:srgbClr val="FFFFFF"/>
                  </a:solidFill>
                </a:uFill>
                <a:latin typeface="Arial"/>
                <a:ea typeface="DejaVu Sans"/>
              </a:rPr>
              <a:t>the regional structures of the eastern sector of the TMVB and the Los Humeros geothermal field, in order to establish insights for the geothermal fluids location:</a:t>
            </a:r>
            <a:endParaRPr lang="en-GB" spc="-1" dirty="0">
              <a:solidFill>
                <a:srgbClr val="4C4949"/>
              </a:solidFill>
              <a:uFill>
                <a:solidFill>
                  <a:srgbClr val="FFFFFF"/>
                </a:solidFill>
              </a:uFill>
              <a:latin typeface="Arial"/>
              <a:ea typeface="DejaVu Sans"/>
            </a:endParaRPr>
          </a:p>
          <a:p>
            <a:pPr algn="just"/>
            <a:endParaRPr lang="en-GB" sz="2000" b="1" spc="-1" dirty="0" smtClean="0">
              <a:solidFill>
                <a:schemeClr val="tx1">
                  <a:lumMod val="75000"/>
                  <a:lumOff val="25000"/>
                </a:schemeClr>
              </a:solidFill>
              <a:uFill>
                <a:solidFill>
                  <a:srgbClr val="FFFFFF"/>
                </a:solidFill>
              </a:uFill>
              <a:latin typeface="Arial"/>
              <a:ea typeface="DejaVu Sans"/>
            </a:endParaRPr>
          </a:p>
          <a:p>
            <a:pPr marL="342900" indent="-342900" algn="just">
              <a:buFont typeface="Arial" panose="020B0604020202020204" pitchFamily="34" charset="0"/>
              <a:buChar char="•"/>
            </a:pPr>
            <a:r>
              <a:rPr lang="en-GB" sz="2000" spc="-1" dirty="0">
                <a:solidFill>
                  <a:schemeClr val="tx1">
                    <a:lumMod val="75000"/>
                    <a:lumOff val="25000"/>
                  </a:schemeClr>
                </a:solidFill>
                <a:uFill>
                  <a:solidFill>
                    <a:srgbClr val="FFFFFF"/>
                  </a:solidFill>
                </a:uFill>
              </a:rPr>
              <a:t>Structural analysis of the exhumed system Las Minas.</a:t>
            </a:r>
          </a:p>
          <a:p>
            <a:pPr marL="342900" indent="-342900" algn="just">
              <a:buFont typeface="Arial" panose="020B0604020202020204" pitchFamily="34" charset="0"/>
              <a:buChar char="•"/>
            </a:pPr>
            <a:endParaRPr lang="en-GB" sz="2000" spc="-1" dirty="0" smtClean="0">
              <a:solidFill>
                <a:schemeClr val="tx1">
                  <a:lumMod val="75000"/>
                  <a:lumOff val="25000"/>
                </a:schemeClr>
              </a:solidFill>
              <a:uFill>
                <a:solidFill>
                  <a:srgbClr val="FFFFFF"/>
                </a:solidFill>
              </a:uFill>
            </a:endParaRPr>
          </a:p>
          <a:p>
            <a:pPr marL="342900" indent="-342900" algn="just">
              <a:buFont typeface="Arial" panose="020B0604020202020204" pitchFamily="34" charset="0"/>
              <a:buChar char="•"/>
            </a:pPr>
            <a:r>
              <a:rPr lang="en-GB" sz="2000" spc="-1" dirty="0" err="1" smtClean="0">
                <a:solidFill>
                  <a:schemeClr val="tx1">
                    <a:lumMod val="75000"/>
                    <a:lumOff val="25000"/>
                  </a:schemeClr>
                </a:solidFill>
                <a:uFill>
                  <a:solidFill>
                    <a:srgbClr val="FFFFFF"/>
                  </a:solidFill>
                </a:uFill>
              </a:rPr>
              <a:t>Morpho</a:t>
            </a:r>
            <a:r>
              <a:rPr lang="en-GB" sz="2000" spc="-1" dirty="0" smtClean="0">
                <a:solidFill>
                  <a:schemeClr val="tx1">
                    <a:lumMod val="75000"/>
                    <a:lumOff val="25000"/>
                  </a:schemeClr>
                </a:solidFill>
                <a:uFill>
                  <a:solidFill>
                    <a:srgbClr val="FFFFFF"/>
                  </a:solidFill>
                </a:uFill>
              </a:rPr>
              <a:t>-structural </a:t>
            </a:r>
            <a:r>
              <a:rPr lang="en-GB" sz="2000" spc="-1" dirty="0">
                <a:solidFill>
                  <a:schemeClr val="tx1">
                    <a:lumMod val="75000"/>
                    <a:lumOff val="25000"/>
                  </a:schemeClr>
                </a:solidFill>
                <a:uFill>
                  <a:solidFill>
                    <a:srgbClr val="FFFFFF"/>
                  </a:solidFill>
                </a:uFill>
              </a:rPr>
              <a:t>analysis of the eastern sector of the TMVB.</a:t>
            </a:r>
          </a:p>
          <a:p>
            <a:pPr marL="342900" indent="-342900" algn="just">
              <a:buFont typeface="Arial" panose="020B0604020202020204" pitchFamily="34" charset="0"/>
              <a:buChar char="•"/>
            </a:pPr>
            <a:endParaRPr lang="en-GB" sz="2000" spc="-1" dirty="0">
              <a:solidFill>
                <a:schemeClr val="tx1">
                  <a:lumMod val="75000"/>
                  <a:lumOff val="25000"/>
                </a:schemeClr>
              </a:solidFill>
              <a:uFill>
                <a:solidFill>
                  <a:srgbClr val="FFFFFF"/>
                </a:solidFill>
              </a:uFill>
              <a:latin typeface="Arial"/>
              <a:ea typeface="DejaVu Sans"/>
            </a:endParaRPr>
          </a:p>
          <a:p>
            <a:pPr marL="342900" indent="-342900" algn="just">
              <a:buFont typeface="Arial" panose="020B0604020202020204" pitchFamily="34" charset="0"/>
              <a:buChar char="•"/>
            </a:pPr>
            <a:r>
              <a:rPr lang="en-GB" sz="2000" spc="-1" dirty="0">
                <a:solidFill>
                  <a:schemeClr val="tx1">
                    <a:lumMod val="75000"/>
                    <a:lumOff val="25000"/>
                  </a:schemeClr>
                </a:solidFill>
                <a:uFill>
                  <a:solidFill>
                    <a:srgbClr val="FFFFFF"/>
                  </a:solidFill>
                </a:uFill>
              </a:rPr>
              <a:t>Gravity data </a:t>
            </a:r>
            <a:r>
              <a:rPr lang="en-GB" sz="2000" spc="-1" dirty="0" smtClean="0">
                <a:solidFill>
                  <a:schemeClr val="tx1">
                    <a:lumMod val="75000"/>
                    <a:lumOff val="25000"/>
                  </a:schemeClr>
                </a:solidFill>
                <a:uFill>
                  <a:solidFill>
                    <a:srgbClr val="FFFFFF"/>
                  </a:solidFill>
                </a:uFill>
              </a:rPr>
              <a:t>analysis in the Los Humeros geothermal field.</a:t>
            </a:r>
            <a:endParaRPr lang="en-GB" sz="2000" spc="-1" dirty="0">
              <a:solidFill>
                <a:schemeClr val="tx1">
                  <a:lumMod val="75000"/>
                  <a:lumOff val="25000"/>
                </a:schemeClr>
              </a:solidFill>
              <a:uFill>
                <a:solidFill>
                  <a:srgbClr val="FFFFFF"/>
                </a:solidFill>
              </a:uFill>
            </a:endParaRPr>
          </a:p>
          <a:p>
            <a:pPr marL="342900" indent="-342900" algn="just">
              <a:buFont typeface="Arial" panose="020B0604020202020204" pitchFamily="34" charset="0"/>
              <a:buChar char="•"/>
            </a:pPr>
            <a:endParaRPr lang="en-GB" sz="2000" spc="-1" dirty="0">
              <a:solidFill>
                <a:schemeClr val="tx1">
                  <a:lumMod val="75000"/>
                  <a:lumOff val="25000"/>
                </a:schemeClr>
              </a:solidFill>
              <a:uFill>
                <a:solidFill>
                  <a:srgbClr val="FFFFFF"/>
                </a:solidFill>
              </a:uFill>
              <a:latin typeface="Arial"/>
              <a:ea typeface="DejaVu Sans"/>
            </a:endParaRPr>
          </a:p>
          <a:p>
            <a:pPr marL="342900" indent="-342900" algn="just">
              <a:lnSpc>
                <a:spcPct val="100000"/>
              </a:lnSpc>
              <a:buFont typeface="Arial" panose="020B0604020202020204" pitchFamily="34" charset="0"/>
              <a:buChar char="•"/>
            </a:pPr>
            <a:endParaRPr lang="en-GB" sz="2000" spc="-1" dirty="0">
              <a:solidFill>
                <a:srgbClr val="4C4949"/>
              </a:solidFill>
              <a:uFill>
                <a:solidFill>
                  <a:srgbClr val="FFFFFF"/>
                </a:solidFill>
              </a:uFill>
              <a:latin typeface="Arial"/>
              <a:ea typeface="DejaVu Sans"/>
            </a:endParaRPr>
          </a:p>
        </p:txBody>
      </p:sp>
      <p:pic>
        <p:nvPicPr>
          <p:cNvPr id="105" name="Grafik 1"/>
          <p:cNvPicPr/>
          <p:nvPr/>
        </p:nvPicPr>
        <p:blipFill>
          <a:blip r:embed="rId5"/>
          <a:stretch/>
        </p:blipFill>
        <p:spPr>
          <a:xfrm>
            <a:off x="860400" y="6346800"/>
            <a:ext cx="648000" cy="388800"/>
          </a:xfrm>
          <a:prstGeom prst="rect">
            <a:avLst/>
          </a:prstGeom>
          <a:ln>
            <a:solidFill>
              <a:srgbClr val="000000"/>
            </a:solidFill>
          </a:ln>
        </p:spPr>
      </p:pic>
      <p:sp>
        <p:nvSpPr>
          <p:cNvPr id="12"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smtClean="0">
                <a:solidFill>
                  <a:srgbClr val="4C4949"/>
                </a:solidFill>
                <a:uFill>
                  <a:solidFill>
                    <a:srgbClr val="FFFFFF"/>
                  </a:solidFill>
                </a:uFill>
              </a:rPr>
              <a:t>Gravity and </a:t>
            </a:r>
            <a:r>
              <a:rPr lang="en-US" sz="1000" spc="-1" dirty="0" err="1" smtClean="0">
                <a:solidFill>
                  <a:srgbClr val="4C4949"/>
                </a:solidFill>
                <a:uFill>
                  <a:solidFill>
                    <a:srgbClr val="FFFFFF"/>
                  </a:solidFill>
                </a:uFill>
              </a:rPr>
              <a:t>morpho</a:t>
            </a:r>
            <a:r>
              <a:rPr lang="en-US" sz="1000" spc="-1" dirty="0" smtClean="0">
                <a:solidFill>
                  <a:srgbClr val="4C4949"/>
                </a:solidFill>
                <a:uFill>
                  <a:solidFill>
                    <a:srgbClr val="FFFFFF"/>
                  </a:solidFill>
                </a:uFill>
              </a:rPr>
              <a:t>-structural analysis in Los Humeros </a:t>
            </a:r>
          </a:p>
          <a:p>
            <a:r>
              <a:rPr lang="it-IT" sz="1000" spc="-1" dirty="0" smtClean="0">
                <a:solidFill>
                  <a:srgbClr val="4C4949"/>
                </a:solidFill>
                <a:uFill>
                  <a:solidFill>
                    <a:srgbClr val="FFFFFF"/>
                  </a:solidFill>
                </a:uFill>
              </a:rPr>
              <a:t>Cornejo </a:t>
            </a:r>
            <a:r>
              <a:rPr lang="it-IT" sz="1000" spc="-1" dirty="0">
                <a:solidFill>
                  <a:srgbClr val="4C4949"/>
                </a:solidFill>
                <a:uFill>
                  <a:solidFill>
                    <a:srgbClr val="FFFFFF"/>
                  </a:solidFill>
                </a:uFill>
              </a:rPr>
              <a:t>N., Schill </a:t>
            </a:r>
            <a:r>
              <a:rPr lang="it-IT" sz="1000" spc="-1" dirty="0" smtClean="0">
                <a:solidFill>
                  <a:srgbClr val="4C4949"/>
                </a:solidFill>
                <a:uFill>
                  <a:solidFill>
                    <a:srgbClr val="FFFFFF"/>
                  </a:solidFill>
                </a:uFill>
              </a:rPr>
              <a:t>E., </a:t>
            </a:r>
            <a:r>
              <a:rPr lang="it-IT" sz="1000" spc="-1" dirty="0">
                <a:solidFill>
                  <a:srgbClr val="4C4949"/>
                </a:solidFill>
                <a:uFill>
                  <a:solidFill>
                    <a:srgbClr val="FFFFFF"/>
                  </a:solidFill>
                </a:uFill>
              </a:rPr>
              <a:t>Piccardi L., Brogi A., Liotta D</a:t>
            </a:r>
            <a:r>
              <a:rPr lang="it-IT" sz="1000" spc="-1" dirty="0" smtClean="0">
                <a:solidFill>
                  <a:srgbClr val="4C4949"/>
                </a:solidFill>
                <a:uFill>
                  <a:solidFill>
                    <a:srgbClr val="FFFFFF"/>
                  </a:solidFill>
                </a:uFill>
              </a:rPr>
              <a:t>.,</a:t>
            </a:r>
            <a:r>
              <a:rPr lang="it-IT" sz="1000" spc="-1" dirty="0">
                <a:solidFill>
                  <a:srgbClr val="4C4949"/>
                </a:solidFill>
                <a:uFill>
                  <a:solidFill>
                    <a:srgbClr val="FFFFFF"/>
                  </a:solidFill>
                </a:uFill>
              </a:rPr>
              <a:t> Garduño V.H</a:t>
            </a:r>
            <a:r>
              <a:rPr lang="it-IT" sz="1000" spc="-1" dirty="0" smtClean="0">
                <a:solidFill>
                  <a:srgbClr val="4C4949"/>
                </a:solidFill>
                <a:uFill>
                  <a:solidFill>
                    <a:srgbClr val="FFFFFF"/>
                  </a:solidFill>
                </a:uFill>
              </a:rPr>
              <a:t>., </a:t>
            </a:r>
            <a:r>
              <a:rPr lang="it-IT" sz="1000" spc="-1" dirty="0">
                <a:solidFill>
                  <a:srgbClr val="4C4949"/>
                </a:solidFill>
                <a:uFill>
                  <a:solidFill>
                    <a:srgbClr val="FFFFFF"/>
                  </a:solidFill>
                </a:uFill>
              </a:rPr>
              <a:t>Perez M., Carrillo J</a:t>
            </a:r>
            <a:r>
              <a:rPr lang="it-IT" sz="1000" spc="-1" dirty="0" smtClean="0">
                <a:solidFill>
                  <a:srgbClr val="4C4949"/>
                </a:solidFill>
                <a:uFill>
                  <a:solidFill>
                    <a:srgbClr val="FFFFFF"/>
                  </a:solidFill>
                </a:uFill>
              </a:rPr>
              <a:t>. </a:t>
            </a:r>
            <a:endParaRPr lang="en-US" sz="1000" spc="-1" dirty="0" smtClean="0">
              <a:solidFill>
                <a:srgbClr val="4C4949"/>
              </a:solidFill>
              <a:uFill>
                <a:solidFill>
                  <a:srgbClr val="FFFFFF"/>
                </a:solidFill>
              </a:uFill>
            </a:endParaRP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spTree>
    <p:extLst>
      <p:ext uri="{BB962C8B-B14F-4D97-AF65-F5344CB8AC3E}">
        <p14:creationId xmlns:p14="http://schemas.microsoft.com/office/powerpoint/2010/main" val="13457645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Grafik 35"/>
          <p:cNvPicPr/>
          <p:nvPr/>
        </p:nvPicPr>
        <p:blipFill>
          <a:blip r:embed="rId3"/>
          <a:stretch/>
        </p:blipFill>
        <p:spPr>
          <a:xfrm>
            <a:off x="6940080" y="57600"/>
            <a:ext cx="2150280" cy="632160"/>
          </a:xfrm>
          <a:prstGeom prst="rect">
            <a:avLst/>
          </a:prstGeom>
          <a:ln>
            <a:noFill/>
          </a:ln>
        </p:spPr>
      </p:pic>
      <p:pic>
        <p:nvPicPr>
          <p:cNvPr id="95" name="Grafik 36"/>
          <p:cNvPicPr/>
          <p:nvPr/>
        </p:nvPicPr>
        <p:blipFill>
          <a:blip r:embed="rId4"/>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smtClean="0">
                <a:ln>
                  <a:noFill/>
                </a:ln>
                <a:solidFill>
                  <a:srgbClr val="4C4949"/>
                </a:solidFill>
                <a:effectLst/>
                <a:uLnTx/>
                <a:uFill>
                  <a:solidFill>
                    <a:srgbClr val="FFFFFF"/>
                  </a:solidFill>
                </a:uFill>
                <a:latin typeface="Arial"/>
              </a:rPr>
              <a:t>Geodynamic and geological setting</a:t>
            </a:r>
            <a:endParaRPr kumimoji="0" lang="en-GB"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01" name="CustomShape 7"/>
          <p:cNvSpPr/>
          <p:nvPr/>
        </p:nvSpPr>
        <p:spPr>
          <a:xfrm>
            <a:off x="-38879" y="4520940"/>
            <a:ext cx="3624918" cy="11960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lumMod val="75000"/>
                  <a:lumOff val="25000"/>
                </a:prstClr>
              </a:solidFill>
              <a:effectLst/>
              <a:uLnTx/>
              <a:uFill>
                <a:solidFill>
                  <a:srgbClr val="FFFFFF"/>
                </a:solidFill>
              </a:uFill>
              <a:latin typeface="Arial"/>
              <a:ea typeface="DejaVu Sans"/>
            </a:endParaRPr>
          </a:p>
        </p:txBody>
      </p:sp>
      <p:pic>
        <p:nvPicPr>
          <p:cNvPr id="105" name="Grafik 1"/>
          <p:cNvPicPr/>
          <p:nvPr/>
        </p:nvPicPr>
        <p:blipFill>
          <a:blip r:embed="rId5"/>
          <a:stretch/>
        </p:blipFill>
        <p:spPr>
          <a:xfrm>
            <a:off x="860400" y="6346800"/>
            <a:ext cx="648000" cy="388800"/>
          </a:xfrm>
          <a:prstGeom prst="rect">
            <a:avLst/>
          </a:prstGeom>
          <a:ln>
            <a:solidFill>
              <a:srgbClr val="000000"/>
            </a:solidFill>
          </a:ln>
        </p:spPr>
      </p:pic>
      <p:pic>
        <p:nvPicPr>
          <p:cNvPr id="12" name="Picture 11"/>
          <p:cNvPicPr>
            <a:picLocks noChangeAspect="1"/>
          </p:cNvPicPr>
          <p:nvPr/>
        </p:nvPicPr>
        <p:blipFill>
          <a:blip r:embed="rId6"/>
          <a:stretch>
            <a:fillRect/>
          </a:stretch>
        </p:blipFill>
        <p:spPr>
          <a:xfrm>
            <a:off x="3659102" y="2130814"/>
            <a:ext cx="5431258" cy="3402044"/>
          </a:xfrm>
          <a:prstGeom prst="rect">
            <a:avLst/>
          </a:prstGeom>
        </p:spPr>
      </p:pic>
      <p:sp>
        <p:nvSpPr>
          <p:cNvPr id="2" name="Rectangle 1"/>
          <p:cNvSpPr/>
          <p:nvPr/>
        </p:nvSpPr>
        <p:spPr>
          <a:xfrm>
            <a:off x="3702590" y="5491262"/>
            <a:ext cx="5278781"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dirty="0" err="1">
                <a:ln>
                  <a:noFill/>
                </a:ln>
                <a:solidFill>
                  <a:prstClr val="black">
                    <a:lumMod val="75000"/>
                    <a:lumOff val="25000"/>
                  </a:prstClr>
                </a:solidFill>
                <a:effectLst/>
                <a:uLnTx/>
                <a:uFillTx/>
                <a:latin typeface="Arial"/>
              </a:rPr>
              <a:t>Figure</a:t>
            </a:r>
            <a:r>
              <a:rPr kumimoji="0" lang="de-DE" sz="1200" b="0" i="1" u="none" strike="noStrike" kern="1200" cap="none" spc="0" normalizeH="0" baseline="0" noProof="0" dirty="0">
                <a:ln>
                  <a:noFill/>
                </a:ln>
                <a:solidFill>
                  <a:prstClr val="black">
                    <a:lumMod val="75000"/>
                    <a:lumOff val="25000"/>
                  </a:prstClr>
                </a:solidFill>
                <a:effectLst/>
                <a:uLnTx/>
                <a:uFillTx/>
                <a:latin typeface="Arial"/>
              </a:rPr>
              <a:t> </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2. Location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of</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the</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Las Minas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and</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Los Humeros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areas</a:t>
            </a:r>
            <a:r>
              <a:rPr kumimoji="0" lang="de-DE" sz="1200" b="0" i="1" u="none" strike="noStrike" kern="1200" cap="none" spc="0" normalizeH="0" baseline="0" noProof="0" dirty="0">
                <a:ln>
                  <a:noFill/>
                </a:ln>
                <a:solidFill>
                  <a:prstClr val="black">
                    <a:lumMod val="75000"/>
                    <a:lumOff val="25000"/>
                  </a:prstClr>
                </a:solidFill>
                <a:effectLst/>
                <a:uLnTx/>
                <a:uFillTx/>
                <a:latin typeface="Arial"/>
              </a:rPr>
              <a:t> </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(SGM).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Violet</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and</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bronwish</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volcanic</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rocks</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and</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deposits</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Light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and</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deep</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blue</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calcareous</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 </a:t>
            </a:r>
            <a:r>
              <a:rPr kumimoji="0" lang="de-DE" sz="1200" b="0" i="1" u="none" strike="noStrike" kern="1200" cap="none" spc="0" normalizeH="0" baseline="0" noProof="0" dirty="0" err="1" smtClean="0">
                <a:ln>
                  <a:noFill/>
                </a:ln>
                <a:solidFill>
                  <a:prstClr val="black">
                    <a:lumMod val="75000"/>
                    <a:lumOff val="25000"/>
                  </a:prstClr>
                </a:solidFill>
                <a:effectLst/>
                <a:uLnTx/>
                <a:uFillTx/>
                <a:latin typeface="Arial"/>
              </a:rPr>
              <a:t>rocks</a:t>
            </a:r>
            <a:r>
              <a:rPr kumimoji="0" lang="de-DE" sz="1200" b="0" i="1" u="none" strike="noStrike" kern="1200" cap="none" spc="0" normalizeH="0" baseline="0" noProof="0" dirty="0" smtClean="0">
                <a:ln>
                  <a:noFill/>
                </a:ln>
                <a:solidFill>
                  <a:prstClr val="black">
                    <a:lumMod val="75000"/>
                    <a:lumOff val="25000"/>
                  </a:prstClr>
                </a:solidFill>
                <a:effectLst/>
                <a:uLnTx/>
                <a:uFillTx/>
                <a:latin typeface="Arial"/>
              </a:rPr>
              <a:t>.</a:t>
            </a:r>
            <a:endParaRPr kumimoji="0" lang="de-DE" sz="1200" b="0" i="1" u="none" strike="noStrike" kern="1200" cap="none" spc="0" normalizeH="0" baseline="0" noProof="0" dirty="0">
              <a:ln>
                <a:noFill/>
              </a:ln>
              <a:solidFill>
                <a:prstClr val="black">
                  <a:lumMod val="75000"/>
                  <a:lumOff val="25000"/>
                </a:prstClr>
              </a:solidFill>
              <a:effectLst/>
              <a:uLnTx/>
              <a:uFillTx/>
              <a:latin typeface="Arial"/>
            </a:endParaRPr>
          </a:p>
        </p:txBody>
      </p:sp>
      <p:sp>
        <p:nvSpPr>
          <p:cNvPr id="15" name="Rectangle 14"/>
          <p:cNvSpPr/>
          <p:nvPr/>
        </p:nvSpPr>
        <p:spPr>
          <a:xfrm>
            <a:off x="0" y="3924862"/>
            <a:ext cx="3706903"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i="1" dirty="0" err="1">
                <a:solidFill>
                  <a:schemeClr val="tx1">
                    <a:lumMod val="75000"/>
                    <a:lumOff val="25000"/>
                  </a:schemeClr>
                </a:solidFill>
              </a:rPr>
              <a:t>Figure</a:t>
            </a:r>
            <a:r>
              <a:rPr lang="de-DE" sz="1200" i="1" dirty="0">
                <a:solidFill>
                  <a:schemeClr val="tx1">
                    <a:lumMod val="75000"/>
                    <a:lumOff val="25000"/>
                  </a:schemeClr>
                </a:solidFill>
              </a:rPr>
              <a:t> 1. </a:t>
            </a:r>
            <a:r>
              <a:rPr lang="de-DE" sz="1200" i="1" dirty="0" err="1">
                <a:solidFill>
                  <a:schemeClr val="tx1">
                    <a:lumMod val="75000"/>
                    <a:lumOff val="25000"/>
                  </a:schemeClr>
                </a:solidFill>
              </a:rPr>
              <a:t>Geodynamic</a:t>
            </a:r>
            <a:r>
              <a:rPr lang="de-DE" sz="1200" i="1" dirty="0">
                <a:solidFill>
                  <a:schemeClr val="tx1">
                    <a:lumMod val="75000"/>
                    <a:lumOff val="25000"/>
                  </a:schemeClr>
                </a:solidFill>
              </a:rPr>
              <a:t> </a:t>
            </a:r>
            <a:r>
              <a:rPr lang="de-DE" sz="1200" i="1" dirty="0" err="1">
                <a:solidFill>
                  <a:schemeClr val="tx1">
                    <a:lumMod val="75000"/>
                    <a:lumOff val="25000"/>
                  </a:schemeClr>
                </a:solidFill>
              </a:rPr>
              <a:t>setting</a:t>
            </a:r>
            <a:r>
              <a:rPr lang="de-DE" sz="1200" i="1" dirty="0">
                <a:solidFill>
                  <a:schemeClr val="tx1">
                    <a:lumMod val="75000"/>
                    <a:lumOff val="25000"/>
                  </a:schemeClr>
                </a:solidFill>
              </a:rPr>
              <a:t> </a:t>
            </a:r>
            <a:r>
              <a:rPr lang="de-DE" sz="1200" i="1" dirty="0" err="1">
                <a:solidFill>
                  <a:schemeClr val="tx1">
                    <a:lumMod val="75000"/>
                    <a:lumOff val="25000"/>
                  </a:schemeClr>
                </a:solidFill>
              </a:rPr>
              <a:t>and</a:t>
            </a:r>
            <a:r>
              <a:rPr lang="de-DE" sz="1200" i="1" dirty="0">
                <a:solidFill>
                  <a:schemeClr val="tx1">
                    <a:lumMod val="75000"/>
                    <a:lumOff val="25000"/>
                  </a:schemeClr>
                </a:solidFill>
              </a:rPr>
              <a:t> </a:t>
            </a:r>
            <a:r>
              <a:rPr lang="de-DE" sz="1200" i="1" dirty="0" err="1">
                <a:solidFill>
                  <a:schemeClr val="tx1">
                    <a:lumMod val="75000"/>
                    <a:lumOff val="25000"/>
                  </a:schemeClr>
                </a:solidFill>
              </a:rPr>
              <a:t>main</a:t>
            </a:r>
            <a:r>
              <a:rPr lang="de-DE" sz="1200" i="1" dirty="0">
                <a:solidFill>
                  <a:schemeClr val="tx1">
                    <a:lumMod val="75000"/>
                    <a:lumOff val="25000"/>
                  </a:schemeClr>
                </a:solidFill>
              </a:rPr>
              <a:t> </a:t>
            </a:r>
            <a:r>
              <a:rPr lang="de-DE" sz="1200" i="1" dirty="0" err="1">
                <a:solidFill>
                  <a:schemeClr val="tx1">
                    <a:lumMod val="75000"/>
                    <a:lumOff val="25000"/>
                  </a:schemeClr>
                </a:solidFill>
              </a:rPr>
              <a:t>continental</a:t>
            </a:r>
            <a:r>
              <a:rPr lang="de-DE" sz="1200" i="1" dirty="0">
                <a:solidFill>
                  <a:schemeClr val="tx1">
                    <a:lumMod val="75000"/>
                    <a:lumOff val="25000"/>
                  </a:schemeClr>
                </a:solidFill>
              </a:rPr>
              <a:t> </a:t>
            </a:r>
            <a:r>
              <a:rPr lang="de-DE" sz="1200" i="1" dirty="0" err="1">
                <a:solidFill>
                  <a:schemeClr val="tx1">
                    <a:lumMod val="75000"/>
                    <a:lumOff val="25000"/>
                  </a:schemeClr>
                </a:solidFill>
              </a:rPr>
              <a:t>magmatic</a:t>
            </a:r>
            <a:r>
              <a:rPr lang="de-DE" sz="1200" i="1" dirty="0">
                <a:solidFill>
                  <a:schemeClr val="tx1">
                    <a:lumMod val="75000"/>
                    <a:lumOff val="25000"/>
                  </a:schemeClr>
                </a:solidFill>
              </a:rPr>
              <a:t> </a:t>
            </a:r>
            <a:r>
              <a:rPr lang="de-DE" sz="1200" i="1" dirty="0" err="1">
                <a:solidFill>
                  <a:schemeClr val="tx1">
                    <a:lumMod val="75000"/>
                    <a:lumOff val="25000"/>
                  </a:schemeClr>
                </a:solidFill>
              </a:rPr>
              <a:t>provinces</a:t>
            </a:r>
            <a:r>
              <a:rPr lang="de-DE" sz="1200" i="1" dirty="0">
                <a:solidFill>
                  <a:schemeClr val="tx1">
                    <a:lumMod val="75000"/>
                    <a:lumOff val="25000"/>
                  </a:schemeClr>
                </a:solidFill>
              </a:rPr>
              <a:t> </a:t>
            </a:r>
            <a:r>
              <a:rPr lang="de-DE" sz="1200" i="1" dirty="0" err="1">
                <a:solidFill>
                  <a:schemeClr val="tx1">
                    <a:lumMod val="75000"/>
                    <a:lumOff val="25000"/>
                  </a:schemeClr>
                </a:solidFill>
              </a:rPr>
              <a:t>of</a:t>
            </a:r>
            <a:r>
              <a:rPr lang="de-DE" sz="1200" i="1" dirty="0">
                <a:solidFill>
                  <a:schemeClr val="tx1">
                    <a:lumMod val="75000"/>
                    <a:lumOff val="25000"/>
                  </a:schemeClr>
                </a:solidFill>
              </a:rPr>
              <a:t> Mexico, </a:t>
            </a:r>
            <a:r>
              <a:rPr lang="de-DE" sz="1200" i="1" dirty="0" err="1">
                <a:solidFill>
                  <a:schemeClr val="tx1">
                    <a:lumMod val="75000"/>
                    <a:lumOff val="25000"/>
                  </a:schemeClr>
                </a:solidFill>
              </a:rPr>
              <a:t>based</a:t>
            </a:r>
            <a:r>
              <a:rPr lang="de-DE" sz="1200" i="1" dirty="0">
                <a:solidFill>
                  <a:schemeClr val="tx1">
                    <a:lumMod val="75000"/>
                    <a:lumOff val="25000"/>
                  </a:schemeClr>
                </a:solidFill>
              </a:rPr>
              <a:t> on Ferrari et al., 2007 </a:t>
            </a:r>
            <a:r>
              <a:rPr lang="de-DE" sz="1200" i="1" dirty="0" err="1">
                <a:solidFill>
                  <a:schemeClr val="tx1">
                    <a:lumMod val="75000"/>
                    <a:lumOff val="25000"/>
                  </a:schemeClr>
                </a:solidFill>
              </a:rPr>
              <a:t>and</a:t>
            </a:r>
            <a:r>
              <a:rPr lang="de-DE" sz="1200" i="1" dirty="0">
                <a:solidFill>
                  <a:schemeClr val="tx1">
                    <a:lumMod val="75000"/>
                    <a:lumOff val="25000"/>
                  </a:schemeClr>
                </a:solidFill>
              </a:rPr>
              <a:t> Ferrari et al., 2012.</a:t>
            </a:r>
          </a:p>
        </p:txBody>
      </p:sp>
      <p:sp>
        <p:nvSpPr>
          <p:cNvPr id="17"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grpSp>
        <p:nvGrpSpPr>
          <p:cNvPr id="3" name="Group 2"/>
          <p:cNvGrpSpPr/>
          <p:nvPr/>
        </p:nvGrpSpPr>
        <p:grpSpPr>
          <a:xfrm>
            <a:off x="43119" y="847898"/>
            <a:ext cx="3615623" cy="3008745"/>
            <a:chOff x="43119" y="847898"/>
            <a:chExt cx="3615623" cy="3008745"/>
          </a:xfrm>
        </p:grpSpPr>
        <p:pic>
          <p:nvPicPr>
            <p:cNvPr id="22" name="Picture 21"/>
            <p:cNvPicPr>
              <a:picLocks noChangeAspect="1"/>
            </p:cNvPicPr>
            <p:nvPr/>
          </p:nvPicPr>
          <p:blipFill>
            <a:blip r:embed="rId9"/>
            <a:stretch>
              <a:fillRect/>
            </a:stretch>
          </p:blipFill>
          <p:spPr>
            <a:xfrm>
              <a:off x="43119" y="847898"/>
              <a:ext cx="3615623" cy="3008745"/>
            </a:xfrm>
            <a:prstGeom prst="rect">
              <a:avLst/>
            </a:prstGeom>
          </p:spPr>
        </p:pic>
        <p:sp>
          <p:nvSpPr>
            <p:cNvPr id="23" name="Oval 22"/>
            <p:cNvSpPr/>
            <p:nvPr/>
          </p:nvSpPr>
          <p:spPr>
            <a:xfrm>
              <a:off x="3068402" y="286253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54790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793"/>
          <a:stretch/>
        </p:blipFill>
        <p:spPr>
          <a:xfrm>
            <a:off x="155225" y="912180"/>
            <a:ext cx="4862619" cy="4595713"/>
          </a:xfrm>
          <a:prstGeom prst="rect">
            <a:avLst/>
          </a:prstGeom>
        </p:spPr>
      </p:pic>
      <p:pic>
        <p:nvPicPr>
          <p:cNvPr id="94" name="Grafik 35"/>
          <p:cNvPicPr/>
          <p:nvPr/>
        </p:nvPicPr>
        <p:blipFill>
          <a:blip r:embed="rId4"/>
          <a:stretch/>
        </p:blipFill>
        <p:spPr>
          <a:xfrm>
            <a:off x="6940080" y="57600"/>
            <a:ext cx="2150280" cy="632160"/>
          </a:xfrm>
          <a:prstGeom prst="rect">
            <a:avLst/>
          </a:prstGeom>
          <a:ln>
            <a:noFill/>
          </a:ln>
        </p:spPr>
      </p:pic>
      <p:pic>
        <p:nvPicPr>
          <p:cNvPr id="95" name="Grafik 36"/>
          <p:cNvPicPr/>
          <p:nvPr/>
        </p:nvPicPr>
        <p:blipFill>
          <a:blip r:embed="rId5"/>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spc="-1" dirty="0" smtClean="0">
                <a:solidFill>
                  <a:srgbClr val="4C4949"/>
                </a:solidFill>
                <a:uFill>
                  <a:solidFill>
                    <a:srgbClr val="FFFFFF"/>
                  </a:solidFill>
                </a:uFill>
                <a:latin typeface="Arial"/>
              </a:rPr>
              <a:t>Exhumed system Las Minas</a:t>
            </a:r>
            <a:endParaRPr lang="en-GB" sz="1800" b="0" strike="noStrike" spc="-1" dirty="0">
              <a:solidFill>
                <a:srgbClr val="000000"/>
              </a:solidFill>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01" name="CustomShape 7"/>
          <p:cNvSpPr/>
          <p:nvPr/>
        </p:nvSpPr>
        <p:spPr>
          <a:xfrm>
            <a:off x="304739" y="910080"/>
            <a:ext cx="8683617" cy="50159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endParaRPr lang="en-GB" spc="-1" dirty="0">
              <a:solidFill>
                <a:schemeClr val="tx1">
                  <a:lumMod val="75000"/>
                  <a:lumOff val="25000"/>
                </a:schemeClr>
              </a:solidFill>
              <a:uFill>
                <a:solidFill>
                  <a:srgbClr val="FFFFFF"/>
                </a:solidFill>
              </a:uFill>
              <a:latin typeface="Arial"/>
              <a:ea typeface="DejaVu Sans"/>
            </a:endParaRPr>
          </a:p>
        </p:txBody>
      </p:sp>
      <p:pic>
        <p:nvPicPr>
          <p:cNvPr id="105" name="Grafik 1"/>
          <p:cNvPicPr/>
          <p:nvPr/>
        </p:nvPicPr>
        <p:blipFill>
          <a:blip r:embed="rId6"/>
          <a:stretch/>
        </p:blipFill>
        <p:spPr>
          <a:xfrm>
            <a:off x="860400" y="6346800"/>
            <a:ext cx="648000" cy="388800"/>
          </a:xfrm>
          <a:prstGeom prst="rect">
            <a:avLst/>
          </a:prstGeom>
          <a:ln>
            <a:solidFill>
              <a:srgbClr val="000000"/>
            </a:solidFill>
          </a:ln>
        </p:spPr>
      </p:pic>
      <p:sp>
        <p:nvSpPr>
          <p:cNvPr id="14" name="Rectangle 13"/>
          <p:cNvSpPr/>
          <p:nvPr/>
        </p:nvSpPr>
        <p:spPr>
          <a:xfrm>
            <a:off x="349007" y="5587093"/>
            <a:ext cx="4862619" cy="276999"/>
          </a:xfrm>
          <a:prstGeom prst="rect">
            <a:avLst/>
          </a:prstGeom>
        </p:spPr>
        <p:txBody>
          <a:bodyPr wrap="square">
            <a:spAutoFit/>
          </a:bodyPr>
          <a:lstStyle/>
          <a:p>
            <a:pPr algn="just"/>
            <a:r>
              <a:rPr lang="en-US" sz="1200" i="1" dirty="0" smtClean="0">
                <a:solidFill>
                  <a:schemeClr val="tx1">
                    <a:lumMod val="75000"/>
                    <a:lumOff val="25000"/>
                  </a:schemeClr>
                </a:solidFill>
              </a:rPr>
              <a:t>Figure</a:t>
            </a:r>
            <a:r>
              <a:rPr lang="de-DE" sz="1200" i="1" dirty="0" smtClean="0">
                <a:solidFill>
                  <a:schemeClr val="tx1">
                    <a:lumMod val="75000"/>
                    <a:lumOff val="25000"/>
                  </a:schemeClr>
                </a:solidFill>
              </a:rPr>
              <a:t> 2. </a:t>
            </a:r>
            <a:r>
              <a:rPr lang="de-DE" sz="1200" i="1" dirty="0">
                <a:solidFill>
                  <a:schemeClr val="tx1">
                    <a:lumMod val="75000"/>
                    <a:lumOff val="25000"/>
                  </a:schemeClr>
                </a:solidFill>
              </a:rPr>
              <a:t>Geological map performed during </a:t>
            </a:r>
            <a:r>
              <a:rPr lang="de-DE" sz="1200" i="1" dirty="0" smtClean="0">
                <a:solidFill>
                  <a:schemeClr val="tx1">
                    <a:lumMod val="75000"/>
                    <a:lumOff val="25000"/>
                  </a:schemeClr>
                </a:solidFill>
              </a:rPr>
              <a:t>GEMex, Task 4.1.</a:t>
            </a:r>
            <a:endParaRPr lang="de-DE" sz="1200" i="1" dirty="0">
              <a:solidFill>
                <a:schemeClr val="tx1">
                  <a:lumMod val="75000"/>
                  <a:lumOff val="25000"/>
                </a:schemeClr>
              </a:solidFill>
            </a:endParaRPr>
          </a:p>
        </p:txBody>
      </p:sp>
      <p:sp>
        <p:nvSpPr>
          <p:cNvPr id="20" name="CustomShape 7"/>
          <p:cNvSpPr/>
          <p:nvPr/>
        </p:nvSpPr>
        <p:spPr>
          <a:xfrm>
            <a:off x="164914" y="3784227"/>
            <a:ext cx="3504971" cy="17097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endParaRPr lang="en-GB" spc="-1" dirty="0">
              <a:solidFill>
                <a:schemeClr val="tx1">
                  <a:lumMod val="75000"/>
                  <a:lumOff val="25000"/>
                </a:schemeClr>
              </a:solidFill>
              <a:uFill>
                <a:solidFill>
                  <a:srgbClr val="FFFFFF"/>
                </a:solidFill>
              </a:uFill>
              <a:latin typeface="Arial"/>
              <a:ea typeface="DejaVu Sans"/>
            </a:endParaRPr>
          </a:p>
        </p:txBody>
      </p:sp>
      <p:grpSp>
        <p:nvGrpSpPr>
          <p:cNvPr id="4" name="Group 3"/>
          <p:cNvGrpSpPr/>
          <p:nvPr/>
        </p:nvGrpSpPr>
        <p:grpSpPr>
          <a:xfrm>
            <a:off x="5062187" y="2230938"/>
            <a:ext cx="3881825" cy="2381363"/>
            <a:chOff x="304739" y="976861"/>
            <a:chExt cx="3881825" cy="2381363"/>
          </a:xfrm>
        </p:grpSpPr>
        <p:pic>
          <p:nvPicPr>
            <p:cNvPr id="15" name="Picture 14"/>
            <p:cNvPicPr>
              <a:picLocks noChangeAspect="1"/>
            </p:cNvPicPr>
            <p:nvPr/>
          </p:nvPicPr>
          <p:blipFill>
            <a:blip r:embed="rId7"/>
            <a:stretch>
              <a:fillRect/>
            </a:stretch>
          </p:blipFill>
          <p:spPr>
            <a:xfrm>
              <a:off x="304739" y="976861"/>
              <a:ext cx="3881825" cy="1935352"/>
            </a:xfrm>
            <a:prstGeom prst="rect">
              <a:avLst/>
            </a:prstGeom>
          </p:spPr>
        </p:pic>
        <p:sp>
          <p:nvSpPr>
            <p:cNvPr id="19" name="Rectangle 18"/>
            <p:cNvSpPr/>
            <p:nvPr/>
          </p:nvSpPr>
          <p:spPr>
            <a:xfrm>
              <a:off x="359019" y="2896559"/>
              <a:ext cx="3773263" cy="461665"/>
            </a:xfrm>
            <a:prstGeom prst="rect">
              <a:avLst/>
            </a:prstGeom>
          </p:spPr>
          <p:txBody>
            <a:bodyPr wrap="square">
              <a:spAutoFit/>
            </a:bodyPr>
            <a:lstStyle/>
            <a:p>
              <a:pPr algn="just"/>
              <a:r>
                <a:rPr lang="en-US" sz="1200" i="1" dirty="0" smtClean="0">
                  <a:solidFill>
                    <a:schemeClr val="tx1">
                      <a:lumMod val="75000"/>
                      <a:lumOff val="25000"/>
                    </a:schemeClr>
                  </a:solidFill>
                </a:rPr>
                <a:t>Figure</a:t>
              </a:r>
              <a:r>
                <a:rPr lang="de-DE" sz="1200" i="1" dirty="0" smtClean="0">
                  <a:solidFill>
                    <a:schemeClr val="tx1">
                      <a:lumMod val="75000"/>
                      <a:lumOff val="25000"/>
                    </a:schemeClr>
                  </a:solidFill>
                </a:rPr>
                <a:t> 3. </a:t>
              </a:r>
              <a:r>
                <a:rPr lang="en-US" sz="1200" i="1" dirty="0">
                  <a:solidFill>
                    <a:schemeClr val="tx1">
                      <a:lumMod val="75000"/>
                      <a:lumOff val="25000"/>
                    </a:schemeClr>
                  </a:solidFill>
                </a:rPr>
                <a:t>Two families of faults have been </a:t>
              </a:r>
              <a:r>
                <a:rPr lang="en-US" sz="1200" i="1" dirty="0" smtClean="0">
                  <a:solidFill>
                    <a:schemeClr val="tx1">
                      <a:lumMod val="75000"/>
                      <a:lumOff val="25000"/>
                    </a:schemeClr>
                  </a:solidFill>
                </a:rPr>
                <a:t>recognized: </a:t>
              </a:r>
              <a:r>
                <a:rPr lang="en-US" sz="1200" i="1" dirty="0">
                  <a:solidFill>
                    <a:schemeClr val="tx1">
                      <a:lumMod val="75000"/>
                      <a:lumOff val="25000"/>
                    </a:schemeClr>
                  </a:solidFill>
                </a:rPr>
                <a:t>NW-SE and </a:t>
              </a:r>
              <a:r>
                <a:rPr lang="en-US" sz="1200" i="1" dirty="0" smtClean="0">
                  <a:solidFill>
                    <a:schemeClr val="tx1">
                      <a:lumMod val="75000"/>
                      <a:lumOff val="25000"/>
                    </a:schemeClr>
                  </a:solidFill>
                </a:rPr>
                <a:t>NE-SW. Task 4.1.</a:t>
              </a:r>
              <a:endParaRPr lang="en-GB" sz="1200" i="1" dirty="0">
                <a:solidFill>
                  <a:schemeClr val="tx1">
                    <a:lumMod val="75000"/>
                    <a:lumOff val="25000"/>
                  </a:schemeClr>
                </a:solidFill>
              </a:endParaRPr>
            </a:p>
          </p:txBody>
        </p:sp>
      </p:grpSp>
      <p:sp>
        <p:nvSpPr>
          <p:cNvPr id="23"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spTree>
    <p:extLst>
      <p:ext uri="{BB962C8B-B14F-4D97-AF65-F5344CB8AC3E}">
        <p14:creationId xmlns:p14="http://schemas.microsoft.com/office/powerpoint/2010/main" val="11367347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Grafik 35"/>
          <p:cNvPicPr/>
          <p:nvPr/>
        </p:nvPicPr>
        <p:blipFill>
          <a:blip r:embed="rId3"/>
          <a:stretch/>
        </p:blipFill>
        <p:spPr>
          <a:xfrm>
            <a:off x="6940080" y="57600"/>
            <a:ext cx="2150280" cy="632160"/>
          </a:xfrm>
          <a:prstGeom prst="rect">
            <a:avLst/>
          </a:prstGeom>
          <a:ln>
            <a:noFill/>
          </a:ln>
        </p:spPr>
      </p:pic>
      <p:pic>
        <p:nvPicPr>
          <p:cNvPr id="95" name="Grafik 36"/>
          <p:cNvPicPr/>
          <p:nvPr/>
        </p:nvPicPr>
        <p:blipFill>
          <a:blip r:embed="rId4"/>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err="1">
                <a:ln>
                  <a:noFill/>
                </a:ln>
                <a:solidFill>
                  <a:srgbClr val="4C4949"/>
                </a:solidFill>
                <a:effectLst/>
                <a:uLnTx/>
                <a:uFill>
                  <a:solidFill>
                    <a:srgbClr val="FFFFFF"/>
                  </a:solidFill>
                </a:uFill>
                <a:latin typeface="Arial"/>
              </a:rPr>
              <a:t>Morpho</a:t>
            </a:r>
            <a:r>
              <a:rPr kumimoji="0" lang="en-GB" sz="2400" b="0" i="0" u="none" strike="noStrike" kern="1200" cap="none" spc="-1" normalizeH="0" baseline="0" noProof="0" dirty="0">
                <a:ln>
                  <a:noFill/>
                </a:ln>
                <a:solidFill>
                  <a:srgbClr val="4C4949"/>
                </a:solidFill>
                <a:effectLst/>
                <a:uLnTx/>
                <a:uFill>
                  <a:solidFill>
                    <a:srgbClr val="FFFFFF"/>
                  </a:solidFill>
                </a:uFill>
                <a:latin typeface="Arial"/>
              </a:rPr>
              <a:t>-structural approach</a:t>
            </a:r>
            <a:endParaRPr kumimoji="0" lang="en-GB"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105" name="Grafik 1"/>
          <p:cNvPicPr/>
          <p:nvPr/>
        </p:nvPicPr>
        <p:blipFill>
          <a:blip r:embed="rId5"/>
          <a:stretch/>
        </p:blipFill>
        <p:spPr>
          <a:xfrm>
            <a:off x="860400" y="6346800"/>
            <a:ext cx="648000" cy="388800"/>
          </a:xfrm>
          <a:prstGeom prst="rect">
            <a:avLst/>
          </a:prstGeom>
          <a:ln>
            <a:solidFill>
              <a:srgbClr val="000000"/>
            </a:solidFill>
          </a:ln>
        </p:spPr>
      </p:pic>
      <p:sp>
        <p:nvSpPr>
          <p:cNvPr id="2" name="Rectangle 5">
            <a:extLst>
              <a:ext uri="{FF2B5EF4-FFF2-40B4-BE49-F238E27FC236}">
                <a16:creationId xmlns:a16="http://schemas.microsoft.com/office/drawing/2014/main" id="{AC51284F-7370-4EB8-870D-0A01E85C9D3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a:endParaRPr>
          </a:p>
        </p:txBody>
      </p:sp>
      <p:sp>
        <p:nvSpPr>
          <p:cNvPr id="3" name="Rectangle 6">
            <a:extLst>
              <a:ext uri="{FF2B5EF4-FFF2-40B4-BE49-F238E27FC236}">
                <a16:creationId xmlns:a16="http://schemas.microsoft.com/office/drawing/2014/main" id="{3616402E-0A33-466F-98F7-74E000A7BF7D}"/>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a:endParaRPr>
          </a:p>
        </p:txBody>
      </p:sp>
      <p:sp>
        <p:nvSpPr>
          <p:cNvPr id="5" name="Rectangle 7">
            <a:extLst>
              <a:ext uri="{FF2B5EF4-FFF2-40B4-BE49-F238E27FC236}">
                <a16:creationId xmlns:a16="http://schemas.microsoft.com/office/drawing/2014/main" id="{6D5AB758-3985-42D7-8FB4-A2A7A4CEBDA3}"/>
              </a:ext>
            </a:extLst>
          </p:cNvPr>
          <p:cNvSpPr>
            <a:spLocks noChangeArrowheads="1"/>
          </p:cNvSpPr>
          <p:nvPr/>
        </p:nvSpPr>
        <p:spPr bwMode="auto">
          <a:xfrm>
            <a:off x="0" y="518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6" name="Rectangle 8">
            <a:extLst>
              <a:ext uri="{FF2B5EF4-FFF2-40B4-BE49-F238E27FC236}">
                <a16:creationId xmlns:a16="http://schemas.microsoft.com/office/drawing/2014/main" id="{9DD30E34-2083-4883-8335-A6447B02F200}"/>
              </a:ext>
            </a:extLst>
          </p:cNvPr>
          <p:cNvSpPr>
            <a:spLocks noChangeArrowheads="1"/>
          </p:cNvSpPr>
          <p:nvPr/>
        </p:nvSpPr>
        <p:spPr bwMode="auto">
          <a:xfrm>
            <a:off x="0" y="694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7" name="Rectangle 9">
            <a:extLst>
              <a:ext uri="{FF2B5EF4-FFF2-40B4-BE49-F238E27FC236}">
                <a16:creationId xmlns:a16="http://schemas.microsoft.com/office/drawing/2014/main" id="{31037F62-6A35-4F6E-8ADD-716AE7F22AEB}"/>
              </a:ext>
            </a:extLst>
          </p:cNvPr>
          <p:cNvSpPr>
            <a:spLocks noChangeArrowheads="1"/>
          </p:cNvSpPr>
          <p:nvPr/>
        </p:nvSpPr>
        <p:spPr bwMode="auto">
          <a:xfrm>
            <a:off x="0" y="862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a:endParaRPr>
          </a:p>
        </p:txBody>
      </p:sp>
      <p:sp>
        <p:nvSpPr>
          <p:cNvPr id="25" name="Rectangle 1">
            <a:extLst>
              <a:ext uri="{FF2B5EF4-FFF2-40B4-BE49-F238E27FC236}">
                <a16:creationId xmlns:a16="http://schemas.microsoft.com/office/drawing/2014/main" id="{39F835E7-2785-4158-A08A-BF96120F5A74}"/>
              </a:ext>
            </a:extLst>
          </p:cNvPr>
          <p:cNvSpPr/>
          <p:nvPr/>
        </p:nvSpPr>
        <p:spPr>
          <a:xfrm>
            <a:off x="332820" y="5537271"/>
            <a:ext cx="8154992" cy="523220"/>
          </a:xfrm>
          <a:prstGeom prst="rect">
            <a:avLst/>
          </a:prstGeom>
        </p:spPr>
        <p:txBody>
          <a:bodyPr wrap="square">
            <a:spAutoFit/>
          </a:bodyPr>
          <a:lstStyle/>
          <a:p>
            <a:pPr algn="just"/>
            <a:r>
              <a:rPr lang="en-US" sz="1400" i="1" dirty="0" smtClean="0">
                <a:solidFill>
                  <a:schemeClr val="tx1">
                    <a:lumMod val="75000"/>
                    <a:lumOff val="25000"/>
                  </a:schemeClr>
                </a:solidFill>
              </a:rPr>
              <a:t>Figure 5. </a:t>
            </a:r>
            <a:r>
              <a:rPr lang="en-US" sz="1400" i="1" dirty="0">
                <a:solidFill>
                  <a:schemeClr val="tx1">
                    <a:lumMod val="75000"/>
                    <a:lumOff val="25000"/>
                  </a:schemeClr>
                </a:solidFill>
              </a:rPr>
              <a:t>Eastern sector of the </a:t>
            </a:r>
            <a:r>
              <a:rPr lang="en-US" sz="1400" i="1" dirty="0" smtClean="0">
                <a:solidFill>
                  <a:schemeClr val="tx1">
                    <a:lumMod val="75000"/>
                    <a:lumOff val="25000"/>
                  </a:schemeClr>
                </a:solidFill>
              </a:rPr>
              <a:t>TMVB analyzed by </a:t>
            </a:r>
            <a:r>
              <a:rPr lang="en-US" sz="1400" i="1" dirty="0">
                <a:solidFill>
                  <a:schemeClr val="tx1">
                    <a:lumMod val="75000"/>
                    <a:lumOff val="25000"/>
                  </a:schemeClr>
                </a:solidFill>
              </a:rPr>
              <a:t>remote sensing techniques and tectonic geomorphology criteria. </a:t>
            </a:r>
          </a:p>
        </p:txBody>
      </p:sp>
      <p:grpSp>
        <p:nvGrpSpPr>
          <p:cNvPr id="15" name="Group 14"/>
          <p:cNvGrpSpPr/>
          <p:nvPr/>
        </p:nvGrpSpPr>
        <p:grpSpPr>
          <a:xfrm>
            <a:off x="346281" y="1373059"/>
            <a:ext cx="8054324" cy="4021312"/>
            <a:chOff x="433488" y="1160288"/>
            <a:chExt cx="8054324" cy="4021312"/>
          </a:xfrm>
        </p:grpSpPr>
        <p:pic>
          <p:nvPicPr>
            <p:cNvPr id="21" name="Immagine 20">
              <a:extLst>
                <a:ext uri="{FF2B5EF4-FFF2-40B4-BE49-F238E27FC236}">
                  <a16:creationId xmlns:a16="http://schemas.microsoft.com/office/drawing/2014/main" id="{EAA86DE6-EF66-4317-A9B0-792B31EA8C2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33488" y="1160288"/>
              <a:ext cx="8054324" cy="4021312"/>
            </a:xfrm>
            <a:prstGeom prst="rect">
              <a:avLst/>
            </a:prstGeom>
            <a:noFill/>
            <a:ln>
              <a:noFill/>
            </a:ln>
          </p:spPr>
        </p:pic>
        <p:sp>
          <p:nvSpPr>
            <p:cNvPr id="4" name="CasellaDiTesto 3">
              <a:extLst>
                <a:ext uri="{FF2B5EF4-FFF2-40B4-BE49-F238E27FC236}">
                  <a16:creationId xmlns:a16="http://schemas.microsoft.com/office/drawing/2014/main" id="{11D519D1-4D8A-4EC6-A5D6-2C8FC6FD6CC5}"/>
                </a:ext>
              </a:extLst>
            </p:cNvPr>
            <p:cNvSpPr txBox="1"/>
            <p:nvPr/>
          </p:nvSpPr>
          <p:spPr>
            <a:xfrm>
              <a:off x="4177552" y="2724712"/>
              <a:ext cx="1556836" cy="369332"/>
            </a:xfrm>
            <a:prstGeom prst="rect">
              <a:avLst/>
            </a:prstGeom>
            <a:noFill/>
          </p:spPr>
          <p:txBody>
            <a:bodyPr wrap="none" rtlCol="0">
              <a:spAutoFit/>
            </a:bodyPr>
            <a:lstStyle/>
            <a:p>
              <a:r>
                <a:rPr lang="it-IT" dirty="0"/>
                <a:t>Los Humeros</a:t>
              </a:r>
            </a:p>
          </p:txBody>
        </p:sp>
        <p:sp>
          <p:nvSpPr>
            <p:cNvPr id="8" name="CasellaDiTesto 7">
              <a:extLst>
                <a:ext uri="{FF2B5EF4-FFF2-40B4-BE49-F238E27FC236}">
                  <a16:creationId xmlns:a16="http://schemas.microsoft.com/office/drawing/2014/main" id="{A9B364B4-F2A8-47B7-BAFB-F21E24A923B0}"/>
                </a:ext>
              </a:extLst>
            </p:cNvPr>
            <p:cNvSpPr txBox="1"/>
            <p:nvPr/>
          </p:nvSpPr>
          <p:spPr>
            <a:xfrm>
              <a:off x="2124636" y="1607352"/>
              <a:ext cx="1120820" cy="369332"/>
            </a:xfrm>
            <a:prstGeom prst="rect">
              <a:avLst/>
            </a:prstGeom>
            <a:noFill/>
          </p:spPr>
          <p:txBody>
            <a:bodyPr wrap="none" rtlCol="0">
              <a:spAutoFit/>
            </a:bodyPr>
            <a:lstStyle/>
            <a:p>
              <a:r>
                <a:rPr lang="it-IT" dirty="0" err="1"/>
                <a:t>Acoculco</a:t>
              </a:r>
              <a:endParaRPr lang="it-IT" dirty="0"/>
            </a:p>
          </p:txBody>
        </p:sp>
        <p:sp>
          <p:nvSpPr>
            <p:cNvPr id="11" name="CasellaDiTesto 10">
              <a:extLst>
                <a:ext uri="{FF2B5EF4-FFF2-40B4-BE49-F238E27FC236}">
                  <a16:creationId xmlns:a16="http://schemas.microsoft.com/office/drawing/2014/main" id="{C10CA340-A830-49EB-A149-3A97B46DC805}"/>
                </a:ext>
              </a:extLst>
            </p:cNvPr>
            <p:cNvSpPr txBox="1"/>
            <p:nvPr/>
          </p:nvSpPr>
          <p:spPr>
            <a:xfrm>
              <a:off x="5513294" y="4402083"/>
              <a:ext cx="1826141" cy="369332"/>
            </a:xfrm>
            <a:prstGeom prst="rect">
              <a:avLst/>
            </a:prstGeom>
            <a:noFill/>
          </p:spPr>
          <p:txBody>
            <a:bodyPr wrap="none" rtlCol="0">
              <a:spAutoFit/>
            </a:bodyPr>
            <a:lstStyle/>
            <a:p>
              <a:r>
                <a:rPr lang="it-IT" dirty="0"/>
                <a:t>Pico de Orizaba</a:t>
              </a:r>
            </a:p>
          </p:txBody>
        </p:sp>
        <p:sp>
          <p:nvSpPr>
            <p:cNvPr id="13" name="CasellaDiTesto 12">
              <a:extLst>
                <a:ext uri="{FF2B5EF4-FFF2-40B4-BE49-F238E27FC236}">
                  <a16:creationId xmlns:a16="http://schemas.microsoft.com/office/drawing/2014/main" id="{4C0A310E-CC1D-4313-835C-9E0424211D17}"/>
                </a:ext>
              </a:extLst>
            </p:cNvPr>
            <p:cNvSpPr txBox="1"/>
            <p:nvPr/>
          </p:nvSpPr>
          <p:spPr>
            <a:xfrm>
              <a:off x="1442203" y="4534002"/>
              <a:ext cx="1531188" cy="369332"/>
            </a:xfrm>
            <a:prstGeom prst="rect">
              <a:avLst/>
            </a:prstGeom>
            <a:noFill/>
          </p:spPr>
          <p:txBody>
            <a:bodyPr wrap="none" rtlCol="0">
              <a:spAutoFit/>
            </a:bodyPr>
            <a:lstStyle/>
            <a:p>
              <a:r>
                <a:rPr lang="it-IT" dirty="0" err="1"/>
                <a:t>Popocatepetl</a:t>
              </a:r>
              <a:endParaRPr lang="it-IT" dirty="0"/>
            </a:p>
          </p:txBody>
        </p:sp>
        <p:sp>
          <p:nvSpPr>
            <p:cNvPr id="22" name="CasellaDiTesto 3">
              <a:extLst>
                <a:ext uri="{FF2B5EF4-FFF2-40B4-BE49-F238E27FC236}">
                  <a16:creationId xmlns:a16="http://schemas.microsoft.com/office/drawing/2014/main" id="{11D519D1-4D8A-4EC6-A5D6-2C8FC6FD6CC5}"/>
                </a:ext>
              </a:extLst>
            </p:cNvPr>
            <p:cNvSpPr txBox="1"/>
            <p:nvPr/>
          </p:nvSpPr>
          <p:spPr>
            <a:xfrm>
              <a:off x="5513294" y="2498325"/>
              <a:ext cx="1236236" cy="369332"/>
            </a:xfrm>
            <a:prstGeom prst="rect">
              <a:avLst/>
            </a:prstGeom>
            <a:noFill/>
          </p:spPr>
          <p:txBody>
            <a:bodyPr wrap="none" rtlCol="0">
              <a:spAutoFit/>
            </a:bodyPr>
            <a:lstStyle/>
            <a:p>
              <a:r>
                <a:rPr lang="it-IT" dirty="0" smtClean="0"/>
                <a:t>Las </a:t>
              </a:r>
              <a:r>
                <a:rPr lang="it-IT" dirty="0" err="1" smtClean="0"/>
                <a:t>Minas</a:t>
              </a:r>
              <a:endParaRPr lang="it-IT" dirty="0"/>
            </a:p>
          </p:txBody>
        </p:sp>
      </p:grpSp>
      <p:sp>
        <p:nvSpPr>
          <p:cNvPr id="23"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grpSp>
        <p:nvGrpSpPr>
          <p:cNvPr id="27" name="Group 26"/>
          <p:cNvGrpSpPr/>
          <p:nvPr/>
        </p:nvGrpSpPr>
        <p:grpSpPr>
          <a:xfrm>
            <a:off x="340982" y="1372799"/>
            <a:ext cx="8054323" cy="3718794"/>
            <a:chOff x="433488" y="1345004"/>
            <a:chExt cx="8054323" cy="3718794"/>
          </a:xfrm>
        </p:grpSpPr>
        <p:pic>
          <p:nvPicPr>
            <p:cNvPr id="28" name="Immagine 16">
              <a:extLst>
                <a:ext uri="{FF2B5EF4-FFF2-40B4-BE49-F238E27FC236}">
                  <a16:creationId xmlns:a16="http://schemas.microsoft.com/office/drawing/2014/main" id="{E2D38ECA-E0BF-455B-936F-51B15A9B8188}"/>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33488" y="1345004"/>
              <a:ext cx="8054323" cy="3718794"/>
            </a:xfrm>
            <a:prstGeom prst="rect">
              <a:avLst/>
            </a:prstGeom>
            <a:noFill/>
            <a:ln>
              <a:noFill/>
            </a:ln>
          </p:spPr>
        </p:pic>
        <p:sp>
          <p:nvSpPr>
            <p:cNvPr id="29" name="CasellaDiTesto 17">
              <a:extLst>
                <a:ext uri="{FF2B5EF4-FFF2-40B4-BE49-F238E27FC236}">
                  <a16:creationId xmlns:a16="http://schemas.microsoft.com/office/drawing/2014/main" id="{449FFD07-8C88-43F8-9737-684B2F086E0A}"/>
                </a:ext>
              </a:extLst>
            </p:cNvPr>
            <p:cNvSpPr txBox="1"/>
            <p:nvPr/>
          </p:nvSpPr>
          <p:spPr>
            <a:xfrm>
              <a:off x="4177552" y="2724712"/>
              <a:ext cx="1556836" cy="369332"/>
            </a:xfrm>
            <a:prstGeom prst="rect">
              <a:avLst/>
            </a:prstGeom>
            <a:noFill/>
          </p:spPr>
          <p:txBody>
            <a:bodyPr wrap="none" rtlCol="0">
              <a:spAutoFit/>
            </a:bodyPr>
            <a:lstStyle/>
            <a:p>
              <a:r>
                <a:rPr lang="it-IT" dirty="0"/>
                <a:t>Los Humeros</a:t>
              </a:r>
            </a:p>
          </p:txBody>
        </p:sp>
        <p:sp>
          <p:nvSpPr>
            <p:cNvPr id="30" name="CasellaDiTesto 18">
              <a:extLst>
                <a:ext uri="{FF2B5EF4-FFF2-40B4-BE49-F238E27FC236}">
                  <a16:creationId xmlns:a16="http://schemas.microsoft.com/office/drawing/2014/main" id="{3401DB65-9ABB-48EB-A67A-74D75189947F}"/>
                </a:ext>
              </a:extLst>
            </p:cNvPr>
            <p:cNvSpPr txBox="1"/>
            <p:nvPr/>
          </p:nvSpPr>
          <p:spPr>
            <a:xfrm>
              <a:off x="2124636" y="1700489"/>
              <a:ext cx="1120820" cy="369332"/>
            </a:xfrm>
            <a:prstGeom prst="rect">
              <a:avLst/>
            </a:prstGeom>
            <a:noFill/>
          </p:spPr>
          <p:txBody>
            <a:bodyPr wrap="none" rtlCol="0">
              <a:spAutoFit/>
            </a:bodyPr>
            <a:lstStyle/>
            <a:p>
              <a:r>
                <a:rPr lang="it-IT" dirty="0" err="1"/>
                <a:t>Acoculco</a:t>
              </a:r>
              <a:endParaRPr lang="it-IT" dirty="0"/>
            </a:p>
          </p:txBody>
        </p:sp>
        <p:sp>
          <p:nvSpPr>
            <p:cNvPr id="31" name="CasellaDiTesto 19">
              <a:extLst>
                <a:ext uri="{FF2B5EF4-FFF2-40B4-BE49-F238E27FC236}">
                  <a16:creationId xmlns:a16="http://schemas.microsoft.com/office/drawing/2014/main" id="{307964CF-0C2B-4916-895A-8E2F3E14E356}"/>
                </a:ext>
              </a:extLst>
            </p:cNvPr>
            <p:cNvSpPr txBox="1"/>
            <p:nvPr/>
          </p:nvSpPr>
          <p:spPr>
            <a:xfrm>
              <a:off x="5513294" y="4402083"/>
              <a:ext cx="1826141" cy="369332"/>
            </a:xfrm>
            <a:prstGeom prst="rect">
              <a:avLst/>
            </a:prstGeom>
            <a:noFill/>
          </p:spPr>
          <p:txBody>
            <a:bodyPr wrap="none" rtlCol="0">
              <a:spAutoFit/>
            </a:bodyPr>
            <a:lstStyle/>
            <a:p>
              <a:r>
                <a:rPr lang="it-IT" dirty="0"/>
                <a:t>Pico de Orizaba</a:t>
              </a:r>
            </a:p>
          </p:txBody>
        </p:sp>
        <p:sp>
          <p:nvSpPr>
            <p:cNvPr id="32" name="CasellaDiTesto 20">
              <a:extLst>
                <a:ext uri="{FF2B5EF4-FFF2-40B4-BE49-F238E27FC236}">
                  <a16:creationId xmlns:a16="http://schemas.microsoft.com/office/drawing/2014/main" id="{11AEB4CD-6913-4212-B2D7-FA99228103BF}"/>
                </a:ext>
              </a:extLst>
            </p:cNvPr>
            <p:cNvSpPr txBox="1"/>
            <p:nvPr/>
          </p:nvSpPr>
          <p:spPr>
            <a:xfrm>
              <a:off x="1442203" y="4534002"/>
              <a:ext cx="1531188" cy="369332"/>
            </a:xfrm>
            <a:prstGeom prst="rect">
              <a:avLst/>
            </a:prstGeom>
            <a:noFill/>
          </p:spPr>
          <p:txBody>
            <a:bodyPr wrap="none" rtlCol="0">
              <a:spAutoFit/>
            </a:bodyPr>
            <a:lstStyle/>
            <a:p>
              <a:r>
                <a:rPr lang="it-IT" dirty="0" err="1"/>
                <a:t>Popocatepetl</a:t>
              </a:r>
              <a:endParaRPr lang="it-IT" dirty="0"/>
            </a:p>
          </p:txBody>
        </p:sp>
      </p:grpSp>
      <p:grpSp>
        <p:nvGrpSpPr>
          <p:cNvPr id="33" name="Group 32"/>
          <p:cNvGrpSpPr/>
          <p:nvPr/>
        </p:nvGrpSpPr>
        <p:grpSpPr>
          <a:xfrm>
            <a:off x="154683" y="888375"/>
            <a:ext cx="8240557" cy="4392336"/>
            <a:chOff x="308786" y="936966"/>
            <a:chExt cx="8207853" cy="4373071"/>
          </a:xfrm>
        </p:grpSpPr>
        <p:grpSp>
          <p:nvGrpSpPr>
            <p:cNvPr id="34" name="Group 33"/>
            <p:cNvGrpSpPr/>
            <p:nvPr/>
          </p:nvGrpSpPr>
          <p:grpSpPr>
            <a:xfrm>
              <a:off x="462314" y="936966"/>
              <a:ext cx="8054325" cy="4162753"/>
              <a:chOff x="462314" y="936966"/>
              <a:chExt cx="8054325" cy="4162753"/>
            </a:xfrm>
          </p:grpSpPr>
          <p:pic>
            <p:nvPicPr>
              <p:cNvPr id="36" name="Immagine 16">
                <a:extLst>
                  <a:ext uri="{FF2B5EF4-FFF2-40B4-BE49-F238E27FC236}">
                    <a16:creationId xmlns:a16="http://schemas.microsoft.com/office/drawing/2014/main" id="{77B6DF46-18D3-4A0F-8192-856FF760ABED}"/>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462314" y="1386774"/>
                <a:ext cx="8054325" cy="3712945"/>
              </a:xfrm>
              <a:prstGeom prst="rect">
                <a:avLst/>
              </a:prstGeom>
              <a:noFill/>
              <a:ln>
                <a:noFill/>
              </a:ln>
            </p:spPr>
          </p:pic>
          <p:sp>
            <p:nvSpPr>
              <p:cNvPr id="37" name="CasellaDiTesto 17">
                <a:extLst>
                  <a:ext uri="{FF2B5EF4-FFF2-40B4-BE49-F238E27FC236}">
                    <a16:creationId xmlns:a16="http://schemas.microsoft.com/office/drawing/2014/main" id="{F3E24949-80C6-434D-A58E-8CC421FEBB88}"/>
                  </a:ext>
                </a:extLst>
              </p:cNvPr>
              <p:cNvSpPr txBox="1"/>
              <p:nvPr/>
            </p:nvSpPr>
            <p:spPr>
              <a:xfrm>
                <a:off x="4177552" y="2724712"/>
                <a:ext cx="1556836" cy="369332"/>
              </a:xfrm>
              <a:prstGeom prst="rect">
                <a:avLst/>
              </a:prstGeom>
              <a:noFill/>
            </p:spPr>
            <p:txBody>
              <a:bodyPr wrap="none" rtlCol="0">
                <a:spAutoFit/>
              </a:bodyPr>
              <a:lstStyle/>
              <a:p>
                <a:r>
                  <a:rPr lang="it-IT" dirty="0"/>
                  <a:t>Los Humeros</a:t>
                </a:r>
              </a:p>
            </p:txBody>
          </p:sp>
          <p:sp>
            <p:nvSpPr>
              <p:cNvPr id="38" name="CasellaDiTesto 18">
                <a:extLst>
                  <a:ext uri="{FF2B5EF4-FFF2-40B4-BE49-F238E27FC236}">
                    <a16:creationId xmlns:a16="http://schemas.microsoft.com/office/drawing/2014/main" id="{9E596180-0543-4CCA-A3C4-D712FBDD7999}"/>
                  </a:ext>
                </a:extLst>
              </p:cNvPr>
              <p:cNvSpPr txBox="1"/>
              <p:nvPr/>
            </p:nvSpPr>
            <p:spPr>
              <a:xfrm>
                <a:off x="2124636" y="1700489"/>
                <a:ext cx="1120820" cy="369332"/>
              </a:xfrm>
              <a:prstGeom prst="rect">
                <a:avLst/>
              </a:prstGeom>
              <a:noFill/>
            </p:spPr>
            <p:txBody>
              <a:bodyPr wrap="none" rtlCol="0">
                <a:spAutoFit/>
              </a:bodyPr>
              <a:lstStyle/>
              <a:p>
                <a:r>
                  <a:rPr lang="it-IT" dirty="0" err="1"/>
                  <a:t>Acoculco</a:t>
                </a:r>
                <a:endParaRPr lang="it-IT" dirty="0"/>
              </a:p>
            </p:txBody>
          </p:sp>
          <p:sp>
            <p:nvSpPr>
              <p:cNvPr id="39" name="CasellaDiTesto 19">
                <a:extLst>
                  <a:ext uri="{FF2B5EF4-FFF2-40B4-BE49-F238E27FC236}">
                    <a16:creationId xmlns:a16="http://schemas.microsoft.com/office/drawing/2014/main" id="{A767E9A9-BB39-4773-B613-DFEC2BA753B9}"/>
                  </a:ext>
                </a:extLst>
              </p:cNvPr>
              <p:cNvSpPr txBox="1"/>
              <p:nvPr/>
            </p:nvSpPr>
            <p:spPr>
              <a:xfrm>
                <a:off x="5513294" y="4402083"/>
                <a:ext cx="1826141" cy="369332"/>
              </a:xfrm>
              <a:prstGeom prst="rect">
                <a:avLst/>
              </a:prstGeom>
              <a:noFill/>
            </p:spPr>
            <p:txBody>
              <a:bodyPr wrap="none" rtlCol="0">
                <a:spAutoFit/>
              </a:bodyPr>
              <a:lstStyle/>
              <a:p>
                <a:r>
                  <a:rPr lang="it-IT" dirty="0"/>
                  <a:t>Pico de Orizaba</a:t>
                </a:r>
              </a:p>
            </p:txBody>
          </p:sp>
          <p:sp>
            <p:nvSpPr>
              <p:cNvPr id="40" name="Freccia a destra 23">
                <a:extLst>
                  <a:ext uri="{FF2B5EF4-FFF2-40B4-BE49-F238E27FC236}">
                    <a16:creationId xmlns:a16="http://schemas.microsoft.com/office/drawing/2014/main" id="{99B79D9E-7E13-4B63-8106-6C67C74B18D0}"/>
                  </a:ext>
                </a:extLst>
              </p:cNvPr>
              <p:cNvSpPr/>
              <p:nvPr/>
            </p:nvSpPr>
            <p:spPr>
              <a:xfrm rot="10800000">
                <a:off x="3390837" y="3368542"/>
                <a:ext cx="3417166" cy="59011"/>
              </a:xfrm>
              <a:prstGeom prst="rightArrow">
                <a:avLst>
                  <a:gd name="adj1" fmla="val 50000"/>
                  <a:gd name="adj2" fmla="val 4078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Freccia a destra 24">
                <a:extLst>
                  <a:ext uri="{FF2B5EF4-FFF2-40B4-BE49-F238E27FC236}">
                    <a16:creationId xmlns:a16="http://schemas.microsoft.com/office/drawing/2014/main" id="{CB396661-E727-4C7F-917F-0FD40F595D13}"/>
                  </a:ext>
                </a:extLst>
              </p:cNvPr>
              <p:cNvSpPr/>
              <p:nvPr/>
            </p:nvSpPr>
            <p:spPr>
              <a:xfrm rot="10265731">
                <a:off x="1885734" y="2347300"/>
                <a:ext cx="4035253" cy="45719"/>
              </a:xfrm>
              <a:prstGeom prst="rightArrow">
                <a:avLst>
                  <a:gd name="adj1" fmla="val 50000"/>
                  <a:gd name="adj2" fmla="val 4078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2" name="Immagine 21">
                <a:extLst>
                  <a:ext uri="{FF2B5EF4-FFF2-40B4-BE49-F238E27FC236}">
                    <a16:creationId xmlns:a16="http://schemas.microsoft.com/office/drawing/2014/main" id="{BF111ED7-5876-4B33-B391-6DFA090B1E31}"/>
                  </a:ext>
                </a:extLst>
              </p:cNvPr>
              <p:cNvPicPr/>
              <p:nvPr/>
            </p:nvPicPr>
            <p:blipFill rotWithShape="1">
              <a:blip r:embed="rId11" cstate="print">
                <a:extLst>
                  <a:ext uri="{28A0092B-C50C-407E-A947-70E740481C1C}">
                    <a14:useLocalDpi xmlns:a14="http://schemas.microsoft.com/office/drawing/2010/main" val="0"/>
                  </a:ext>
                </a:extLst>
              </a:blip>
              <a:srcRect/>
              <a:stretch/>
            </p:blipFill>
            <p:spPr bwMode="auto">
              <a:xfrm>
                <a:off x="6720971" y="2881048"/>
                <a:ext cx="1364666" cy="1611754"/>
              </a:xfrm>
              <a:prstGeom prst="rect">
                <a:avLst/>
              </a:prstGeom>
              <a:noFill/>
              <a:ln>
                <a:solidFill>
                  <a:schemeClr val="tx1"/>
                </a:solidFill>
              </a:ln>
            </p:spPr>
          </p:pic>
          <p:pic>
            <p:nvPicPr>
              <p:cNvPr id="43" name="Immagine 22">
                <a:extLst>
                  <a:ext uri="{FF2B5EF4-FFF2-40B4-BE49-F238E27FC236}">
                    <a16:creationId xmlns:a16="http://schemas.microsoft.com/office/drawing/2014/main" id="{CE57271D-E1C8-440A-ACF2-FF8A93683FED}"/>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39801" y="936966"/>
                <a:ext cx="1797685" cy="1805940"/>
              </a:xfrm>
              <a:prstGeom prst="rect">
                <a:avLst/>
              </a:prstGeom>
              <a:noFill/>
              <a:ln>
                <a:solidFill>
                  <a:schemeClr val="tx1"/>
                </a:solidFill>
              </a:ln>
            </p:spPr>
          </p:pic>
          <p:sp>
            <p:nvSpPr>
              <p:cNvPr id="44" name="Freccia a destra 26">
                <a:extLst>
                  <a:ext uri="{FF2B5EF4-FFF2-40B4-BE49-F238E27FC236}">
                    <a16:creationId xmlns:a16="http://schemas.microsoft.com/office/drawing/2014/main" id="{5F074E0F-C317-4483-8DFB-74257D3C9B95}"/>
                  </a:ext>
                </a:extLst>
              </p:cNvPr>
              <p:cNvSpPr/>
              <p:nvPr/>
            </p:nvSpPr>
            <p:spPr>
              <a:xfrm rot="19510048" flipV="1">
                <a:off x="2060126" y="3548177"/>
                <a:ext cx="757405" cy="45719"/>
              </a:xfrm>
              <a:prstGeom prst="rightArrow">
                <a:avLst>
                  <a:gd name="adj1" fmla="val 50000"/>
                  <a:gd name="adj2" fmla="val 4078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35" name="Immagine 3">
              <a:extLst>
                <a:ext uri="{FF2B5EF4-FFF2-40B4-BE49-F238E27FC236}">
                  <a16:creationId xmlns:a16="http://schemas.microsoft.com/office/drawing/2014/main" id="{29AEAF33-09D1-474C-9AE4-BB7E82BF830E}"/>
                </a:ext>
              </a:extLst>
            </p:cNvPr>
            <p:cNvPicPr>
              <a:picLocks noChangeAspect="1"/>
            </p:cNvPicPr>
            <p:nvPr/>
          </p:nvPicPr>
          <p:blipFill>
            <a:blip r:embed="rId13"/>
            <a:stretch>
              <a:fillRect/>
            </a:stretch>
          </p:blipFill>
          <p:spPr>
            <a:xfrm>
              <a:off x="308786" y="3455011"/>
              <a:ext cx="2028568" cy="1855026"/>
            </a:xfrm>
            <a:prstGeom prst="rect">
              <a:avLst/>
            </a:prstGeom>
            <a:ln>
              <a:solidFill>
                <a:schemeClr val="tx1"/>
              </a:solidFill>
            </a:ln>
          </p:spPr>
        </p:pic>
      </p:grpSp>
    </p:spTree>
    <p:extLst>
      <p:ext uri="{BB962C8B-B14F-4D97-AF65-F5344CB8AC3E}">
        <p14:creationId xmlns:p14="http://schemas.microsoft.com/office/powerpoint/2010/main" val="398411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Grafik 35"/>
          <p:cNvPicPr/>
          <p:nvPr/>
        </p:nvPicPr>
        <p:blipFill>
          <a:blip r:embed="rId3"/>
          <a:stretch/>
        </p:blipFill>
        <p:spPr>
          <a:xfrm>
            <a:off x="6940080" y="57600"/>
            <a:ext cx="2150280" cy="632160"/>
          </a:xfrm>
          <a:prstGeom prst="rect">
            <a:avLst/>
          </a:prstGeom>
          <a:ln>
            <a:noFill/>
          </a:ln>
        </p:spPr>
      </p:pic>
      <p:pic>
        <p:nvPicPr>
          <p:cNvPr id="95" name="Grafik 36"/>
          <p:cNvPicPr/>
          <p:nvPr/>
        </p:nvPicPr>
        <p:blipFill>
          <a:blip r:embed="rId4"/>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err="1">
                <a:ln>
                  <a:noFill/>
                </a:ln>
                <a:solidFill>
                  <a:srgbClr val="4C4949"/>
                </a:solidFill>
                <a:effectLst/>
                <a:uLnTx/>
                <a:uFill>
                  <a:solidFill>
                    <a:srgbClr val="FFFFFF"/>
                  </a:solidFill>
                </a:uFill>
                <a:latin typeface="Arial"/>
              </a:rPr>
              <a:t>Morpho</a:t>
            </a:r>
            <a:r>
              <a:rPr kumimoji="0" lang="en-GB" sz="2400" b="0" i="0" u="none" strike="noStrike" kern="1200" cap="none" spc="-1" normalizeH="0" baseline="0" noProof="0" dirty="0">
                <a:ln>
                  <a:noFill/>
                </a:ln>
                <a:solidFill>
                  <a:srgbClr val="4C4949"/>
                </a:solidFill>
                <a:effectLst/>
                <a:uLnTx/>
                <a:uFill>
                  <a:solidFill>
                    <a:srgbClr val="FFFFFF"/>
                  </a:solidFill>
                </a:uFill>
                <a:latin typeface="Arial"/>
              </a:rPr>
              <a:t>-structural approach</a:t>
            </a:r>
            <a:endParaRPr kumimoji="0" lang="en-GB"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105" name="Grafik 1"/>
          <p:cNvPicPr/>
          <p:nvPr/>
        </p:nvPicPr>
        <p:blipFill>
          <a:blip r:embed="rId5"/>
          <a:stretch/>
        </p:blipFill>
        <p:spPr>
          <a:xfrm>
            <a:off x="860400" y="6346800"/>
            <a:ext cx="648000" cy="388800"/>
          </a:xfrm>
          <a:prstGeom prst="rect">
            <a:avLst/>
          </a:prstGeom>
          <a:ln>
            <a:solidFill>
              <a:srgbClr val="000000"/>
            </a:solidFill>
          </a:ln>
        </p:spPr>
      </p:pic>
      <p:sp>
        <p:nvSpPr>
          <p:cNvPr id="2" name="Rectangle 5">
            <a:extLst>
              <a:ext uri="{FF2B5EF4-FFF2-40B4-BE49-F238E27FC236}">
                <a16:creationId xmlns:a16="http://schemas.microsoft.com/office/drawing/2014/main" id="{AC51284F-7370-4EB8-870D-0A01E85C9D3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a:endParaRPr>
          </a:p>
        </p:txBody>
      </p:sp>
      <p:sp>
        <p:nvSpPr>
          <p:cNvPr id="3" name="Rectangle 6">
            <a:extLst>
              <a:ext uri="{FF2B5EF4-FFF2-40B4-BE49-F238E27FC236}">
                <a16:creationId xmlns:a16="http://schemas.microsoft.com/office/drawing/2014/main" id="{3616402E-0A33-466F-98F7-74E000A7BF7D}"/>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a:endParaRPr>
          </a:p>
        </p:txBody>
      </p:sp>
      <p:sp>
        <p:nvSpPr>
          <p:cNvPr id="5" name="Rectangle 7">
            <a:extLst>
              <a:ext uri="{FF2B5EF4-FFF2-40B4-BE49-F238E27FC236}">
                <a16:creationId xmlns:a16="http://schemas.microsoft.com/office/drawing/2014/main" id="{6D5AB758-3985-42D7-8FB4-A2A7A4CEBDA3}"/>
              </a:ext>
            </a:extLst>
          </p:cNvPr>
          <p:cNvSpPr>
            <a:spLocks noChangeArrowheads="1"/>
          </p:cNvSpPr>
          <p:nvPr/>
        </p:nvSpPr>
        <p:spPr bwMode="auto">
          <a:xfrm>
            <a:off x="0" y="518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6" name="Rectangle 8">
            <a:extLst>
              <a:ext uri="{FF2B5EF4-FFF2-40B4-BE49-F238E27FC236}">
                <a16:creationId xmlns:a16="http://schemas.microsoft.com/office/drawing/2014/main" id="{9DD30E34-2083-4883-8335-A6447B02F200}"/>
              </a:ext>
            </a:extLst>
          </p:cNvPr>
          <p:cNvSpPr>
            <a:spLocks noChangeArrowheads="1"/>
          </p:cNvSpPr>
          <p:nvPr/>
        </p:nvSpPr>
        <p:spPr bwMode="auto">
          <a:xfrm>
            <a:off x="0" y="694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7" name="Rectangle 9">
            <a:extLst>
              <a:ext uri="{FF2B5EF4-FFF2-40B4-BE49-F238E27FC236}">
                <a16:creationId xmlns:a16="http://schemas.microsoft.com/office/drawing/2014/main" id="{31037F62-6A35-4F6E-8ADD-716AE7F22AEB}"/>
              </a:ext>
            </a:extLst>
          </p:cNvPr>
          <p:cNvSpPr>
            <a:spLocks noChangeArrowheads="1"/>
          </p:cNvSpPr>
          <p:nvPr/>
        </p:nvSpPr>
        <p:spPr bwMode="auto">
          <a:xfrm>
            <a:off x="0" y="862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a:endParaRPr>
          </a:p>
        </p:txBody>
      </p:sp>
      <p:sp>
        <p:nvSpPr>
          <p:cNvPr id="25" name="Rectangle 1">
            <a:extLst>
              <a:ext uri="{FF2B5EF4-FFF2-40B4-BE49-F238E27FC236}">
                <a16:creationId xmlns:a16="http://schemas.microsoft.com/office/drawing/2014/main" id="{39F835E7-2785-4158-A08A-BF96120F5A74}"/>
              </a:ext>
            </a:extLst>
          </p:cNvPr>
          <p:cNvSpPr/>
          <p:nvPr/>
        </p:nvSpPr>
        <p:spPr>
          <a:xfrm>
            <a:off x="332820" y="5537271"/>
            <a:ext cx="8154992" cy="523220"/>
          </a:xfrm>
          <a:prstGeom prst="rect">
            <a:avLst/>
          </a:prstGeom>
        </p:spPr>
        <p:txBody>
          <a:bodyPr wrap="square">
            <a:spAutoFit/>
          </a:bodyPr>
          <a:lstStyle/>
          <a:p>
            <a:pPr algn="just"/>
            <a:r>
              <a:rPr lang="en-US" sz="1400" i="1" dirty="0" smtClean="0">
                <a:solidFill>
                  <a:schemeClr val="tx1">
                    <a:lumMod val="75000"/>
                    <a:lumOff val="25000"/>
                  </a:schemeClr>
                </a:solidFill>
              </a:rPr>
              <a:t>Figure </a:t>
            </a:r>
            <a:r>
              <a:rPr lang="en-US" sz="1400" i="1" dirty="0">
                <a:solidFill>
                  <a:schemeClr val="tx1">
                    <a:lumMod val="75000"/>
                    <a:lumOff val="25000"/>
                  </a:schemeClr>
                </a:solidFill>
              </a:rPr>
              <a:t>6</a:t>
            </a:r>
            <a:r>
              <a:rPr lang="en-US" sz="1400" i="1" dirty="0" smtClean="0">
                <a:solidFill>
                  <a:schemeClr val="tx1">
                    <a:lumMod val="75000"/>
                    <a:lumOff val="25000"/>
                  </a:schemeClr>
                </a:solidFill>
              </a:rPr>
              <a:t>. </a:t>
            </a:r>
            <a:r>
              <a:rPr lang="en-US" sz="1400" i="1" dirty="0">
                <a:solidFill>
                  <a:schemeClr val="tx1">
                    <a:lumMod val="75000"/>
                    <a:lumOff val="25000"/>
                  </a:schemeClr>
                </a:solidFill>
              </a:rPr>
              <a:t>Eastern sector of the </a:t>
            </a:r>
            <a:r>
              <a:rPr lang="en-US" sz="1400" i="1" dirty="0" smtClean="0">
                <a:solidFill>
                  <a:schemeClr val="tx1">
                    <a:lumMod val="75000"/>
                    <a:lumOff val="25000"/>
                  </a:schemeClr>
                </a:solidFill>
              </a:rPr>
              <a:t>TMVB analyzed by </a:t>
            </a:r>
            <a:r>
              <a:rPr lang="en-US" sz="1400" i="1" dirty="0">
                <a:solidFill>
                  <a:schemeClr val="tx1">
                    <a:lumMod val="75000"/>
                    <a:lumOff val="25000"/>
                  </a:schemeClr>
                </a:solidFill>
              </a:rPr>
              <a:t>remote sensing techniques and tectonic geomorphology criteria. </a:t>
            </a:r>
          </a:p>
        </p:txBody>
      </p:sp>
      <p:sp>
        <p:nvSpPr>
          <p:cNvPr id="23"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grpSp>
        <p:nvGrpSpPr>
          <p:cNvPr id="73" name="Group 72"/>
          <p:cNvGrpSpPr/>
          <p:nvPr/>
        </p:nvGrpSpPr>
        <p:grpSpPr>
          <a:xfrm>
            <a:off x="368317" y="1041102"/>
            <a:ext cx="8385890" cy="4567355"/>
            <a:chOff x="433485" y="973717"/>
            <a:chExt cx="8385890" cy="4567355"/>
          </a:xfrm>
        </p:grpSpPr>
        <p:sp>
          <p:nvSpPr>
            <p:cNvPr id="74" name="Rectangle 73"/>
            <p:cNvSpPr/>
            <p:nvPr/>
          </p:nvSpPr>
          <p:spPr>
            <a:xfrm>
              <a:off x="937784" y="5137966"/>
              <a:ext cx="600229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lumMod val="75000"/>
                    <a:lumOff val="25000"/>
                  </a:prstClr>
                </a:solidFill>
                <a:effectLst/>
                <a:uLnTx/>
                <a:uFillTx/>
                <a:latin typeface="Arial"/>
              </a:endParaRPr>
            </a:p>
          </p:txBody>
        </p:sp>
        <p:grpSp>
          <p:nvGrpSpPr>
            <p:cNvPr id="75" name="Group 74"/>
            <p:cNvGrpSpPr/>
            <p:nvPr/>
          </p:nvGrpSpPr>
          <p:grpSpPr>
            <a:xfrm>
              <a:off x="433485" y="973717"/>
              <a:ext cx="8385890" cy="4567355"/>
              <a:chOff x="433485" y="973717"/>
              <a:chExt cx="8385890" cy="4567355"/>
            </a:xfrm>
          </p:grpSpPr>
          <p:sp>
            <p:nvSpPr>
              <p:cNvPr id="76" name="CustomShape 7"/>
              <p:cNvSpPr/>
              <p:nvPr/>
            </p:nvSpPr>
            <p:spPr>
              <a:xfrm>
                <a:off x="575100" y="1165860"/>
                <a:ext cx="7991640" cy="21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1" normalizeH="0" baseline="0" noProof="0" dirty="0">
                  <a:ln>
                    <a:noFill/>
                  </a:ln>
                  <a:solidFill>
                    <a:srgbClr val="4C4949"/>
                  </a:solidFill>
                  <a:effectLst/>
                  <a:uLnTx/>
                  <a:uFill>
                    <a:solidFill>
                      <a:srgbClr val="FFFFFF"/>
                    </a:solidFill>
                  </a:uFill>
                  <a:latin typeface="Arial"/>
                  <a:ea typeface="DejaVu Sans"/>
                </a:endParaRPr>
              </a:p>
            </p:txBody>
          </p:sp>
          <p:pic>
            <p:nvPicPr>
              <p:cNvPr id="77" name="Immagine 36">
                <a:extLst>
                  <a:ext uri="{FF2B5EF4-FFF2-40B4-BE49-F238E27FC236}">
                    <a16:creationId xmlns:a16="http://schemas.microsoft.com/office/drawing/2014/main" id="{D71C0EC5-2EAE-49D2-8426-393A2FAE0C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485" y="1316928"/>
                <a:ext cx="8054325" cy="3759799"/>
              </a:xfrm>
              <a:prstGeom prst="rect">
                <a:avLst/>
              </a:prstGeom>
              <a:noFill/>
              <a:extLst>
                <a:ext uri="{909E8E84-426E-40DD-AFC4-6F175D3DCCD1}">
                  <a14:hiddenFill xmlns:a14="http://schemas.microsoft.com/office/drawing/2010/main">
                    <a:solidFill>
                      <a:srgbClr val="FFFFFF"/>
                    </a:solidFill>
                  </a14:hiddenFill>
                </a:ext>
              </a:extLst>
            </p:spPr>
          </p:pic>
          <p:sp>
            <p:nvSpPr>
              <p:cNvPr id="78" name="CasellaDiTesto 18">
                <a:extLst>
                  <a:ext uri="{FF2B5EF4-FFF2-40B4-BE49-F238E27FC236}">
                    <a16:creationId xmlns:a16="http://schemas.microsoft.com/office/drawing/2014/main" id="{98ED04B3-EF2B-46C8-9A14-0E7D8856E238}"/>
                  </a:ext>
                </a:extLst>
              </p:cNvPr>
              <p:cNvSpPr txBox="1"/>
              <p:nvPr/>
            </p:nvSpPr>
            <p:spPr>
              <a:xfrm>
                <a:off x="4177552" y="2724712"/>
                <a:ext cx="1556836" cy="369332"/>
              </a:xfrm>
              <a:prstGeom prst="rect">
                <a:avLst/>
              </a:prstGeom>
              <a:noFill/>
            </p:spPr>
            <p:txBody>
              <a:bodyPr wrap="none" rtlCol="0">
                <a:spAutoFit/>
              </a:bodyPr>
              <a:lstStyle/>
              <a:p>
                <a:r>
                  <a:rPr lang="it-IT" dirty="0"/>
                  <a:t>Los Humeros</a:t>
                </a:r>
              </a:p>
            </p:txBody>
          </p:sp>
          <p:sp>
            <p:nvSpPr>
              <p:cNvPr id="79" name="CasellaDiTesto 19">
                <a:extLst>
                  <a:ext uri="{FF2B5EF4-FFF2-40B4-BE49-F238E27FC236}">
                    <a16:creationId xmlns:a16="http://schemas.microsoft.com/office/drawing/2014/main" id="{DC515BF6-5C01-497E-A131-0AA0F93BEF2B}"/>
                  </a:ext>
                </a:extLst>
              </p:cNvPr>
              <p:cNvSpPr txBox="1"/>
              <p:nvPr/>
            </p:nvSpPr>
            <p:spPr>
              <a:xfrm>
                <a:off x="2124636" y="1700489"/>
                <a:ext cx="1120820" cy="369332"/>
              </a:xfrm>
              <a:prstGeom prst="rect">
                <a:avLst/>
              </a:prstGeom>
              <a:noFill/>
            </p:spPr>
            <p:txBody>
              <a:bodyPr wrap="none" rtlCol="0">
                <a:spAutoFit/>
              </a:bodyPr>
              <a:lstStyle/>
              <a:p>
                <a:r>
                  <a:rPr lang="it-IT" dirty="0" err="1"/>
                  <a:t>Acoculco</a:t>
                </a:r>
                <a:endParaRPr lang="it-IT" dirty="0"/>
              </a:p>
            </p:txBody>
          </p:sp>
          <p:sp>
            <p:nvSpPr>
              <p:cNvPr id="80" name="CasellaDiTesto 20">
                <a:extLst>
                  <a:ext uri="{FF2B5EF4-FFF2-40B4-BE49-F238E27FC236}">
                    <a16:creationId xmlns:a16="http://schemas.microsoft.com/office/drawing/2014/main" id="{C705CB21-5287-46B2-925A-252FB0C202E1}"/>
                  </a:ext>
                </a:extLst>
              </p:cNvPr>
              <p:cNvSpPr txBox="1"/>
              <p:nvPr/>
            </p:nvSpPr>
            <p:spPr>
              <a:xfrm>
                <a:off x="5513294" y="4402083"/>
                <a:ext cx="1826141" cy="369332"/>
              </a:xfrm>
              <a:prstGeom prst="rect">
                <a:avLst/>
              </a:prstGeom>
              <a:noFill/>
            </p:spPr>
            <p:txBody>
              <a:bodyPr wrap="none" rtlCol="0">
                <a:spAutoFit/>
              </a:bodyPr>
              <a:lstStyle/>
              <a:p>
                <a:r>
                  <a:rPr lang="it-IT" dirty="0"/>
                  <a:t>Pico de Orizaba</a:t>
                </a:r>
              </a:p>
            </p:txBody>
          </p:sp>
          <p:sp>
            <p:nvSpPr>
              <p:cNvPr id="81" name="CasellaDiTesto 21">
                <a:extLst>
                  <a:ext uri="{FF2B5EF4-FFF2-40B4-BE49-F238E27FC236}">
                    <a16:creationId xmlns:a16="http://schemas.microsoft.com/office/drawing/2014/main" id="{7ACC8459-B58B-4A21-ABE8-98923551DB5F}"/>
                  </a:ext>
                </a:extLst>
              </p:cNvPr>
              <p:cNvSpPr txBox="1"/>
              <p:nvPr/>
            </p:nvSpPr>
            <p:spPr>
              <a:xfrm>
                <a:off x="1442203" y="4534002"/>
                <a:ext cx="1531188" cy="369332"/>
              </a:xfrm>
              <a:prstGeom prst="rect">
                <a:avLst/>
              </a:prstGeom>
              <a:noFill/>
            </p:spPr>
            <p:txBody>
              <a:bodyPr wrap="none" rtlCol="0">
                <a:spAutoFit/>
              </a:bodyPr>
              <a:lstStyle/>
              <a:p>
                <a:r>
                  <a:rPr lang="it-IT" dirty="0" err="1"/>
                  <a:t>Popocatepetl</a:t>
                </a:r>
                <a:endParaRPr lang="it-IT" dirty="0"/>
              </a:p>
            </p:txBody>
          </p:sp>
          <p:grpSp>
            <p:nvGrpSpPr>
              <p:cNvPr id="82" name="Gruppo 1">
                <a:extLst>
                  <a:ext uri="{FF2B5EF4-FFF2-40B4-BE49-F238E27FC236}">
                    <a16:creationId xmlns:a16="http://schemas.microsoft.com/office/drawing/2014/main" id="{F23DB75C-C18E-428D-9BDA-890FA6F82E3F}"/>
                  </a:ext>
                </a:extLst>
              </p:cNvPr>
              <p:cNvGrpSpPr/>
              <p:nvPr/>
            </p:nvGrpSpPr>
            <p:grpSpPr>
              <a:xfrm>
                <a:off x="7255180" y="973717"/>
                <a:ext cx="1564195" cy="4567355"/>
                <a:chOff x="7010688" y="1103940"/>
                <a:chExt cx="1879599" cy="5488320"/>
              </a:xfrm>
            </p:grpSpPr>
            <p:pic>
              <p:nvPicPr>
                <p:cNvPr id="84" name="Immagine 37">
                  <a:extLst>
                    <a:ext uri="{FF2B5EF4-FFF2-40B4-BE49-F238E27FC236}">
                      <a16:creationId xmlns:a16="http://schemas.microsoft.com/office/drawing/2014/main" id="{73A986CA-2AA7-4AA3-A2C4-F8E51610C49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78032" y="2959100"/>
                  <a:ext cx="1676401" cy="18669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5" name="Immagine 38">
                  <a:extLst>
                    <a:ext uri="{FF2B5EF4-FFF2-40B4-BE49-F238E27FC236}">
                      <a16:creationId xmlns:a16="http://schemas.microsoft.com/office/drawing/2014/main" id="{63F3B457-F7E0-4602-B6EC-3EFD85CC9F6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32445" y="1103940"/>
                  <a:ext cx="1638300" cy="17653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6" name="Immagine 39">
                  <a:extLst>
                    <a:ext uri="{FF2B5EF4-FFF2-40B4-BE49-F238E27FC236}">
                      <a16:creationId xmlns:a16="http://schemas.microsoft.com/office/drawing/2014/main" id="{FCBBD850-2AE5-40C5-86A7-A7591534039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10688" y="4915861"/>
                  <a:ext cx="1879599" cy="167639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sp>
            <p:nvSpPr>
              <p:cNvPr id="83" name="CustomShape 7"/>
              <p:cNvSpPr/>
              <p:nvPr/>
            </p:nvSpPr>
            <p:spPr>
              <a:xfrm>
                <a:off x="569801" y="1165860"/>
                <a:ext cx="7991640" cy="21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1" normalizeH="0" baseline="0" noProof="0" dirty="0">
                  <a:ln>
                    <a:noFill/>
                  </a:ln>
                  <a:solidFill>
                    <a:srgbClr val="4C4949"/>
                  </a:solidFill>
                  <a:effectLst/>
                  <a:uLnTx/>
                  <a:uFill>
                    <a:solidFill>
                      <a:srgbClr val="FFFFFF"/>
                    </a:solidFill>
                  </a:uFill>
                  <a:latin typeface="Arial"/>
                  <a:ea typeface="DejaVu Sans"/>
                </a:endParaRPr>
              </a:p>
            </p:txBody>
          </p:sp>
        </p:grpSp>
      </p:grpSp>
    </p:spTree>
    <p:extLst>
      <p:ext uri="{BB962C8B-B14F-4D97-AF65-F5344CB8AC3E}">
        <p14:creationId xmlns:p14="http://schemas.microsoft.com/office/powerpoint/2010/main" val="1104217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Grafik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0550" y="57150"/>
            <a:ext cx="21494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Grafik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50" y="6343650"/>
            <a:ext cx="5842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CustomShape 3"/>
          <p:cNvSpPr/>
          <p:nvPr/>
        </p:nvSpPr>
        <p:spPr>
          <a:xfrm>
            <a:off x="-3175" y="136525"/>
            <a:ext cx="6992938" cy="455613"/>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eaLnBrk="1" fontAlgn="auto" hangingPunct="1">
              <a:spcBef>
                <a:spcPts val="0"/>
              </a:spcBef>
              <a:spcAft>
                <a:spcPts val="0"/>
              </a:spcAft>
              <a:defRPr/>
            </a:pPr>
            <a:r>
              <a:rPr lang="en-GB" sz="2400" spc="-1" dirty="0" smtClean="0">
                <a:solidFill>
                  <a:srgbClr val="4C4949"/>
                </a:solidFill>
                <a:uFill>
                  <a:solidFill>
                    <a:srgbClr val="FFFFFF"/>
                  </a:solidFill>
                </a:uFill>
              </a:rPr>
              <a:t>Los Humeros caldera</a:t>
            </a:r>
            <a:endParaRPr lang="en-GB" spc="-1" dirty="0">
              <a:solidFill>
                <a:srgbClr val="000000"/>
              </a:solidFill>
              <a:uFill>
                <a:solidFill>
                  <a:srgbClr val="FFFFFF"/>
                </a:solidFill>
              </a:uFill>
            </a:endParaRPr>
          </a:p>
        </p:txBody>
      </p:sp>
      <p:sp>
        <p:nvSpPr>
          <p:cNvPr id="98" name="Line 4"/>
          <p:cNvSpPr/>
          <p:nvPr/>
        </p:nvSpPr>
        <p:spPr>
          <a:xfrm>
            <a:off x="-36513" y="750888"/>
            <a:ext cx="9218613" cy="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100" y="6215063"/>
            <a:ext cx="9218613" cy="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pic>
        <p:nvPicPr>
          <p:cNvPr id="20494" name="Grafik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425" y="6346825"/>
            <a:ext cx="647700" cy="388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
          <p:cNvGrpSpPr>
            <a:grpSpLocks noChangeAspect="1"/>
          </p:cNvGrpSpPr>
          <p:nvPr/>
        </p:nvGrpSpPr>
        <p:grpSpPr>
          <a:xfrm>
            <a:off x="415666" y="827762"/>
            <a:ext cx="5787491" cy="1645557"/>
            <a:chOff x="590551" y="1760110"/>
            <a:chExt cx="8164601" cy="2321441"/>
          </a:xfrm>
        </p:grpSpPr>
        <p:grpSp>
          <p:nvGrpSpPr>
            <p:cNvPr id="10" name="Group 9"/>
            <p:cNvGrpSpPr/>
            <p:nvPr/>
          </p:nvGrpSpPr>
          <p:grpSpPr>
            <a:xfrm>
              <a:off x="3442788" y="1777346"/>
              <a:ext cx="2378075" cy="2279650"/>
              <a:chOff x="3442788" y="1777346"/>
              <a:chExt cx="2378075" cy="2279650"/>
            </a:xfrm>
          </p:grpSpPr>
          <p:grpSp>
            <p:nvGrpSpPr>
              <p:cNvPr id="20483" name="Gruppo 43"/>
              <p:cNvGrpSpPr>
                <a:grpSpLocks/>
              </p:cNvGrpSpPr>
              <p:nvPr/>
            </p:nvGrpSpPr>
            <p:grpSpPr bwMode="auto">
              <a:xfrm>
                <a:off x="3442788" y="1777346"/>
                <a:ext cx="2378075" cy="2279650"/>
                <a:chOff x="3242833" y="1013924"/>
                <a:chExt cx="2378835" cy="2278644"/>
              </a:xfrm>
            </p:grpSpPr>
            <p:pic>
              <p:nvPicPr>
                <p:cNvPr id="20507" name="Immagine 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2833" y="1013924"/>
                  <a:ext cx="2378835" cy="2278644"/>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6" name="Connettore diritto 5"/>
                <p:cNvCxnSpPr>
                  <a:cxnSpLocks/>
                </p:cNvCxnSpPr>
                <p:nvPr/>
              </p:nvCxnSpPr>
              <p:spPr>
                <a:xfrm>
                  <a:off x="4049541" y="2210371"/>
                  <a:ext cx="633614" cy="553794"/>
                </a:xfrm>
                <a:prstGeom prst="line">
                  <a:avLst/>
                </a:prstGeom>
                <a:ln w="76200">
                  <a:solidFill>
                    <a:srgbClr val="92D050">
                      <a:alpha val="60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0499" name="CasellaDiTesto 46"/>
              <p:cNvSpPr txBox="1">
                <a:spLocks noChangeArrowheads="1"/>
              </p:cNvSpPr>
              <p:nvPr/>
            </p:nvSpPr>
            <p:spPr bwMode="auto">
              <a:xfrm>
                <a:off x="3442788" y="3191808"/>
                <a:ext cx="100330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lnSpc>
                    <a:spcPct val="100000"/>
                  </a:lnSpc>
                  <a:spcBef>
                    <a:spcPct val="0"/>
                  </a:spcBef>
                  <a:buFontTx/>
                  <a:buNone/>
                </a:pPr>
                <a:r>
                  <a:rPr lang="it-IT" altLang="it-IT" sz="1200" dirty="0"/>
                  <a:t>Arenas fault</a:t>
                </a:r>
              </a:p>
            </p:txBody>
          </p:sp>
        </p:grpSp>
        <p:grpSp>
          <p:nvGrpSpPr>
            <p:cNvPr id="11" name="Group 10"/>
            <p:cNvGrpSpPr/>
            <p:nvPr/>
          </p:nvGrpSpPr>
          <p:grpSpPr>
            <a:xfrm>
              <a:off x="6375489" y="1760110"/>
              <a:ext cx="2379663" cy="2279650"/>
              <a:chOff x="6375489" y="1743782"/>
              <a:chExt cx="2379663" cy="2279650"/>
            </a:xfrm>
          </p:grpSpPr>
          <p:grpSp>
            <p:nvGrpSpPr>
              <p:cNvPr id="20484" name="Gruppo 44"/>
              <p:cNvGrpSpPr>
                <a:grpSpLocks/>
              </p:cNvGrpSpPr>
              <p:nvPr/>
            </p:nvGrpSpPr>
            <p:grpSpPr bwMode="auto">
              <a:xfrm>
                <a:off x="6375489" y="1743782"/>
                <a:ext cx="2379663" cy="2279650"/>
                <a:chOff x="6058324" y="1013924"/>
                <a:chExt cx="2378835" cy="2278644"/>
              </a:xfrm>
            </p:grpSpPr>
            <p:pic>
              <p:nvPicPr>
                <p:cNvPr id="20505" name="Immagine 3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58324" y="1013924"/>
                  <a:ext cx="2378835" cy="2278644"/>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27" name="Connettore diritto 26"/>
                <p:cNvCxnSpPr>
                  <a:cxnSpLocks/>
                </p:cNvCxnSpPr>
                <p:nvPr/>
              </p:nvCxnSpPr>
              <p:spPr>
                <a:xfrm>
                  <a:off x="7121579" y="2089774"/>
                  <a:ext cx="406259" cy="404634"/>
                </a:xfrm>
                <a:prstGeom prst="line">
                  <a:avLst/>
                </a:prstGeom>
                <a:ln w="76200">
                  <a:solidFill>
                    <a:srgbClr val="92D050">
                      <a:alpha val="60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0500" name="CasellaDiTesto 56"/>
              <p:cNvSpPr txBox="1">
                <a:spLocks noChangeArrowheads="1"/>
              </p:cNvSpPr>
              <p:nvPr/>
            </p:nvSpPr>
            <p:spPr bwMode="auto">
              <a:xfrm>
                <a:off x="6375489" y="3280705"/>
                <a:ext cx="1174749"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lnSpc>
                    <a:spcPct val="100000"/>
                  </a:lnSpc>
                  <a:spcBef>
                    <a:spcPct val="0"/>
                  </a:spcBef>
                  <a:buFontTx/>
                  <a:buNone/>
                </a:pPr>
                <a:r>
                  <a:rPr lang="it-IT" altLang="it-IT" sz="1200" dirty="0" err="1"/>
                  <a:t>Maxtaloja</a:t>
                </a:r>
                <a:r>
                  <a:rPr lang="it-IT" altLang="it-IT" sz="1200" dirty="0"/>
                  <a:t> fault</a:t>
                </a:r>
              </a:p>
            </p:txBody>
          </p:sp>
        </p:grpSp>
        <p:grpSp>
          <p:nvGrpSpPr>
            <p:cNvPr id="7" name="Group 6"/>
            <p:cNvGrpSpPr/>
            <p:nvPr/>
          </p:nvGrpSpPr>
          <p:grpSpPr>
            <a:xfrm>
              <a:off x="590551" y="1803488"/>
              <a:ext cx="2676524" cy="2278063"/>
              <a:chOff x="151017" y="2029844"/>
              <a:chExt cx="2676524" cy="2278063"/>
            </a:xfrm>
            <a:effectLst/>
          </p:grpSpPr>
          <p:grpSp>
            <p:nvGrpSpPr>
              <p:cNvPr id="20485" name="Gruppo 45"/>
              <p:cNvGrpSpPr>
                <a:grpSpLocks/>
              </p:cNvGrpSpPr>
              <p:nvPr/>
            </p:nvGrpSpPr>
            <p:grpSpPr bwMode="auto">
              <a:xfrm>
                <a:off x="151017" y="2029844"/>
                <a:ext cx="2379662" cy="2278063"/>
                <a:chOff x="427342" y="3774756"/>
                <a:chExt cx="2378835" cy="2278644"/>
              </a:xfrm>
            </p:grpSpPr>
            <p:pic>
              <p:nvPicPr>
                <p:cNvPr id="20503" name="Immagine 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342" y="3774756"/>
                  <a:ext cx="2378835" cy="2278644"/>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42" name="Connettore diritto 41"/>
                <p:cNvCxnSpPr>
                  <a:cxnSpLocks/>
                </p:cNvCxnSpPr>
                <p:nvPr/>
              </p:nvCxnSpPr>
              <p:spPr>
                <a:xfrm flipH="1">
                  <a:off x="1803226" y="4914872"/>
                  <a:ext cx="858539" cy="660568"/>
                </a:xfrm>
                <a:prstGeom prst="line">
                  <a:avLst/>
                </a:prstGeom>
                <a:ln w="76200">
                  <a:solidFill>
                    <a:srgbClr val="92D050">
                      <a:alpha val="60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0501" name="CasellaDiTesto 57"/>
              <p:cNvSpPr txBox="1">
                <a:spLocks noChangeArrowheads="1"/>
              </p:cNvSpPr>
              <p:nvPr/>
            </p:nvSpPr>
            <p:spPr bwMode="auto">
              <a:xfrm>
                <a:off x="1790904" y="3647729"/>
                <a:ext cx="1036637"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lnSpc>
                    <a:spcPct val="100000"/>
                  </a:lnSpc>
                  <a:spcBef>
                    <a:spcPct val="0"/>
                  </a:spcBef>
                  <a:buFontTx/>
                  <a:buNone/>
                </a:pPr>
                <a:r>
                  <a:rPr lang="it-IT" altLang="it-IT" sz="1200" dirty="0"/>
                  <a:t>Hidalgo fault</a:t>
                </a:r>
              </a:p>
            </p:txBody>
          </p:sp>
        </p:grpSp>
      </p:grpSp>
      <p:sp>
        <p:nvSpPr>
          <p:cNvPr id="29"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30" name="Picture 29"/>
          <p:cNvPicPr>
            <a:picLocks noChangeAspect="1"/>
          </p:cNvPicPr>
          <p:nvPr/>
        </p:nvPicPr>
        <p:blipFill rotWithShape="1">
          <a:blip r:embed="rId9"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pic>
        <p:nvPicPr>
          <p:cNvPr id="34" name="Immagine 2"/>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7757" y="2691398"/>
            <a:ext cx="5805400" cy="340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6342063" y="3590715"/>
            <a:ext cx="2689225" cy="738664"/>
          </a:xfrm>
          <a:prstGeom prst="rect">
            <a:avLst/>
          </a:prstGeom>
        </p:spPr>
        <p:txBody>
          <a:bodyPr wrap="square">
            <a:spAutoFit/>
          </a:bodyPr>
          <a:lstStyle/>
          <a:p>
            <a:pPr lvl="0" algn="ctr">
              <a:defRPr/>
            </a:pPr>
            <a:r>
              <a:rPr kumimoji="0" lang="de-DE" sz="1400" b="0" i="1" u="none" strike="noStrike" kern="1200" cap="none" spc="0" normalizeH="0" baseline="0" noProof="0" dirty="0" err="1">
                <a:ln>
                  <a:noFill/>
                </a:ln>
                <a:solidFill>
                  <a:prstClr val="black">
                    <a:lumMod val="75000"/>
                    <a:lumOff val="25000"/>
                  </a:prstClr>
                </a:solidFill>
                <a:effectLst/>
                <a:uLnTx/>
                <a:uFillTx/>
                <a:latin typeface="Arial"/>
                <a:ea typeface="+mn-ea"/>
                <a:cs typeface="+mn-cs"/>
              </a:rPr>
              <a:t>Figure</a:t>
            </a:r>
            <a:r>
              <a:rPr kumimoji="0" lang="de-DE" sz="1400" b="0" i="1" u="none" strike="noStrike" kern="1200" cap="none" spc="0" normalizeH="0" baseline="0" noProof="0" dirty="0">
                <a:ln>
                  <a:noFill/>
                </a:ln>
                <a:solidFill>
                  <a:prstClr val="black">
                    <a:lumMod val="75000"/>
                    <a:lumOff val="25000"/>
                  </a:prstClr>
                </a:solidFill>
                <a:effectLst/>
                <a:uLnTx/>
                <a:uFillTx/>
                <a:latin typeface="Arial"/>
                <a:ea typeface="+mn-ea"/>
                <a:cs typeface="+mn-cs"/>
              </a:rPr>
              <a:t> </a:t>
            </a:r>
            <a:r>
              <a:rPr lang="de-DE" sz="1400" i="1" dirty="0">
                <a:solidFill>
                  <a:prstClr val="black">
                    <a:lumMod val="75000"/>
                    <a:lumOff val="25000"/>
                  </a:prstClr>
                </a:solidFill>
                <a:latin typeface="Arial"/>
              </a:rPr>
              <a:t>8</a:t>
            </a:r>
            <a:r>
              <a:rPr kumimoji="0" lang="de-DE" sz="1400" b="0" i="1"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 </a:t>
            </a:r>
            <a:r>
              <a:rPr lang="it-IT" sz="1400" i="1" dirty="0" err="1">
                <a:solidFill>
                  <a:prstClr val="black">
                    <a:lumMod val="75000"/>
                    <a:lumOff val="25000"/>
                  </a:prstClr>
                </a:solidFill>
              </a:rPr>
              <a:t>Recent</a:t>
            </a:r>
            <a:r>
              <a:rPr lang="it-IT" sz="1400" i="1" dirty="0">
                <a:solidFill>
                  <a:prstClr val="black">
                    <a:lumMod val="75000"/>
                    <a:lumOff val="25000"/>
                  </a:prstClr>
                </a:solidFill>
              </a:rPr>
              <a:t> and </a:t>
            </a:r>
            <a:r>
              <a:rPr lang="it-IT" sz="1400" i="1" dirty="0" err="1">
                <a:solidFill>
                  <a:prstClr val="black">
                    <a:lumMod val="75000"/>
                    <a:lumOff val="25000"/>
                  </a:prstClr>
                </a:solidFill>
              </a:rPr>
              <a:t>active</a:t>
            </a:r>
            <a:r>
              <a:rPr lang="it-IT" sz="1400" i="1" dirty="0">
                <a:solidFill>
                  <a:prstClr val="black">
                    <a:lumMod val="75000"/>
                    <a:lumOff val="25000"/>
                  </a:prstClr>
                </a:solidFill>
              </a:rPr>
              <a:t> </a:t>
            </a:r>
            <a:r>
              <a:rPr lang="it-IT" sz="1400" i="1" dirty="0" err="1">
                <a:solidFill>
                  <a:prstClr val="black">
                    <a:lumMod val="75000"/>
                    <a:lumOff val="25000"/>
                  </a:prstClr>
                </a:solidFill>
              </a:rPr>
              <a:t>faults</a:t>
            </a:r>
            <a:r>
              <a:rPr lang="it-IT" sz="1400" i="1" dirty="0">
                <a:solidFill>
                  <a:prstClr val="black">
                    <a:lumMod val="75000"/>
                    <a:lumOff val="25000"/>
                  </a:prstClr>
                </a:solidFill>
              </a:rPr>
              <a:t> in the Los Humeros </a:t>
            </a:r>
            <a:r>
              <a:rPr lang="it-IT" sz="1400" i="1" dirty="0" err="1">
                <a:solidFill>
                  <a:prstClr val="black">
                    <a:lumMod val="75000"/>
                    <a:lumOff val="25000"/>
                  </a:prstClr>
                </a:solidFill>
              </a:rPr>
              <a:t>volcano</a:t>
            </a:r>
            <a:endParaRPr kumimoji="0" lang="en-US" sz="1400" b="0" i="1"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Tree>
    <p:extLst>
      <p:ext uri="{BB962C8B-B14F-4D97-AF65-F5344CB8AC3E}">
        <p14:creationId xmlns:p14="http://schemas.microsoft.com/office/powerpoint/2010/main" val="41255058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Grafik 35"/>
          <p:cNvPicPr/>
          <p:nvPr/>
        </p:nvPicPr>
        <p:blipFill>
          <a:blip r:embed="rId3"/>
          <a:stretch/>
        </p:blipFill>
        <p:spPr>
          <a:xfrm>
            <a:off x="6940080" y="57600"/>
            <a:ext cx="2150280" cy="632160"/>
          </a:xfrm>
          <a:prstGeom prst="rect">
            <a:avLst/>
          </a:prstGeom>
          <a:ln>
            <a:noFill/>
          </a:ln>
        </p:spPr>
      </p:pic>
      <p:pic>
        <p:nvPicPr>
          <p:cNvPr id="95" name="Grafik 36"/>
          <p:cNvPicPr/>
          <p:nvPr/>
        </p:nvPicPr>
        <p:blipFill>
          <a:blip r:embed="rId4"/>
          <a:stretch/>
        </p:blipFill>
        <p:spPr>
          <a:xfrm>
            <a:off x="196920" y="6343200"/>
            <a:ext cx="584640" cy="388800"/>
          </a:xfrm>
          <a:prstGeom prst="rect">
            <a:avLst/>
          </a:prstGeom>
          <a:ln>
            <a:noFill/>
          </a:ln>
        </p:spPr>
      </p:pic>
      <p:sp>
        <p:nvSpPr>
          <p:cNvPr id="97" name="CustomShape 3"/>
          <p:cNvSpPr/>
          <p:nvPr/>
        </p:nvSpPr>
        <p:spPr>
          <a:xfrm>
            <a:off x="-2521" y="137160"/>
            <a:ext cx="7736821"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smtClean="0">
                <a:solidFill>
                  <a:srgbClr val="4C4949"/>
                </a:solidFill>
                <a:uFill>
                  <a:solidFill>
                    <a:srgbClr val="FFFFFF"/>
                  </a:solidFill>
                </a:uFill>
                <a:latin typeface="Arial"/>
                <a:ea typeface="DejaVu Sans"/>
              </a:rPr>
              <a:t>Los Humeros: gravity data</a:t>
            </a:r>
            <a:endParaRPr lang="en-GB" sz="1800" b="0" strike="noStrike" spc="-1" dirty="0">
              <a:solidFill>
                <a:srgbClr val="000000"/>
              </a:solidFill>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01" name="CustomShape 7"/>
          <p:cNvSpPr/>
          <p:nvPr/>
        </p:nvSpPr>
        <p:spPr>
          <a:xfrm>
            <a:off x="575100" y="1165860"/>
            <a:ext cx="7991640" cy="21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gn="just">
              <a:lnSpc>
                <a:spcPct val="100000"/>
              </a:lnSpc>
              <a:buFont typeface="Arial" panose="020B0604020202020204" pitchFamily="34" charset="0"/>
              <a:buChar char="•"/>
            </a:pPr>
            <a:endParaRPr lang="en-GB" sz="2000" spc="-1" dirty="0">
              <a:solidFill>
                <a:srgbClr val="4C4949"/>
              </a:solidFill>
              <a:uFill>
                <a:solidFill>
                  <a:srgbClr val="FFFFFF"/>
                </a:solidFill>
              </a:uFill>
              <a:latin typeface="Arial"/>
              <a:ea typeface="DejaVu Sans"/>
            </a:endParaRPr>
          </a:p>
        </p:txBody>
      </p:sp>
      <p:pic>
        <p:nvPicPr>
          <p:cNvPr id="105" name="Grafik 1"/>
          <p:cNvPicPr/>
          <p:nvPr/>
        </p:nvPicPr>
        <p:blipFill>
          <a:blip r:embed="rId5"/>
          <a:stretch/>
        </p:blipFill>
        <p:spPr>
          <a:xfrm>
            <a:off x="860400" y="6346800"/>
            <a:ext cx="648000" cy="388800"/>
          </a:xfrm>
          <a:prstGeom prst="rect">
            <a:avLst/>
          </a:prstGeom>
          <a:ln>
            <a:solidFill>
              <a:srgbClr val="000000"/>
            </a:solidFill>
          </a:ln>
        </p:spPr>
      </p:pic>
      <p:sp>
        <p:nvSpPr>
          <p:cNvPr id="16"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sp>
        <p:nvSpPr>
          <p:cNvPr id="19" name="TextBox 18"/>
          <p:cNvSpPr txBox="1"/>
          <p:nvPr/>
        </p:nvSpPr>
        <p:spPr>
          <a:xfrm>
            <a:off x="489240" y="824252"/>
            <a:ext cx="3215850" cy="369332"/>
          </a:xfrm>
          <a:prstGeom prst="rect">
            <a:avLst/>
          </a:prstGeom>
          <a:noFill/>
        </p:spPr>
        <p:txBody>
          <a:bodyPr wrap="square" rtlCol="0">
            <a:spAutoFit/>
          </a:bodyPr>
          <a:lstStyle/>
          <a:p>
            <a:pPr algn="ctr"/>
            <a:r>
              <a:rPr lang="en-US" dirty="0">
                <a:solidFill>
                  <a:prstClr val="black">
                    <a:lumMod val="75000"/>
                    <a:lumOff val="25000"/>
                  </a:prstClr>
                </a:solidFill>
              </a:rPr>
              <a:t>Complete Bouguer map</a:t>
            </a:r>
          </a:p>
        </p:txBody>
      </p:sp>
      <p:sp>
        <p:nvSpPr>
          <p:cNvPr id="20" name="TextBox 19"/>
          <p:cNvSpPr txBox="1"/>
          <p:nvPr/>
        </p:nvSpPr>
        <p:spPr>
          <a:xfrm>
            <a:off x="5142805" y="803249"/>
            <a:ext cx="3215850" cy="369332"/>
          </a:xfrm>
          <a:prstGeom prst="rect">
            <a:avLst/>
          </a:prstGeom>
          <a:noFill/>
        </p:spPr>
        <p:txBody>
          <a:bodyPr wrap="square" rtlCol="0">
            <a:spAutoFit/>
          </a:bodyPr>
          <a:lstStyle/>
          <a:p>
            <a:pPr algn="ctr"/>
            <a:r>
              <a:rPr lang="en-US" dirty="0">
                <a:solidFill>
                  <a:prstClr val="black">
                    <a:lumMod val="75000"/>
                    <a:lumOff val="25000"/>
                  </a:prstClr>
                </a:solidFill>
              </a:rPr>
              <a:t>Residual anomaly</a:t>
            </a:r>
          </a:p>
        </p:txBody>
      </p:sp>
      <p:sp>
        <p:nvSpPr>
          <p:cNvPr id="22" name="Rectangle 21"/>
          <p:cNvSpPr/>
          <p:nvPr/>
        </p:nvSpPr>
        <p:spPr>
          <a:xfrm>
            <a:off x="223292" y="5719004"/>
            <a:ext cx="8730949" cy="523220"/>
          </a:xfrm>
          <a:prstGeom prst="rect">
            <a:avLst/>
          </a:prstGeom>
        </p:spPr>
        <p:txBody>
          <a:bodyPr wrap="square">
            <a:spAutoFit/>
          </a:bodyPr>
          <a:lstStyle/>
          <a:p>
            <a:pPr lvl="0" algn="just">
              <a:defRPr/>
            </a:pPr>
            <a:r>
              <a:rPr lang="de-DE" sz="1400" i="1" dirty="0" err="1">
                <a:solidFill>
                  <a:prstClr val="black">
                    <a:lumMod val="75000"/>
                    <a:lumOff val="25000"/>
                  </a:prstClr>
                </a:solidFill>
              </a:rPr>
              <a:t>Figure</a:t>
            </a:r>
            <a:r>
              <a:rPr lang="de-DE" sz="1400" i="1" dirty="0">
                <a:solidFill>
                  <a:prstClr val="black">
                    <a:lumMod val="75000"/>
                    <a:lumOff val="25000"/>
                  </a:prstClr>
                </a:solidFill>
              </a:rPr>
              <a:t> 9</a:t>
            </a:r>
            <a:r>
              <a:rPr lang="de-DE" sz="1400" i="1" dirty="0" smtClean="0">
                <a:solidFill>
                  <a:prstClr val="black">
                    <a:lumMod val="75000"/>
                    <a:lumOff val="25000"/>
                  </a:prstClr>
                </a:solidFill>
              </a:rPr>
              <a:t>. Regional </a:t>
            </a:r>
            <a:r>
              <a:rPr lang="de-DE" sz="1400" i="1" dirty="0" err="1" smtClean="0">
                <a:solidFill>
                  <a:prstClr val="black">
                    <a:lumMod val="75000"/>
                    <a:lumOff val="25000"/>
                  </a:prstClr>
                </a:solidFill>
              </a:rPr>
              <a:t>gravity</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data</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green</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dots</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kindly</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provided</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by</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the</a:t>
            </a:r>
            <a:r>
              <a:rPr lang="de-DE" sz="1400" i="1" dirty="0" smtClean="0">
                <a:solidFill>
                  <a:prstClr val="black">
                    <a:lumMod val="75000"/>
                    <a:lumOff val="25000"/>
                  </a:prstClr>
                </a:solidFill>
              </a:rPr>
              <a:t> </a:t>
            </a:r>
            <a:r>
              <a:rPr lang="es-ES" sz="1400" i="1" dirty="0">
                <a:solidFill>
                  <a:prstClr val="black">
                    <a:lumMod val="75000"/>
                    <a:lumOff val="25000"/>
                  </a:prstClr>
                </a:solidFill>
              </a:rPr>
              <a:t>Comisión Nacional de Hidrocarburos (</a:t>
            </a:r>
            <a:r>
              <a:rPr lang="es-ES" sz="1400" i="1" dirty="0">
                <a:solidFill>
                  <a:prstClr val="black">
                    <a:lumMod val="75000"/>
                    <a:lumOff val="25000"/>
                  </a:prstClr>
                </a:solidFill>
                <a:hlinkClick r:id="rId8"/>
              </a:rPr>
              <a:t>http://www.gob.mx/cnh</a:t>
            </a:r>
            <a:r>
              <a:rPr lang="es-ES" sz="1400" i="1" dirty="0" smtClean="0">
                <a:solidFill>
                  <a:prstClr val="black">
                    <a:lumMod val="75000"/>
                    <a:lumOff val="25000"/>
                  </a:prstClr>
                </a:solidFill>
              </a:rPr>
              <a:t>)</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Local</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gravity</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data</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acquired</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during</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the</a:t>
            </a:r>
            <a:r>
              <a:rPr lang="de-DE" sz="1400" i="1" dirty="0" smtClean="0">
                <a:solidFill>
                  <a:prstClr val="black">
                    <a:lumMod val="75000"/>
                    <a:lumOff val="25000"/>
                  </a:prstClr>
                </a:solidFill>
              </a:rPr>
              <a:t> GEMex </a:t>
            </a:r>
            <a:r>
              <a:rPr lang="de-DE" sz="1400" i="1" dirty="0" err="1" smtClean="0">
                <a:solidFill>
                  <a:prstClr val="black">
                    <a:lumMod val="75000"/>
                    <a:lumOff val="25000"/>
                  </a:prstClr>
                </a:solidFill>
              </a:rPr>
              <a:t>project</a:t>
            </a:r>
            <a:r>
              <a:rPr lang="de-DE" sz="1400" i="1" dirty="0">
                <a:solidFill>
                  <a:prstClr val="black">
                    <a:lumMod val="75000"/>
                    <a:lumOff val="25000"/>
                  </a:prstClr>
                </a:solidFill>
              </a:rPr>
              <a:t> </a:t>
            </a:r>
            <a:r>
              <a:rPr lang="de-DE" sz="1400" i="1" dirty="0" smtClean="0">
                <a:solidFill>
                  <a:prstClr val="black">
                    <a:lumMod val="75000"/>
                    <a:lumOff val="25000"/>
                  </a:prstClr>
                </a:solidFill>
              </a:rPr>
              <a:t>(</a:t>
            </a:r>
            <a:r>
              <a:rPr lang="de-DE" sz="1400" i="1" dirty="0" err="1" smtClean="0">
                <a:solidFill>
                  <a:prstClr val="black">
                    <a:lumMod val="75000"/>
                    <a:lumOff val="25000"/>
                  </a:prstClr>
                </a:solidFill>
              </a:rPr>
              <a:t>red</a:t>
            </a:r>
            <a:r>
              <a:rPr lang="de-DE" sz="1400" i="1" dirty="0" smtClean="0">
                <a:solidFill>
                  <a:prstClr val="black">
                    <a:lumMod val="75000"/>
                    <a:lumOff val="25000"/>
                  </a:prstClr>
                </a:solidFill>
              </a:rPr>
              <a:t> </a:t>
            </a:r>
            <a:r>
              <a:rPr lang="de-DE" sz="1400" i="1" dirty="0" err="1" smtClean="0">
                <a:solidFill>
                  <a:prstClr val="black">
                    <a:lumMod val="75000"/>
                    <a:lumOff val="25000"/>
                  </a:prstClr>
                </a:solidFill>
              </a:rPr>
              <a:t>dots</a:t>
            </a:r>
            <a:r>
              <a:rPr lang="de-DE" sz="1400" i="1" dirty="0" smtClean="0">
                <a:solidFill>
                  <a:prstClr val="black">
                    <a:lumMod val="75000"/>
                    <a:lumOff val="25000"/>
                  </a:prstClr>
                </a:solidFill>
              </a:rPr>
              <a:t>).</a:t>
            </a:r>
            <a:endParaRPr lang="en-US" sz="1400" i="1" dirty="0">
              <a:solidFill>
                <a:prstClr val="black">
                  <a:lumMod val="75000"/>
                  <a:lumOff val="25000"/>
                </a:prstClr>
              </a:solidFill>
            </a:endParaRPr>
          </a:p>
        </p:txBody>
      </p:sp>
      <p:pic>
        <p:nvPicPr>
          <p:cNvPr id="6" name="Picture 5"/>
          <p:cNvPicPr>
            <a:picLocks noChangeAspect="1"/>
          </p:cNvPicPr>
          <p:nvPr/>
        </p:nvPicPr>
        <p:blipFill>
          <a:blip r:embed="rId9"/>
          <a:stretch>
            <a:fillRect/>
          </a:stretch>
        </p:blipFill>
        <p:spPr>
          <a:xfrm>
            <a:off x="4762776" y="1114292"/>
            <a:ext cx="4327584" cy="4681372"/>
          </a:xfrm>
          <a:prstGeom prst="rect">
            <a:avLst/>
          </a:prstGeom>
        </p:spPr>
      </p:pic>
      <p:pic>
        <p:nvPicPr>
          <p:cNvPr id="7" name="Picture 6"/>
          <p:cNvPicPr>
            <a:picLocks noChangeAspect="1"/>
          </p:cNvPicPr>
          <p:nvPr/>
        </p:nvPicPr>
        <p:blipFill>
          <a:blip r:embed="rId10"/>
          <a:stretch>
            <a:fillRect/>
          </a:stretch>
        </p:blipFill>
        <p:spPr>
          <a:xfrm>
            <a:off x="223292" y="1138204"/>
            <a:ext cx="4260780" cy="4605402"/>
          </a:xfrm>
          <a:prstGeom prst="rect">
            <a:avLst/>
          </a:prstGeom>
        </p:spPr>
      </p:pic>
    </p:spTree>
    <p:extLst>
      <p:ext uri="{BB962C8B-B14F-4D97-AF65-F5344CB8AC3E}">
        <p14:creationId xmlns:p14="http://schemas.microsoft.com/office/powerpoint/2010/main" val="27553377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920" y="1032993"/>
            <a:ext cx="4245837" cy="4583574"/>
          </a:xfrm>
          <a:prstGeom prst="rect">
            <a:avLst/>
          </a:prstGeom>
        </p:spPr>
      </p:pic>
      <p:pic>
        <p:nvPicPr>
          <p:cNvPr id="94" name="Grafik 35"/>
          <p:cNvPicPr/>
          <p:nvPr/>
        </p:nvPicPr>
        <p:blipFill>
          <a:blip r:embed="rId4"/>
          <a:stretch/>
        </p:blipFill>
        <p:spPr>
          <a:xfrm>
            <a:off x="6940080" y="57600"/>
            <a:ext cx="2150280" cy="632160"/>
          </a:xfrm>
          <a:prstGeom prst="rect">
            <a:avLst/>
          </a:prstGeom>
          <a:ln>
            <a:noFill/>
          </a:ln>
        </p:spPr>
      </p:pic>
      <p:pic>
        <p:nvPicPr>
          <p:cNvPr id="95" name="Grafik 36"/>
          <p:cNvPicPr/>
          <p:nvPr/>
        </p:nvPicPr>
        <p:blipFill>
          <a:blip r:embed="rId5"/>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spc="-1" dirty="0" smtClean="0">
                <a:solidFill>
                  <a:srgbClr val="4C4949"/>
                </a:solidFill>
                <a:uFill>
                  <a:solidFill>
                    <a:srgbClr val="FFFFFF"/>
                  </a:solidFill>
                </a:uFill>
                <a:latin typeface="Arial"/>
              </a:rPr>
              <a:t>Los Humeros: residual anomaly</a:t>
            </a:r>
            <a:endParaRPr lang="en-GB" sz="1800" b="0" strike="noStrike" spc="-1" dirty="0">
              <a:solidFill>
                <a:srgbClr val="000000"/>
              </a:solidFill>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01" name="CustomShape 7"/>
          <p:cNvSpPr/>
          <p:nvPr/>
        </p:nvSpPr>
        <p:spPr>
          <a:xfrm>
            <a:off x="575100" y="1165860"/>
            <a:ext cx="7991640" cy="21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gn="just">
              <a:lnSpc>
                <a:spcPct val="100000"/>
              </a:lnSpc>
              <a:buFont typeface="Arial" panose="020B0604020202020204" pitchFamily="34" charset="0"/>
              <a:buChar char="•"/>
            </a:pPr>
            <a:endParaRPr lang="en-GB" sz="2000" spc="-1" dirty="0">
              <a:solidFill>
                <a:srgbClr val="4C4949"/>
              </a:solidFill>
              <a:uFill>
                <a:solidFill>
                  <a:srgbClr val="FFFFFF"/>
                </a:solidFill>
              </a:uFill>
              <a:latin typeface="Arial"/>
              <a:ea typeface="DejaVu Sans"/>
            </a:endParaRPr>
          </a:p>
        </p:txBody>
      </p:sp>
      <p:pic>
        <p:nvPicPr>
          <p:cNvPr id="105" name="Grafik 1"/>
          <p:cNvPicPr/>
          <p:nvPr/>
        </p:nvPicPr>
        <p:blipFill>
          <a:blip r:embed="rId6"/>
          <a:stretch/>
        </p:blipFill>
        <p:spPr>
          <a:xfrm>
            <a:off x="860400" y="6346800"/>
            <a:ext cx="648000" cy="388800"/>
          </a:xfrm>
          <a:prstGeom prst="rect">
            <a:avLst/>
          </a:prstGeom>
          <a:ln>
            <a:solidFill>
              <a:srgbClr val="000000"/>
            </a:solidFill>
          </a:ln>
        </p:spPr>
      </p:pic>
      <p:sp>
        <p:nvSpPr>
          <p:cNvPr id="16" name="CustomShape 1"/>
          <p:cNvSpPr/>
          <p:nvPr/>
        </p:nvSpPr>
        <p:spPr>
          <a:xfrm>
            <a:off x="1587241" y="6338520"/>
            <a:ext cx="5750630" cy="40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pc="-1" dirty="0">
                <a:solidFill>
                  <a:srgbClr val="4C4949"/>
                </a:solidFill>
                <a:uFill>
                  <a:solidFill>
                    <a:srgbClr val="FFFFFF"/>
                  </a:solidFill>
                </a:uFill>
              </a:rPr>
              <a:t>Gravity and </a:t>
            </a:r>
            <a:r>
              <a:rPr lang="en-US" sz="1000" spc="-1" dirty="0" err="1">
                <a:solidFill>
                  <a:srgbClr val="4C4949"/>
                </a:solidFill>
                <a:uFill>
                  <a:solidFill>
                    <a:srgbClr val="FFFFFF"/>
                  </a:solidFill>
                </a:uFill>
              </a:rPr>
              <a:t>morpho</a:t>
            </a:r>
            <a:r>
              <a:rPr lang="en-US" sz="1000" spc="-1" dirty="0">
                <a:solidFill>
                  <a:srgbClr val="4C4949"/>
                </a:solidFill>
                <a:uFill>
                  <a:solidFill>
                    <a:srgbClr val="FFFFFF"/>
                  </a:solidFill>
                </a:uFill>
              </a:rPr>
              <a:t>-structural analysis in the Los Humeros </a:t>
            </a:r>
          </a:p>
          <a:p>
            <a:r>
              <a:rPr lang="it-IT" sz="1000" spc="-1" dirty="0">
                <a:solidFill>
                  <a:srgbClr val="4C4949"/>
                </a:solidFill>
                <a:uFill>
                  <a:solidFill>
                    <a:srgbClr val="FFFFFF"/>
                  </a:solidFill>
                </a:uFill>
              </a:rPr>
              <a:t>Cornejo N., Schill E., Piccardi L., Brogi A., Liotta D., Garduño V.H., Perez M., Carrillo J. </a:t>
            </a:r>
            <a:endParaRPr lang="en-US" sz="1000" spc="-1" dirty="0">
              <a:solidFill>
                <a:srgbClr val="4C4949"/>
              </a:solidFill>
              <a:uFill>
                <a:solidFill>
                  <a:srgbClr val="FFFFFF"/>
                </a:solidFill>
              </a:uFill>
            </a:endParaRPr>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6509" t="9741" r="11009" b="10571"/>
          <a:stretch/>
        </p:blipFill>
        <p:spPr>
          <a:xfrm>
            <a:off x="8021106" y="6312036"/>
            <a:ext cx="1070410" cy="414624"/>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9644" y="6339253"/>
            <a:ext cx="885005" cy="402007"/>
          </a:xfrm>
          <a:prstGeom prst="rect">
            <a:avLst/>
          </a:prstGeom>
        </p:spPr>
      </p:pic>
      <p:cxnSp>
        <p:nvCxnSpPr>
          <p:cNvPr id="25" name="Straight Arrow Connector 24"/>
          <p:cNvCxnSpPr/>
          <p:nvPr/>
        </p:nvCxnSpPr>
        <p:spPr>
          <a:xfrm flipV="1">
            <a:off x="1929952" y="1213174"/>
            <a:ext cx="2465380" cy="726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1929952" y="3482448"/>
            <a:ext cx="2465380" cy="15075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rotWithShape="1">
          <a:blip r:embed="rId9"/>
          <a:srcRect r="14027"/>
          <a:stretch/>
        </p:blipFill>
        <p:spPr>
          <a:xfrm>
            <a:off x="4585362" y="1060229"/>
            <a:ext cx="4359558" cy="4556338"/>
          </a:xfrm>
          <a:prstGeom prst="rect">
            <a:avLst/>
          </a:prstGeom>
        </p:spPr>
      </p:pic>
      <p:sp>
        <p:nvSpPr>
          <p:cNvPr id="4" name="Rectangle 3"/>
          <p:cNvSpPr/>
          <p:nvPr/>
        </p:nvSpPr>
        <p:spPr>
          <a:xfrm>
            <a:off x="212284" y="5692180"/>
            <a:ext cx="8500544" cy="523220"/>
          </a:xfrm>
          <a:prstGeom prst="rect">
            <a:avLst/>
          </a:prstGeom>
        </p:spPr>
        <p:txBody>
          <a:bodyPr wrap="square">
            <a:spAutoFit/>
          </a:bodyPr>
          <a:lstStyle/>
          <a:p>
            <a:r>
              <a:rPr lang="de-DE" sz="1400" i="1" dirty="0" err="1">
                <a:solidFill>
                  <a:prstClr val="black">
                    <a:lumMod val="75000"/>
                    <a:lumOff val="25000"/>
                  </a:prstClr>
                </a:solidFill>
              </a:rPr>
              <a:t>Figure</a:t>
            </a:r>
            <a:r>
              <a:rPr lang="de-DE" sz="1400" i="1" dirty="0">
                <a:solidFill>
                  <a:prstClr val="black">
                    <a:lumMod val="75000"/>
                    <a:lumOff val="25000"/>
                  </a:prstClr>
                </a:solidFill>
              </a:rPr>
              <a:t> </a:t>
            </a:r>
            <a:r>
              <a:rPr lang="en-US" sz="1400" i="1" dirty="0" smtClean="0">
                <a:solidFill>
                  <a:prstClr val="black">
                    <a:lumMod val="75000"/>
                    <a:lumOff val="25000"/>
                  </a:prstClr>
                </a:solidFill>
              </a:rPr>
              <a:t>11. The inversion was carried out in an area ~13.5 km x 13.5 km. Black dots: total gravity stations.</a:t>
            </a:r>
            <a:r>
              <a:rPr lang="en-US" sz="1400" i="1" dirty="0">
                <a:solidFill>
                  <a:prstClr val="black">
                    <a:lumMod val="75000"/>
                    <a:lumOff val="25000"/>
                  </a:prstClr>
                </a:solidFill>
              </a:rPr>
              <a:t> Red and blue dots: production and injection wells, </a:t>
            </a:r>
            <a:r>
              <a:rPr lang="en-US" sz="1400" i="1" dirty="0" smtClean="0">
                <a:solidFill>
                  <a:prstClr val="black">
                    <a:lumMod val="75000"/>
                    <a:lumOff val="25000"/>
                  </a:prstClr>
                </a:solidFill>
              </a:rPr>
              <a:t>respectively</a:t>
            </a:r>
            <a:r>
              <a:rPr lang="en-US" sz="1400" i="1" dirty="0">
                <a:solidFill>
                  <a:prstClr val="black">
                    <a:lumMod val="75000"/>
                    <a:lumOff val="25000"/>
                  </a:prstClr>
                </a:solidFill>
              </a:rPr>
              <a:t>.</a:t>
            </a:r>
            <a:endParaRPr lang="en-US" sz="1400" dirty="0"/>
          </a:p>
        </p:txBody>
      </p:sp>
    </p:spTree>
    <p:extLst>
      <p:ext uri="{BB962C8B-B14F-4D97-AF65-F5344CB8AC3E}">
        <p14:creationId xmlns:p14="http://schemas.microsoft.com/office/powerpoint/2010/main" val="41864392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1413</Words>
  <Application>Microsoft Office PowerPoint</Application>
  <PresentationFormat>On-screen Show (4:3)</PresentationFormat>
  <Paragraphs>166</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DejaVu Sans</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lipke</dc:creator>
  <dc:description/>
  <cp:lastModifiedBy>Natalia Cornejo</cp:lastModifiedBy>
  <cp:revision>462</cp:revision>
  <cp:lastPrinted>2019-10-08T16:23:54Z</cp:lastPrinted>
  <dcterms:created xsi:type="dcterms:W3CDTF">2017-02-22T10:05:57Z</dcterms:created>
  <dcterms:modified xsi:type="dcterms:W3CDTF">2020-02-27T13:18:38Z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Bildschirmpräsentation (4:3)</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