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8"/>
  </p:notesMasterIdLst>
  <p:handoutMasterIdLst>
    <p:handoutMasterId r:id="rId19"/>
  </p:handoutMasterIdLst>
  <p:sldIdLst>
    <p:sldId id="256" r:id="rId5"/>
    <p:sldId id="260" r:id="rId6"/>
    <p:sldId id="278" r:id="rId7"/>
    <p:sldId id="277" r:id="rId8"/>
    <p:sldId id="263" r:id="rId9"/>
    <p:sldId id="267" r:id="rId10"/>
    <p:sldId id="274" r:id="rId11"/>
    <p:sldId id="266" r:id="rId12"/>
    <p:sldId id="269" r:id="rId13"/>
    <p:sldId id="282" r:id="rId14"/>
    <p:sldId id="280" r:id="rId15"/>
    <p:sldId id="275" r:id="rId16"/>
    <p:sldId id="281" r:id="rId17"/>
  </p:sldIdLst>
  <p:sldSz cx="9144000" cy="6858000" type="screen4x3"/>
  <p:notesSz cx="9926638" cy="14355763"/>
  <p:defaultTextStyle>
    <a:defPPr>
      <a:defRPr lang="de-DE"/>
    </a:defPPr>
    <a:lvl1pPr marL="0" algn="l" defTabSz="794501" rtl="0" eaLnBrk="1" latinLnBrk="0" hangingPunct="1">
      <a:defRPr sz="1564" kern="1200">
        <a:solidFill>
          <a:schemeClr val="tx1"/>
        </a:solidFill>
        <a:latin typeface="+mn-lt"/>
        <a:ea typeface="+mn-ea"/>
        <a:cs typeface="+mn-cs"/>
      </a:defRPr>
    </a:lvl1pPr>
    <a:lvl2pPr marL="397250" algn="l" defTabSz="794501" rtl="0" eaLnBrk="1" latinLnBrk="0" hangingPunct="1">
      <a:defRPr sz="1564" kern="1200">
        <a:solidFill>
          <a:schemeClr val="tx1"/>
        </a:solidFill>
        <a:latin typeface="+mn-lt"/>
        <a:ea typeface="+mn-ea"/>
        <a:cs typeface="+mn-cs"/>
      </a:defRPr>
    </a:lvl2pPr>
    <a:lvl3pPr marL="794501" algn="l" defTabSz="794501" rtl="0" eaLnBrk="1" latinLnBrk="0" hangingPunct="1">
      <a:defRPr sz="1564" kern="1200">
        <a:solidFill>
          <a:schemeClr val="tx1"/>
        </a:solidFill>
        <a:latin typeface="+mn-lt"/>
        <a:ea typeface="+mn-ea"/>
        <a:cs typeface="+mn-cs"/>
      </a:defRPr>
    </a:lvl3pPr>
    <a:lvl4pPr marL="1191751" algn="l" defTabSz="794501" rtl="0" eaLnBrk="1" latinLnBrk="0" hangingPunct="1">
      <a:defRPr sz="1564" kern="1200">
        <a:solidFill>
          <a:schemeClr val="tx1"/>
        </a:solidFill>
        <a:latin typeface="+mn-lt"/>
        <a:ea typeface="+mn-ea"/>
        <a:cs typeface="+mn-cs"/>
      </a:defRPr>
    </a:lvl4pPr>
    <a:lvl5pPr marL="1589002" algn="l" defTabSz="794501" rtl="0" eaLnBrk="1" latinLnBrk="0" hangingPunct="1">
      <a:defRPr sz="1564" kern="1200">
        <a:solidFill>
          <a:schemeClr val="tx1"/>
        </a:solidFill>
        <a:latin typeface="+mn-lt"/>
        <a:ea typeface="+mn-ea"/>
        <a:cs typeface="+mn-cs"/>
      </a:defRPr>
    </a:lvl5pPr>
    <a:lvl6pPr marL="1986252" algn="l" defTabSz="794501" rtl="0" eaLnBrk="1" latinLnBrk="0" hangingPunct="1">
      <a:defRPr sz="1564" kern="1200">
        <a:solidFill>
          <a:schemeClr val="tx1"/>
        </a:solidFill>
        <a:latin typeface="+mn-lt"/>
        <a:ea typeface="+mn-ea"/>
        <a:cs typeface="+mn-cs"/>
      </a:defRPr>
    </a:lvl6pPr>
    <a:lvl7pPr marL="2383503" algn="l" defTabSz="794501" rtl="0" eaLnBrk="1" latinLnBrk="0" hangingPunct="1">
      <a:defRPr sz="1564" kern="1200">
        <a:solidFill>
          <a:schemeClr val="tx1"/>
        </a:solidFill>
        <a:latin typeface="+mn-lt"/>
        <a:ea typeface="+mn-ea"/>
        <a:cs typeface="+mn-cs"/>
      </a:defRPr>
    </a:lvl7pPr>
    <a:lvl8pPr marL="2780753" algn="l" defTabSz="794501" rtl="0" eaLnBrk="1" latinLnBrk="0" hangingPunct="1">
      <a:defRPr sz="1564" kern="1200">
        <a:solidFill>
          <a:schemeClr val="tx1"/>
        </a:solidFill>
        <a:latin typeface="+mn-lt"/>
        <a:ea typeface="+mn-ea"/>
        <a:cs typeface="+mn-cs"/>
      </a:defRPr>
    </a:lvl8pPr>
    <a:lvl9pPr marL="3178003" algn="l" defTabSz="794501" rtl="0" eaLnBrk="1" latinLnBrk="0" hangingPunct="1">
      <a:defRPr sz="156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71B"/>
    <a:srgbClr val="9E9C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660"/>
  </p:normalViewPr>
  <p:slideViewPr>
    <p:cSldViewPr snapToGrid="0">
      <p:cViewPr varScale="1">
        <p:scale>
          <a:sx n="113" d="100"/>
          <a:sy n="113" d="100"/>
        </p:scale>
        <p:origin x="77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2625" cy="718592"/>
          </a:xfrm>
          <a:prstGeom prst="rect">
            <a:avLst/>
          </a:prstGeom>
        </p:spPr>
        <p:txBody>
          <a:bodyPr vert="horz" lIns="132762" tIns="66381" rIns="132762" bIns="66381" rtlCol="0"/>
          <a:lstStyle>
            <a:lvl1pPr algn="l">
              <a:defRPr sz="1700"/>
            </a:lvl1pPr>
          </a:lstStyle>
          <a:p>
            <a:endParaRPr lang="fr-FR"/>
          </a:p>
        </p:txBody>
      </p:sp>
      <p:sp>
        <p:nvSpPr>
          <p:cNvPr id="3" name="Espace réservé de la date 2"/>
          <p:cNvSpPr>
            <a:spLocks noGrp="1"/>
          </p:cNvSpPr>
          <p:nvPr>
            <p:ph type="dt" sz="quarter" idx="1"/>
          </p:nvPr>
        </p:nvSpPr>
        <p:spPr>
          <a:xfrm>
            <a:off x="5621696" y="0"/>
            <a:ext cx="4302625" cy="718592"/>
          </a:xfrm>
          <a:prstGeom prst="rect">
            <a:avLst/>
          </a:prstGeom>
        </p:spPr>
        <p:txBody>
          <a:bodyPr vert="horz" lIns="132762" tIns="66381" rIns="132762" bIns="66381" rtlCol="0"/>
          <a:lstStyle>
            <a:lvl1pPr algn="r">
              <a:defRPr sz="1700"/>
            </a:lvl1pPr>
          </a:lstStyle>
          <a:p>
            <a:fld id="{1E058B86-BD13-4E0F-B8FF-B6C18AD69CA9}" type="datetimeFigureOut">
              <a:rPr lang="fr-FR" smtClean="0"/>
              <a:t>17/02/2020</a:t>
            </a:fld>
            <a:endParaRPr lang="fr-FR"/>
          </a:p>
        </p:txBody>
      </p:sp>
      <p:sp>
        <p:nvSpPr>
          <p:cNvPr id="4" name="Espace réservé du pied de page 3"/>
          <p:cNvSpPr>
            <a:spLocks noGrp="1"/>
          </p:cNvSpPr>
          <p:nvPr>
            <p:ph type="ftr" sz="quarter" idx="2"/>
          </p:nvPr>
        </p:nvSpPr>
        <p:spPr>
          <a:xfrm>
            <a:off x="0" y="13637171"/>
            <a:ext cx="4302625" cy="718592"/>
          </a:xfrm>
          <a:prstGeom prst="rect">
            <a:avLst/>
          </a:prstGeom>
        </p:spPr>
        <p:txBody>
          <a:bodyPr vert="horz" lIns="132762" tIns="66381" rIns="132762" bIns="66381" rtlCol="0" anchor="b"/>
          <a:lstStyle>
            <a:lvl1pPr algn="l">
              <a:defRPr sz="1700"/>
            </a:lvl1pPr>
          </a:lstStyle>
          <a:p>
            <a:endParaRPr lang="fr-FR"/>
          </a:p>
        </p:txBody>
      </p:sp>
      <p:sp>
        <p:nvSpPr>
          <p:cNvPr id="5" name="Espace réservé du numéro de diapositive 4"/>
          <p:cNvSpPr>
            <a:spLocks noGrp="1"/>
          </p:cNvSpPr>
          <p:nvPr>
            <p:ph type="sldNum" sz="quarter" idx="3"/>
          </p:nvPr>
        </p:nvSpPr>
        <p:spPr>
          <a:xfrm>
            <a:off x="5621696" y="13637171"/>
            <a:ext cx="4302625" cy="718592"/>
          </a:xfrm>
          <a:prstGeom prst="rect">
            <a:avLst/>
          </a:prstGeom>
        </p:spPr>
        <p:txBody>
          <a:bodyPr vert="horz" lIns="132762" tIns="66381" rIns="132762" bIns="66381" rtlCol="0" anchor="b"/>
          <a:lstStyle>
            <a:lvl1pPr algn="r">
              <a:defRPr sz="1700"/>
            </a:lvl1pPr>
          </a:lstStyle>
          <a:p>
            <a:fld id="{E02C594A-ADBB-4936-BCE6-30923CBEA546}" type="slidenum">
              <a:rPr lang="fr-FR" smtClean="0"/>
              <a:t>‹N°›</a:t>
            </a:fld>
            <a:endParaRPr lang="fr-FR"/>
          </a:p>
        </p:txBody>
      </p:sp>
    </p:spTree>
    <p:extLst>
      <p:ext uri="{BB962C8B-B14F-4D97-AF65-F5344CB8AC3E}">
        <p14:creationId xmlns:p14="http://schemas.microsoft.com/office/powerpoint/2010/main" val="2127986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720282"/>
          </a:xfrm>
          <a:prstGeom prst="rect">
            <a:avLst/>
          </a:prstGeom>
        </p:spPr>
        <p:txBody>
          <a:bodyPr vert="horz" lIns="132762" tIns="66381" rIns="132762" bIns="66381" rtlCol="0"/>
          <a:lstStyle>
            <a:lvl1pPr algn="l">
              <a:defRPr sz="1700"/>
            </a:lvl1pPr>
          </a:lstStyle>
          <a:p>
            <a:endParaRPr lang="fr-FR"/>
          </a:p>
        </p:txBody>
      </p:sp>
      <p:sp>
        <p:nvSpPr>
          <p:cNvPr id="3" name="Espace réservé de la date 2"/>
          <p:cNvSpPr>
            <a:spLocks noGrp="1"/>
          </p:cNvSpPr>
          <p:nvPr>
            <p:ph type="dt" idx="1"/>
          </p:nvPr>
        </p:nvSpPr>
        <p:spPr>
          <a:xfrm>
            <a:off x="5622799" y="0"/>
            <a:ext cx="4301543" cy="720282"/>
          </a:xfrm>
          <a:prstGeom prst="rect">
            <a:avLst/>
          </a:prstGeom>
        </p:spPr>
        <p:txBody>
          <a:bodyPr vert="horz" lIns="132762" tIns="66381" rIns="132762" bIns="66381" rtlCol="0"/>
          <a:lstStyle>
            <a:lvl1pPr algn="r">
              <a:defRPr sz="1700"/>
            </a:lvl1pPr>
          </a:lstStyle>
          <a:p>
            <a:fld id="{96CF0CFA-D12C-447A-BEA0-B0CF7171EB00}" type="datetimeFigureOut">
              <a:rPr lang="fr-FR" smtClean="0"/>
              <a:t>17/02/2020</a:t>
            </a:fld>
            <a:endParaRPr lang="fr-FR"/>
          </a:p>
        </p:txBody>
      </p:sp>
      <p:sp>
        <p:nvSpPr>
          <p:cNvPr id="4" name="Espace réservé de l'image des diapositives 3"/>
          <p:cNvSpPr>
            <a:spLocks noGrp="1" noRot="1" noChangeAspect="1"/>
          </p:cNvSpPr>
          <p:nvPr>
            <p:ph type="sldImg" idx="2"/>
          </p:nvPr>
        </p:nvSpPr>
        <p:spPr>
          <a:xfrm>
            <a:off x="1733550" y="1795463"/>
            <a:ext cx="6459538" cy="4843462"/>
          </a:xfrm>
          <a:prstGeom prst="rect">
            <a:avLst/>
          </a:prstGeom>
          <a:noFill/>
          <a:ln w="12700">
            <a:solidFill>
              <a:prstClr val="black"/>
            </a:solidFill>
          </a:ln>
        </p:spPr>
        <p:txBody>
          <a:bodyPr vert="horz" lIns="132762" tIns="66381" rIns="132762" bIns="66381" rtlCol="0" anchor="ctr"/>
          <a:lstStyle/>
          <a:p>
            <a:endParaRPr lang="fr-FR"/>
          </a:p>
        </p:txBody>
      </p:sp>
      <p:sp>
        <p:nvSpPr>
          <p:cNvPr id="5" name="Espace réservé des notes 4"/>
          <p:cNvSpPr>
            <a:spLocks noGrp="1"/>
          </p:cNvSpPr>
          <p:nvPr>
            <p:ph type="body" sz="quarter" idx="3"/>
          </p:nvPr>
        </p:nvSpPr>
        <p:spPr>
          <a:xfrm>
            <a:off x="992665" y="6908710"/>
            <a:ext cx="7941310" cy="5652582"/>
          </a:xfrm>
          <a:prstGeom prst="rect">
            <a:avLst/>
          </a:prstGeom>
        </p:spPr>
        <p:txBody>
          <a:bodyPr vert="horz" lIns="132762" tIns="66381" rIns="132762" bIns="66381"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13635485"/>
            <a:ext cx="4301543" cy="720280"/>
          </a:xfrm>
          <a:prstGeom prst="rect">
            <a:avLst/>
          </a:prstGeom>
        </p:spPr>
        <p:txBody>
          <a:bodyPr vert="horz" lIns="132762" tIns="66381" rIns="132762" bIns="66381" rtlCol="0" anchor="b"/>
          <a:lstStyle>
            <a:lvl1pPr algn="l">
              <a:defRPr sz="1700"/>
            </a:lvl1pPr>
          </a:lstStyle>
          <a:p>
            <a:endParaRPr lang="fr-FR"/>
          </a:p>
        </p:txBody>
      </p:sp>
      <p:sp>
        <p:nvSpPr>
          <p:cNvPr id="7" name="Espace réservé du numéro de diapositive 6"/>
          <p:cNvSpPr>
            <a:spLocks noGrp="1"/>
          </p:cNvSpPr>
          <p:nvPr>
            <p:ph type="sldNum" sz="quarter" idx="5"/>
          </p:nvPr>
        </p:nvSpPr>
        <p:spPr>
          <a:xfrm>
            <a:off x="5622799" y="13635485"/>
            <a:ext cx="4301543" cy="720280"/>
          </a:xfrm>
          <a:prstGeom prst="rect">
            <a:avLst/>
          </a:prstGeom>
        </p:spPr>
        <p:txBody>
          <a:bodyPr vert="horz" lIns="132762" tIns="66381" rIns="132762" bIns="66381" rtlCol="0" anchor="b"/>
          <a:lstStyle>
            <a:lvl1pPr algn="r">
              <a:defRPr sz="1700"/>
            </a:lvl1pPr>
          </a:lstStyle>
          <a:p>
            <a:fld id="{F2C3F27C-37BD-4C3A-833C-8B0A3F732566}" type="slidenum">
              <a:rPr lang="fr-FR" smtClean="0"/>
              <a:t>‹N°›</a:t>
            </a:fld>
            <a:endParaRPr lang="fr-FR"/>
          </a:p>
        </p:txBody>
      </p:sp>
    </p:spTree>
    <p:extLst>
      <p:ext uri="{BB962C8B-B14F-4D97-AF65-F5344CB8AC3E}">
        <p14:creationId xmlns:p14="http://schemas.microsoft.com/office/powerpoint/2010/main" val="63685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1923" y="145022"/>
            <a:ext cx="3540500" cy="1041812"/>
          </a:xfrm>
          <a:prstGeom prst="rect">
            <a:avLst/>
          </a:prstGeom>
        </p:spPr>
      </p:pic>
      <p:sp>
        <p:nvSpPr>
          <p:cNvPr id="8" name="Textfeld 7"/>
          <p:cNvSpPr txBox="1"/>
          <p:nvPr userDrawn="1"/>
        </p:nvSpPr>
        <p:spPr>
          <a:xfrm>
            <a:off x="0" y="2487908"/>
            <a:ext cx="9144000" cy="1196866"/>
          </a:xfrm>
          <a:prstGeom prst="rect">
            <a:avLst/>
          </a:prstGeom>
          <a:noFill/>
        </p:spPr>
        <p:txBody>
          <a:bodyPr wrap="square" lIns="403753" rIns="403753" rtlCol="0">
            <a:spAutoFit/>
          </a:bodyPr>
          <a:lstStyle/>
          <a:p>
            <a:pPr marL="0" lvl="1" algn="ctr"/>
            <a:r>
              <a:rPr lang="de-DE" sz="2734" dirty="0">
                <a:solidFill>
                  <a:srgbClr val="4C4949"/>
                </a:solidFill>
                <a:latin typeface="Helvetica" pitchFamily="34" charset="0"/>
                <a:cs typeface="Arial" panose="020B0604020202020204" pitchFamily="34" charset="0"/>
              </a:rPr>
              <a:t>&lt;</a:t>
            </a:r>
            <a:r>
              <a:rPr lang="de-DE" sz="2734" dirty="0" err="1">
                <a:solidFill>
                  <a:srgbClr val="4C4949"/>
                </a:solidFill>
                <a:latin typeface="Helvetica" pitchFamily="34" charset="0"/>
                <a:cs typeface="Arial" panose="020B0604020202020204" pitchFamily="34" charset="0"/>
              </a:rPr>
              <a:t>Presentation</a:t>
            </a:r>
            <a:r>
              <a:rPr lang="de-DE" sz="2734" dirty="0">
                <a:solidFill>
                  <a:srgbClr val="4C4949"/>
                </a:solidFill>
                <a:latin typeface="Helvetica" pitchFamily="34" charset="0"/>
                <a:cs typeface="Arial" panose="020B0604020202020204" pitchFamily="34" charset="0"/>
              </a:rPr>
              <a:t> title&gt;</a:t>
            </a:r>
          </a:p>
          <a:p>
            <a:pPr marL="0" lvl="1" algn="ctr"/>
            <a:endParaRPr lang="de-DE" sz="2734" dirty="0">
              <a:solidFill>
                <a:srgbClr val="4C4949"/>
              </a:solidFill>
              <a:latin typeface="Helvetica" pitchFamily="34" charset="0"/>
              <a:cs typeface="Arial" panose="020B0604020202020204" pitchFamily="34" charset="0"/>
            </a:endParaRPr>
          </a:p>
          <a:p>
            <a:pPr algn="ctr"/>
            <a:r>
              <a:rPr lang="de-DE" sz="1709" dirty="0">
                <a:solidFill>
                  <a:srgbClr val="4C4949"/>
                </a:solidFill>
                <a:latin typeface="Helvetica" pitchFamily="34" charset="0"/>
                <a:cs typeface="Arial" panose="020B0604020202020204" pitchFamily="34" charset="0"/>
              </a:rPr>
              <a:t>&lt;</a:t>
            </a:r>
            <a:r>
              <a:rPr lang="de-DE" sz="1709" dirty="0" err="1">
                <a:solidFill>
                  <a:srgbClr val="4C4949"/>
                </a:solidFill>
                <a:latin typeface="Helvetica" pitchFamily="34" charset="0"/>
                <a:cs typeface="Arial" panose="020B0604020202020204" pitchFamily="34" charset="0"/>
              </a:rPr>
              <a:t>Author</a:t>
            </a:r>
            <a:r>
              <a:rPr lang="de-DE" sz="1709" dirty="0">
                <a:solidFill>
                  <a:srgbClr val="4C4949"/>
                </a:solidFill>
                <a:latin typeface="Helvetica" pitchFamily="34" charset="0"/>
                <a:cs typeface="Arial" panose="020B0604020202020204" pitchFamily="34" charset="0"/>
              </a:rPr>
              <a:t> 1, </a:t>
            </a:r>
            <a:r>
              <a:rPr lang="de-DE" sz="1709" dirty="0" err="1">
                <a:solidFill>
                  <a:srgbClr val="4C4949"/>
                </a:solidFill>
                <a:latin typeface="Helvetica" pitchFamily="34" charset="0"/>
                <a:cs typeface="Arial" panose="020B0604020202020204" pitchFamily="34" charset="0"/>
              </a:rPr>
              <a:t>author</a:t>
            </a:r>
            <a:r>
              <a:rPr lang="de-DE" sz="1709" dirty="0">
                <a:solidFill>
                  <a:srgbClr val="4C4949"/>
                </a:solidFill>
                <a:latin typeface="Helvetica" pitchFamily="34" charset="0"/>
                <a:cs typeface="Arial" panose="020B0604020202020204" pitchFamily="34" charset="0"/>
              </a:rPr>
              <a:t> 2, </a:t>
            </a:r>
            <a:r>
              <a:rPr lang="de-DE" sz="1709" dirty="0" err="1">
                <a:solidFill>
                  <a:srgbClr val="4C4949"/>
                </a:solidFill>
                <a:latin typeface="Helvetica" pitchFamily="34" charset="0"/>
                <a:cs typeface="Arial" panose="020B0604020202020204" pitchFamily="34" charset="0"/>
              </a:rPr>
              <a:t>author</a:t>
            </a:r>
            <a:r>
              <a:rPr lang="de-DE" sz="1709" dirty="0">
                <a:solidFill>
                  <a:srgbClr val="4C4949"/>
                </a:solidFill>
                <a:latin typeface="Helvetica" pitchFamily="34" charset="0"/>
                <a:cs typeface="Arial" panose="020B0604020202020204" pitchFamily="34" charset="0"/>
              </a:rPr>
              <a:t> 3&gt;</a:t>
            </a:r>
          </a:p>
        </p:txBody>
      </p:sp>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13" y="238909"/>
            <a:ext cx="1050862" cy="677222"/>
          </a:xfrm>
          <a:prstGeom prst="rect">
            <a:avLst/>
          </a:prstGeom>
        </p:spPr>
      </p:pic>
      <p:sp>
        <p:nvSpPr>
          <p:cNvPr id="10" name="Textfeld 9"/>
          <p:cNvSpPr txBox="1"/>
          <p:nvPr userDrawn="1"/>
        </p:nvSpPr>
        <p:spPr>
          <a:xfrm>
            <a:off x="368001" y="979872"/>
            <a:ext cx="883670" cy="302903"/>
          </a:xfrm>
          <a:prstGeom prst="rect">
            <a:avLst/>
          </a:prstGeom>
          <a:noFill/>
        </p:spPr>
        <p:txBody>
          <a:bodyPr wrap="square" rtlCol="0">
            <a:spAutoFit/>
          </a:bodyPr>
          <a:lstStyle/>
          <a:p>
            <a:r>
              <a:rPr lang="de-DE" sz="684" dirty="0" err="1"/>
              <a:t>Should</a:t>
            </a:r>
            <a:r>
              <a:rPr lang="de-DE" sz="684" dirty="0"/>
              <a:t> </a:t>
            </a:r>
            <a:r>
              <a:rPr lang="de-DE" sz="684" dirty="0" err="1"/>
              <a:t>be</a:t>
            </a:r>
            <a:r>
              <a:rPr lang="de-DE" sz="684" dirty="0"/>
              <a:t> </a:t>
            </a:r>
            <a:r>
              <a:rPr lang="de-DE" sz="684" dirty="0" err="1"/>
              <a:t>replaced</a:t>
            </a:r>
            <a:r>
              <a:rPr lang="de-DE" sz="684" dirty="0"/>
              <a:t> </a:t>
            </a:r>
            <a:r>
              <a:rPr lang="de-DE" sz="684" dirty="0" err="1"/>
              <a:t>by</a:t>
            </a:r>
            <a:r>
              <a:rPr lang="de-DE" sz="684" dirty="0"/>
              <a:t> </a:t>
            </a:r>
            <a:r>
              <a:rPr lang="de-DE" sz="684" dirty="0" err="1"/>
              <a:t>your</a:t>
            </a:r>
            <a:r>
              <a:rPr lang="de-DE" sz="684" dirty="0"/>
              <a:t> logo</a:t>
            </a:r>
          </a:p>
        </p:txBody>
      </p:sp>
      <p:pic>
        <p:nvPicPr>
          <p:cNvPr id="11" name="Grafik 10"/>
          <p:cNvPicPr>
            <a:picLocks noChangeAspect="1"/>
          </p:cNvPicPr>
          <p:nvPr userDrawn="1"/>
        </p:nvPicPr>
        <p:blipFill>
          <a:blip r:embed="rId4"/>
          <a:stretch>
            <a:fillRect/>
          </a:stretch>
        </p:blipFill>
        <p:spPr>
          <a:xfrm>
            <a:off x="282995" y="6210141"/>
            <a:ext cx="699900" cy="465856"/>
          </a:xfrm>
          <a:prstGeom prst="rect">
            <a:avLst/>
          </a:prstGeom>
        </p:spPr>
      </p:pic>
      <p:sp>
        <p:nvSpPr>
          <p:cNvPr id="12" name="Rechteck 11"/>
          <p:cNvSpPr/>
          <p:nvPr userDrawn="1"/>
        </p:nvSpPr>
        <p:spPr>
          <a:xfrm>
            <a:off x="1064119" y="6210141"/>
            <a:ext cx="2570035" cy="461665"/>
          </a:xfrm>
          <a:prstGeom prst="rect">
            <a:avLst/>
          </a:prstGeom>
        </p:spPr>
        <p:txBody>
          <a:bodyPr wrap="square">
            <a:spAutoFit/>
          </a:bodyPr>
          <a:lstStyle/>
          <a:p>
            <a:r>
              <a:rPr lang="en-US" sz="800" dirty="0">
                <a:latin typeface="Helvetica" pitchFamily="34" charset="0"/>
              </a:rPr>
              <a:t>This project has received funding from the European Union’s Horizon 2020 research and innovation </a:t>
            </a:r>
            <a:r>
              <a:rPr lang="en-US" sz="800" dirty="0" err="1">
                <a:latin typeface="Helvetica" pitchFamily="34" charset="0"/>
              </a:rPr>
              <a:t>programme</a:t>
            </a:r>
            <a:r>
              <a:rPr lang="en-US" sz="800" dirty="0">
                <a:latin typeface="Helvetica" pitchFamily="34" charset="0"/>
              </a:rPr>
              <a:t> under grant agreement No. 727550</a:t>
            </a:r>
            <a:endParaRPr lang="de-DE" sz="800" dirty="0">
              <a:latin typeface="Helvetica" pitchFamily="34" charset="0"/>
            </a:endParaRPr>
          </a:p>
        </p:txBody>
      </p:sp>
      <p:cxnSp>
        <p:nvCxnSpPr>
          <p:cNvPr id="13" name="Gerader Verbinder 12"/>
          <p:cNvCxnSpPr/>
          <p:nvPr userDrawn="1"/>
        </p:nvCxnSpPr>
        <p:spPr>
          <a:xfrm>
            <a:off x="-39068" y="6113133"/>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userDrawn="1"/>
        </p:nvCxnSpPr>
        <p:spPr>
          <a:xfrm>
            <a:off x="-39068" y="1282775"/>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pic>
        <p:nvPicPr>
          <p:cNvPr id="15" name="Immagine 5"/>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406721" y="6200967"/>
            <a:ext cx="650209" cy="64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15"/>
          <p:cNvSpPr txBox="1"/>
          <p:nvPr userDrawn="1"/>
        </p:nvSpPr>
        <p:spPr>
          <a:xfrm>
            <a:off x="6220918" y="6440973"/>
            <a:ext cx="2276007" cy="318924"/>
          </a:xfrm>
          <a:prstGeom prst="rect">
            <a:avLst/>
          </a:prstGeom>
          <a:noFill/>
        </p:spPr>
        <p:txBody>
          <a:bodyPr wrap="square" lIns="108000" tIns="36000" rIns="144000" bIns="36000" rtlCol="0">
            <a:spAutoFit/>
          </a:bodyPr>
          <a:lstStyle/>
          <a:p>
            <a:pPr marL="0" lvl="1" algn="ctr"/>
            <a:r>
              <a:rPr lang="de-DE" sz="1600" dirty="0" smtClean="0">
                <a:solidFill>
                  <a:srgbClr val="4C4949"/>
                </a:solidFill>
                <a:latin typeface="Helvetica" pitchFamily="34" charset="0"/>
                <a:cs typeface="Arial" panose="020B0604020202020204" pitchFamily="34" charset="0"/>
              </a:rPr>
              <a:t>www.gemex-h2020.eu</a:t>
            </a:r>
            <a:endParaRPr lang="de-DE" sz="1600" dirty="0">
              <a:solidFill>
                <a:srgbClr val="4C4949"/>
              </a:solidFill>
              <a:latin typeface="Helvetica" pitchFamily="34" charset="0"/>
              <a:cs typeface="Arial" panose="020B0604020202020204" pitchFamily="34" charset="0"/>
            </a:endParaRPr>
          </a:p>
        </p:txBody>
      </p:sp>
    </p:spTree>
    <p:extLst>
      <p:ext uri="{BB962C8B-B14F-4D97-AF65-F5344CB8AC3E}">
        <p14:creationId xmlns:p14="http://schemas.microsoft.com/office/powerpoint/2010/main" val="829029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02C6AB1-888B-491A-A7AC-D3730A1E609E}" type="slidenum">
              <a:rPr lang="de-DE" smtClean="0"/>
              <a:t>‹N°›</a:t>
            </a:fld>
            <a:endParaRPr lang="de-DE"/>
          </a:p>
        </p:txBody>
      </p:sp>
    </p:spTree>
    <p:extLst>
      <p:ext uri="{BB962C8B-B14F-4D97-AF65-F5344CB8AC3E}">
        <p14:creationId xmlns:p14="http://schemas.microsoft.com/office/powerpoint/2010/main" val="144583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02C6AB1-888B-491A-A7AC-D3730A1E609E}" type="slidenum">
              <a:rPr lang="de-DE" smtClean="0"/>
              <a:t>‹N°›</a:t>
            </a:fld>
            <a:endParaRPr lang="de-DE"/>
          </a:p>
        </p:txBody>
      </p:sp>
    </p:spTree>
    <p:extLst>
      <p:ext uri="{BB962C8B-B14F-4D97-AF65-F5344CB8AC3E}">
        <p14:creationId xmlns:p14="http://schemas.microsoft.com/office/powerpoint/2010/main" val="318766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1221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02C6AB1-888B-491A-A7AC-D3730A1E609E}" type="slidenum">
              <a:rPr lang="de-DE" smtClean="0"/>
              <a:t>‹N°›</a:t>
            </a:fld>
            <a:endParaRPr lang="de-DE"/>
          </a:p>
        </p:txBody>
      </p:sp>
    </p:spTree>
    <p:extLst>
      <p:ext uri="{BB962C8B-B14F-4D97-AF65-F5344CB8AC3E}">
        <p14:creationId xmlns:p14="http://schemas.microsoft.com/office/powerpoint/2010/main" val="33130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02C6AB1-888B-491A-A7AC-D3730A1E609E}" type="slidenum">
              <a:rPr lang="de-DE" smtClean="0"/>
              <a:t>‹N°›</a:t>
            </a:fld>
            <a:endParaRPr lang="de-DE"/>
          </a:p>
        </p:txBody>
      </p:sp>
    </p:spTree>
    <p:extLst>
      <p:ext uri="{BB962C8B-B14F-4D97-AF65-F5344CB8AC3E}">
        <p14:creationId xmlns:p14="http://schemas.microsoft.com/office/powerpoint/2010/main" val="210984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02C6AB1-888B-491A-A7AC-D3730A1E609E}" type="slidenum">
              <a:rPr lang="de-DE" smtClean="0"/>
              <a:t>‹N°›</a:t>
            </a:fld>
            <a:endParaRPr lang="de-DE"/>
          </a:p>
        </p:txBody>
      </p:sp>
    </p:spTree>
    <p:extLst>
      <p:ext uri="{BB962C8B-B14F-4D97-AF65-F5344CB8AC3E}">
        <p14:creationId xmlns:p14="http://schemas.microsoft.com/office/powerpoint/2010/main" val="405489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02C6AB1-888B-491A-A7AC-D3730A1E609E}" type="slidenum">
              <a:rPr lang="de-DE" smtClean="0"/>
              <a:t>‹N°›</a:t>
            </a:fld>
            <a:endParaRPr lang="de-DE"/>
          </a:p>
        </p:txBody>
      </p:sp>
    </p:spTree>
    <p:extLst>
      <p:ext uri="{BB962C8B-B14F-4D97-AF65-F5344CB8AC3E}">
        <p14:creationId xmlns:p14="http://schemas.microsoft.com/office/powerpoint/2010/main" val="755029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02C6AB1-888B-491A-A7AC-D3730A1E609E}" type="slidenum">
              <a:rPr lang="de-DE" smtClean="0"/>
              <a:t>‹N°›</a:t>
            </a:fld>
            <a:endParaRPr lang="de-DE"/>
          </a:p>
        </p:txBody>
      </p:sp>
    </p:spTree>
    <p:extLst>
      <p:ext uri="{BB962C8B-B14F-4D97-AF65-F5344CB8AC3E}">
        <p14:creationId xmlns:p14="http://schemas.microsoft.com/office/powerpoint/2010/main" val="215344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02C6AB1-888B-491A-A7AC-D3730A1E609E}" type="slidenum">
              <a:rPr lang="de-DE" smtClean="0"/>
              <a:t>‹N°›</a:t>
            </a:fld>
            <a:endParaRPr lang="de-DE"/>
          </a:p>
        </p:txBody>
      </p:sp>
    </p:spTree>
    <p:extLst>
      <p:ext uri="{BB962C8B-B14F-4D97-AF65-F5344CB8AC3E}">
        <p14:creationId xmlns:p14="http://schemas.microsoft.com/office/powerpoint/2010/main" val="268401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02C6AB1-888B-491A-A7AC-D3730A1E609E}" type="slidenum">
              <a:rPr lang="de-DE" smtClean="0"/>
              <a:t>‹N°›</a:t>
            </a:fld>
            <a:endParaRPr lang="de-DE"/>
          </a:p>
        </p:txBody>
      </p:sp>
    </p:spTree>
    <p:extLst>
      <p:ext uri="{BB962C8B-B14F-4D97-AF65-F5344CB8AC3E}">
        <p14:creationId xmlns:p14="http://schemas.microsoft.com/office/powerpoint/2010/main" val="230408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C6AB1-888B-491A-A7AC-D3730A1E609E}" type="slidenum">
              <a:rPr lang="de-DE" smtClean="0"/>
              <a:t>‹N°›</a:t>
            </a:fld>
            <a:endParaRPr lang="de-DE"/>
          </a:p>
        </p:txBody>
      </p:sp>
    </p:spTree>
    <p:extLst>
      <p:ext uri="{BB962C8B-B14F-4D97-AF65-F5344CB8AC3E}">
        <p14:creationId xmlns:p14="http://schemas.microsoft.com/office/powerpoint/2010/main" val="40337424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2.emf"/><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6.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4.jpe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1.wmf"/><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image" Target="../media/image7.jpeg"/><Relationship Id="rId4" Type="http://schemas.openxmlformats.org/officeDocument/2006/relationships/image" Target="../media/image3.emf"/><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wmf"/><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7.jpe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emf"/><Relationship Id="rId7" Type="http://schemas.openxmlformats.org/officeDocument/2006/relationships/image" Target="../media/image13.emf"/><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5.emf"/><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4.emf"/><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emf"/><Relationship Id="rId7" Type="http://schemas.openxmlformats.org/officeDocument/2006/relationships/image" Target="../media/image18.png"/><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0.emf"/><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9.emf"/><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1923" y="145022"/>
            <a:ext cx="3540500" cy="1041812"/>
          </a:xfrm>
          <a:prstGeom prst="rect">
            <a:avLst/>
          </a:prstGeom>
        </p:spPr>
      </p:pic>
      <p:sp>
        <p:nvSpPr>
          <p:cNvPr id="5" name="Textfeld 4"/>
          <p:cNvSpPr txBox="1"/>
          <p:nvPr/>
        </p:nvSpPr>
        <p:spPr>
          <a:xfrm>
            <a:off x="76200" y="2102584"/>
            <a:ext cx="8966223" cy="2636747"/>
          </a:xfrm>
          <a:prstGeom prst="rect">
            <a:avLst/>
          </a:prstGeom>
          <a:noFill/>
        </p:spPr>
        <p:txBody>
          <a:bodyPr wrap="square" lIns="403753" rIns="403753" rtlCol="0">
            <a:spAutoFit/>
          </a:bodyPr>
          <a:lstStyle/>
          <a:p>
            <a:pPr marL="0" lvl="1" algn="ctr"/>
            <a:r>
              <a:rPr lang="en-GB" sz="2800" dirty="0">
                <a:solidFill>
                  <a:srgbClr val="4C4949"/>
                </a:solidFill>
                <a:latin typeface="Arial" panose="020B0604020202020204" pitchFamily="34" charset="0"/>
                <a:cs typeface="Arial" panose="020B0604020202020204" pitchFamily="34" charset="0"/>
              </a:rPr>
              <a:t>D</a:t>
            </a:r>
            <a:r>
              <a:rPr lang="en-GB" sz="2800" dirty="0" smtClean="0">
                <a:solidFill>
                  <a:srgbClr val="4C4949"/>
                </a:solidFill>
                <a:latin typeface="Arial" panose="020B0604020202020204" pitchFamily="34" charset="0"/>
                <a:cs typeface="Arial" panose="020B0604020202020204" pitchFamily="34" charset="0"/>
              </a:rPr>
              <a:t>evelopments of auxiliary chemical geothermometers applied to the Los </a:t>
            </a:r>
            <a:r>
              <a:rPr lang="en-GB" sz="2800" dirty="0" err="1" smtClean="0">
                <a:solidFill>
                  <a:srgbClr val="4C4949"/>
                </a:solidFill>
                <a:latin typeface="Arial" panose="020B0604020202020204" pitchFamily="34" charset="0"/>
                <a:cs typeface="Arial" panose="020B0604020202020204" pitchFamily="34" charset="0"/>
              </a:rPr>
              <a:t>Humeros</a:t>
            </a:r>
            <a:r>
              <a:rPr lang="en-GB" sz="2800" dirty="0" smtClean="0">
                <a:solidFill>
                  <a:srgbClr val="4C4949"/>
                </a:solidFill>
                <a:latin typeface="Arial" panose="020B0604020202020204" pitchFamily="34" charset="0"/>
                <a:cs typeface="Arial" panose="020B0604020202020204" pitchFamily="34" charset="0"/>
              </a:rPr>
              <a:t>              and </a:t>
            </a:r>
            <a:r>
              <a:rPr lang="en-GB" sz="2800" dirty="0" err="1" smtClean="0">
                <a:solidFill>
                  <a:srgbClr val="4C4949"/>
                </a:solidFill>
                <a:latin typeface="Arial" panose="020B0604020202020204" pitchFamily="34" charset="0"/>
                <a:cs typeface="Arial" panose="020B0604020202020204" pitchFamily="34" charset="0"/>
              </a:rPr>
              <a:t>Acoculco</a:t>
            </a:r>
            <a:r>
              <a:rPr lang="en-GB" sz="2800" dirty="0" smtClean="0">
                <a:solidFill>
                  <a:srgbClr val="4C4949"/>
                </a:solidFill>
                <a:latin typeface="Arial" panose="020B0604020202020204" pitchFamily="34" charset="0"/>
                <a:cs typeface="Arial" panose="020B0604020202020204" pitchFamily="34" charset="0"/>
              </a:rPr>
              <a:t> geothermal fields (Mexico) </a:t>
            </a:r>
          </a:p>
          <a:p>
            <a:pPr marL="0" lvl="1" algn="ctr"/>
            <a:endParaRPr lang="en-GB" sz="2734" dirty="0" smtClean="0">
              <a:solidFill>
                <a:srgbClr val="4C4949"/>
              </a:solidFill>
              <a:latin typeface="Helvetica" pitchFamily="34" charset="0"/>
              <a:cs typeface="Arial" panose="020B0604020202020204" pitchFamily="34" charset="0"/>
            </a:endParaRPr>
          </a:p>
          <a:p>
            <a:pPr algn="ctr"/>
            <a:r>
              <a:rPr lang="en-GB" sz="1800" dirty="0" smtClean="0">
                <a:solidFill>
                  <a:srgbClr val="4C4949"/>
                </a:solidFill>
                <a:latin typeface="Arial" panose="020B0604020202020204" pitchFamily="34" charset="0"/>
                <a:cs typeface="Arial" panose="020B0604020202020204" pitchFamily="34" charset="0"/>
              </a:rPr>
              <a:t>Bernard Sanjuan, Frederick Gal (BRGM), Ruth Alfaro (Universidad </a:t>
            </a:r>
            <a:r>
              <a:rPr lang="en-GB" sz="1800" dirty="0" err="1" smtClean="0">
                <a:solidFill>
                  <a:srgbClr val="4C4949"/>
                </a:solidFill>
                <a:latin typeface="Arial" panose="020B0604020202020204" pitchFamily="34" charset="0"/>
                <a:cs typeface="Arial" panose="020B0604020202020204" pitchFamily="34" charset="0"/>
              </a:rPr>
              <a:t>Michoacana</a:t>
            </a:r>
            <a:r>
              <a:rPr lang="en-GB" sz="1800" dirty="0" smtClean="0">
                <a:solidFill>
                  <a:srgbClr val="4C4949"/>
                </a:solidFill>
                <a:latin typeface="Arial" panose="020B0604020202020204" pitchFamily="34" charset="0"/>
                <a:cs typeface="Arial" panose="020B0604020202020204" pitchFamily="34" charset="0"/>
              </a:rPr>
              <a:t>)</a:t>
            </a:r>
          </a:p>
          <a:p>
            <a:pPr algn="ctr"/>
            <a:endParaRPr lang="en-GB" sz="1800" dirty="0">
              <a:solidFill>
                <a:srgbClr val="4C4949"/>
              </a:solidFill>
              <a:latin typeface="Arial" panose="020B0604020202020204" pitchFamily="34" charset="0"/>
              <a:cs typeface="Arial" panose="020B0604020202020204" pitchFamily="34" charset="0"/>
            </a:endParaRPr>
          </a:p>
          <a:p>
            <a:pPr algn="ctr"/>
            <a:r>
              <a:rPr lang="en-GB" sz="1800" dirty="0" smtClean="0">
                <a:solidFill>
                  <a:srgbClr val="4C4949"/>
                </a:solidFill>
                <a:latin typeface="Arial" panose="020B0604020202020204" pitchFamily="34" charset="0"/>
                <a:cs typeface="Arial" panose="020B0604020202020204" pitchFamily="34" charset="0"/>
              </a:rPr>
              <a:t>Potsdam, February 2020</a:t>
            </a:r>
            <a:endParaRPr lang="en-GB" sz="1800" dirty="0">
              <a:solidFill>
                <a:srgbClr val="4C4949"/>
              </a:solidFill>
              <a:latin typeface="Arial" panose="020B0604020202020204" pitchFamily="34" charset="0"/>
              <a:cs typeface="Arial" panose="020B0604020202020204" pitchFamily="34" charset="0"/>
            </a:endParaRPr>
          </a:p>
        </p:txBody>
      </p:sp>
      <p:pic>
        <p:nvPicPr>
          <p:cNvPr id="28" name="Grafik 27"/>
          <p:cNvPicPr>
            <a:picLocks noChangeAspect="1"/>
          </p:cNvPicPr>
          <p:nvPr/>
        </p:nvPicPr>
        <p:blipFill>
          <a:blip r:embed="rId3"/>
          <a:stretch>
            <a:fillRect/>
          </a:stretch>
        </p:blipFill>
        <p:spPr>
          <a:xfrm>
            <a:off x="282995" y="6210141"/>
            <a:ext cx="699900" cy="465856"/>
          </a:xfrm>
          <a:prstGeom prst="rect">
            <a:avLst/>
          </a:prstGeom>
        </p:spPr>
      </p:pic>
      <p:cxnSp>
        <p:nvCxnSpPr>
          <p:cNvPr id="32" name="Gerader Verbinder 31"/>
          <p:cNvCxnSpPr/>
          <p:nvPr/>
        </p:nvCxnSpPr>
        <p:spPr>
          <a:xfrm>
            <a:off x="-39068" y="6113133"/>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a:off x="-39068" y="1282775"/>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pic>
        <p:nvPicPr>
          <p:cNvPr id="10" name="Immagin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6721" y="6200967"/>
            <a:ext cx="650209" cy="64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p:cNvSpPr txBox="1"/>
          <p:nvPr/>
        </p:nvSpPr>
        <p:spPr>
          <a:xfrm>
            <a:off x="6220918" y="6440973"/>
            <a:ext cx="2276007" cy="318924"/>
          </a:xfrm>
          <a:prstGeom prst="rect">
            <a:avLst/>
          </a:prstGeom>
          <a:noFill/>
        </p:spPr>
        <p:txBody>
          <a:bodyPr wrap="square" lIns="108000" tIns="36000" rIns="144000" bIns="36000" rtlCol="0">
            <a:spAutoFit/>
          </a:bodyPr>
          <a:lstStyle/>
          <a:p>
            <a:pPr marL="0" lvl="1" algn="ctr"/>
            <a:r>
              <a:rPr lang="de-DE" sz="1600" dirty="0" smtClean="0">
                <a:solidFill>
                  <a:srgbClr val="4C4949"/>
                </a:solidFill>
                <a:latin typeface="Helvetica" pitchFamily="34" charset="0"/>
                <a:cs typeface="Arial" panose="020B0604020202020204" pitchFamily="34" charset="0"/>
              </a:rPr>
              <a:t>www.gemex-h2020.eu</a:t>
            </a:r>
            <a:endParaRPr lang="de-DE" sz="1600" dirty="0">
              <a:solidFill>
                <a:srgbClr val="4C4949"/>
              </a:solidFill>
              <a:latin typeface="Helvetica" pitchFamily="34" charset="0"/>
              <a:cs typeface="Arial" panose="020B0604020202020204" pitchFamily="34" charset="0"/>
            </a:endParaRPr>
          </a:p>
        </p:txBody>
      </p:sp>
      <p:pic>
        <p:nvPicPr>
          <p:cNvPr id="12"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8612" y="302384"/>
            <a:ext cx="186531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
          <p:cNvPicPr/>
          <p:nvPr/>
        </p:nvPicPr>
        <p:blipFill>
          <a:blip r:embed="rId6"/>
          <a:stretch/>
        </p:blipFill>
        <p:spPr>
          <a:xfrm>
            <a:off x="4779912" y="6210141"/>
            <a:ext cx="796680" cy="459000"/>
          </a:xfrm>
          <a:prstGeom prst="rect">
            <a:avLst/>
          </a:prstGeom>
          <a:ln>
            <a:solidFill>
              <a:srgbClr val="000000"/>
            </a:solidFill>
          </a:ln>
        </p:spPr>
      </p:pic>
      <p:sp>
        <p:nvSpPr>
          <p:cNvPr id="14" name="CustomShape 6"/>
          <p:cNvSpPr/>
          <p:nvPr/>
        </p:nvSpPr>
        <p:spPr>
          <a:xfrm>
            <a:off x="963574" y="6200967"/>
            <a:ext cx="3842280" cy="45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800" b="0" strike="noStrike" spc="-1" dirty="0">
                <a:solidFill>
                  <a:srgbClr val="000000"/>
                </a:solidFill>
                <a:uFill>
                  <a:solidFill>
                    <a:srgbClr val="FFFFFF"/>
                  </a:solidFill>
                </a:uFill>
                <a:latin typeface="Arial"/>
                <a:ea typeface="DejaVu Sans"/>
              </a:rPr>
              <a:t>This project has received funding from the European Union’s Horizon 2020 research and innovation programme under grant agreement No. 727550 and the Mexican Energy Sustainability Fund CONACYT-SENER, project 2015-04-68074.</a:t>
            </a:r>
            <a:endParaRPr lang="en-GB"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4145158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6569" y="-22789"/>
            <a:ext cx="2150839" cy="632896"/>
          </a:xfrm>
          <a:prstGeom prst="rect">
            <a:avLst/>
          </a:prstGeom>
        </p:spPr>
      </p:pic>
      <p:pic>
        <p:nvPicPr>
          <p:cNvPr id="37" name="Grafik 36"/>
          <p:cNvPicPr>
            <a:picLocks noChangeAspect="1"/>
          </p:cNvPicPr>
          <p:nvPr/>
        </p:nvPicPr>
        <p:blipFill>
          <a:blip r:embed="rId3"/>
          <a:stretch>
            <a:fillRect/>
          </a:stretch>
        </p:blipFill>
        <p:spPr>
          <a:xfrm>
            <a:off x="197029" y="6363408"/>
            <a:ext cx="585361" cy="389619"/>
          </a:xfrm>
          <a:prstGeom prst="rect">
            <a:avLst/>
          </a:prstGeom>
        </p:spPr>
      </p:pic>
      <p:sp>
        <p:nvSpPr>
          <p:cNvPr id="41" name="Textfeld 40"/>
          <p:cNvSpPr txBox="1"/>
          <p:nvPr/>
        </p:nvSpPr>
        <p:spPr>
          <a:xfrm>
            <a:off x="0" y="32049"/>
            <a:ext cx="6591300" cy="523220"/>
          </a:xfrm>
          <a:prstGeom prst="rect">
            <a:avLst/>
          </a:prstGeom>
          <a:noFill/>
        </p:spPr>
        <p:txBody>
          <a:bodyPr wrap="square" lIns="403753" rIns="403753" rtlCol="0">
            <a:spAutoFit/>
          </a:bodyPr>
          <a:lstStyle/>
          <a:p>
            <a:r>
              <a:rPr lang="en-GB" sz="2800" b="1" dirty="0" smtClean="0">
                <a:solidFill>
                  <a:srgbClr val="4C4949"/>
                </a:solidFill>
                <a:latin typeface="Helvetica" pitchFamily="34" charset="0"/>
                <a:cs typeface="Arial" panose="020B0604020202020204" pitchFamily="34" charset="0"/>
              </a:rPr>
              <a:t>Water-rock interaction processes</a:t>
            </a:r>
            <a:endParaRPr lang="en-GB" sz="2800" b="1" dirty="0">
              <a:solidFill>
                <a:srgbClr val="4C4949"/>
              </a:solidFill>
              <a:latin typeface="Helvetica" pitchFamily="34" charset="0"/>
              <a:cs typeface="Arial" panose="020B0604020202020204" pitchFamily="34" charset="0"/>
            </a:endParaRPr>
          </a:p>
        </p:txBody>
      </p:sp>
      <p:cxnSp>
        <p:nvCxnSpPr>
          <p:cNvPr id="42" name="Gerader Verbinder 41"/>
          <p:cNvCxnSpPr/>
          <p:nvPr/>
        </p:nvCxnSpPr>
        <p:spPr>
          <a:xfrm>
            <a:off x="-39075" y="610107"/>
            <a:ext cx="9183075"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57555" y="6278744"/>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pic>
        <p:nvPicPr>
          <p:cNvPr id="10"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2078" y="6327053"/>
            <a:ext cx="1247878" cy="50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4431606" y="861991"/>
            <a:ext cx="4625802" cy="5170646"/>
          </a:xfrm>
          <a:prstGeom prst="rect">
            <a:avLst/>
          </a:prstGeom>
          <a:noFill/>
        </p:spPr>
        <p:txBody>
          <a:bodyPr wrap="square">
            <a:spAutoFit/>
          </a:bodyPr>
          <a:lstStyle/>
          <a:p>
            <a:pPr marL="266700" indent="-266700">
              <a:buClr>
                <a:srgbClr val="2B8895"/>
              </a:buClr>
              <a:buFontTx/>
              <a:buChar char="&gt;"/>
              <a:defRPr/>
            </a:pPr>
            <a:r>
              <a:rPr lang="en-US" sz="1800" dirty="0" smtClean="0">
                <a:latin typeface="Arial" panose="020B0604020202020204" pitchFamily="34" charset="0"/>
                <a:cs typeface="Arial" panose="020B0604020202020204" pitchFamily="34" charset="0"/>
              </a:rPr>
              <a:t>It </a:t>
            </a:r>
            <a:r>
              <a:rPr lang="en-US" sz="1800" dirty="0">
                <a:latin typeface="Arial" panose="020B0604020202020204" pitchFamily="34" charset="0"/>
                <a:cs typeface="Arial" panose="020B0604020202020204" pitchFamily="34" charset="0"/>
              </a:rPr>
              <a:t>appears that the Na/K and Na/Li </a:t>
            </a:r>
            <a:r>
              <a:rPr lang="en-US" sz="1800" dirty="0" smtClean="0">
                <a:latin typeface="Arial" panose="020B0604020202020204" pitchFamily="34" charset="0"/>
                <a:cs typeface="Arial" panose="020B0604020202020204" pitchFamily="34" charset="0"/>
              </a:rPr>
              <a:t>ratios, </a:t>
            </a:r>
            <a:r>
              <a:rPr lang="en-US" sz="1800" dirty="0">
                <a:latin typeface="Arial" panose="020B0604020202020204" pitchFamily="34" charset="0"/>
                <a:cs typeface="Arial" panose="020B0604020202020204" pitchFamily="34" charset="0"/>
              </a:rPr>
              <a:t>for numerous thermal waters, are close to those of the Los </a:t>
            </a:r>
            <a:r>
              <a:rPr lang="en-US" sz="1800" dirty="0" err="1">
                <a:latin typeface="Arial" panose="020B0604020202020204" pitchFamily="34" charset="0"/>
                <a:cs typeface="Arial" panose="020B0604020202020204" pitchFamily="34" charset="0"/>
              </a:rPr>
              <a:t>Humeros</a:t>
            </a:r>
            <a:r>
              <a:rPr lang="en-US" sz="1800" dirty="0">
                <a:latin typeface="Arial" panose="020B0604020202020204" pitchFamily="34" charset="0"/>
                <a:cs typeface="Arial" panose="020B0604020202020204" pitchFamily="34" charset="0"/>
              </a:rPr>
              <a:t> geothermal </a:t>
            </a:r>
            <a:r>
              <a:rPr lang="en-US" sz="1800" dirty="0" smtClean="0">
                <a:latin typeface="Arial" panose="020B0604020202020204" pitchFamily="34" charset="0"/>
                <a:cs typeface="Arial" panose="020B0604020202020204" pitchFamily="34" charset="0"/>
              </a:rPr>
              <a:t>fluids</a:t>
            </a:r>
          </a:p>
          <a:p>
            <a:pPr marL="266700" indent="-266700">
              <a:buClr>
                <a:srgbClr val="2B8895"/>
              </a:buClr>
              <a:buFontTx/>
              <a:buChar char="&gt;"/>
              <a:defRPr/>
            </a:pPr>
            <a:endParaRPr lang="en-US" sz="600" dirty="0" smtClean="0">
              <a:latin typeface="Arial" panose="020B0604020202020204" pitchFamily="34" charset="0"/>
              <a:cs typeface="Arial" panose="020B0604020202020204" pitchFamily="34" charset="0"/>
            </a:endParaRPr>
          </a:p>
          <a:p>
            <a:pPr marL="266700" indent="-266700">
              <a:buClr>
                <a:srgbClr val="2B8895"/>
              </a:buClr>
              <a:buFontTx/>
              <a:buChar char="&gt;"/>
              <a:defRPr/>
            </a:pPr>
            <a:r>
              <a:rPr lang="en-US" sz="1800" dirty="0" smtClean="0">
                <a:latin typeface="Arial" panose="020B0604020202020204" pitchFamily="34" charset="0"/>
                <a:cs typeface="Arial" panose="020B0604020202020204" pitchFamily="34" charset="0"/>
              </a:rPr>
              <a:t>Associated </a:t>
            </a:r>
            <a:r>
              <a:rPr lang="en-US" sz="1800" dirty="0">
                <a:latin typeface="Arial" panose="020B0604020202020204" pitchFamily="34" charset="0"/>
                <a:cs typeface="Arial" panose="020B0604020202020204" pitchFamily="34" charset="0"/>
              </a:rPr>
              <a:t>with δ</a:t>
            </a:r>
            <a:r>
              <a:rPr lang="en-US" sz="1800" baseline="30000" dirty="0">
                <a:latin typeface="Arial" panose="020B0604020202020204" pitchFamily="34" charset="0"/>
                <a:cs typeface="Arial" panose="020B0604020202020204" pitchFamily="34" charset="0"/>
              </a:rPr>
              <a:t>7</a:t>
            </a:r>
            <a:r>
              <a:rPr lang="en-US" sz="1800" dirty="0">
                <a:latin typeface="Arial" panose="020B0604020202020204" pitchFamily="34" charset="0"/>
                <a:cs typeface="Arial" panose="020B0604020202020204" pitchFamily="34" charset="0"/>
              </a:rPr>
              <a:t>Li values (4.7 to 6.5‰) and relatively high </a:t>
            </a:r>
            <a:r>
              <a:rPr lang="en-US" sz="1800" dirty="0" smtClean="0">
                <a:latin typeface="Arial" panose="020B0604020202020204" pitchFamily="34" charset="0"/>
                <a:cs typeface="Arial" panose="020B0604020202020204" pitchFamily="34" charset="0"/>
              </a:rPr>
              <a:t>B contents, </a:t>
            </a:r>
            <a:r>
              <a:rPr lang="en-US" sz="1800" dirty="0">
                <a:latin typeface="Arial" panose="020B0604020202020204" pitchFamily="34" charset="0"/>
                <a:cs typeface="Arial" panose="020B0604020202020204" pitchFamily="34" charset="0"/>
              </a:rPr>
              <a:t>and some </a:t>
            </a:r>
            <a:r>
              <a:rPr lang="en-GB" sz="1800" dirty="0">
                <a:latin typeface="Arial" panose="020B0604020202020204" pitchFamily="34" charset="0"/>
                <a:cs typeface="Arial" panose="020B0604020202020204" pitchFamily="34" charset="0"/>
              </a:rPr>
              <a:t>escapes of deep reservoir hot gases which reach </a:t>
            </a:r>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surface, </a:t>
            </a:r>
            <a:r>
              <a:rPr lang="en-US" sz="1800" dirty="0">
                <a:latin typeface="Arial" panose="020B0604020202020204" pitchFamily="34" charset="0"/>
                <a:cs typeface="Arial" panose="020B0604020202020204" pitchFamily="34" charset="0"/>
              </a:rPr>
              <a:t>these ratios suggest that </a:t>
            </a:r>
            <a:r>
              <a:rPr lang="en-GB" sz="1800" dirty="0">
                <a:latin typeface="Arial" panose="020B0604020202020204" pitchFamily="34" charset="0"/>
                <a:cs typeface="Arial" panose="020B0604020202020204" pitchFamily="34" charset="0"/>
              </a:rPr>
              <a:t>small fluxes of deep waters</a:t>
            </a:r>
            <a:r>
              <a:rPr lang="en-US" sz="1800" dirty="0">
                <a:latin typeface="Arial" panose="020B0604020202020204" pitchFamily="34" charset="0"/>
                <a:cs typeface="Arial" panose="020B0604020202020204" pitchFamily="34" charset="0"/>
              </a:rPr>
              <a:t>, despite their low-permeability environment, </a:t>
            </a:r>
            <a:r>
              <a:rPr lang="en-GB" sz="1800" dirty="0">
                <a:latin typeface="Arial" panose="020B0604020202020204" pitchFamily="34" charset="0"/>
                <a:cs typeface="Arial" panose="020B0604020202020204" pitchFamily="34" charset="0"/>
              </a:rPr>
              <a:t>could be able to preserve, more or less, their original Na/K and Na/Li ratios </a:t>
            </a:r>
            <a:r>
              <a:rPr lang="en-US" sz="1800" dirty="0">
                <a:latin typeface="Arial" panose="020B0604020202020204" pitchFamily="34" charset="0"/>
                <a:cs typeface="Arial" panose="020B0604020202020204" pitchFamily="34" charset="0"/>
              </a:rPr>
              <a:t>(and to a lesser extent, their Na/</a:t>
            </a:r>
            <a:r>
              <a:rPr lang="en-US" sz="1800" dirty="0" err="1">
                <a:latin typeface="Arial" panose="020B0604020202020204" pitchFamily="34" charset="0"/>
                <a:cs typeface="Arial" panose="020B0604020202020204" pitchFamily="34" charset="0"/>
              </a:rPr>
              <a:t>Rb</a:t>
            </a:r>
            <a:r>
              <a:rPr lang="en-US" sz="1800" dirty="0">
                <a:latin typeface="Arial" panose="020B0604020202020204" pitchFamily="34" charset="0"/>
                <a:cs typeface="Arial" panose="020B0604020202020204" pitchFamily="34" charset="0"/>
              </a:rPr>
              <a:t> and Na/Cs ratios)</a:t>
            </a:r>
            <a:r>
              <a:rPr lang="en-GB" sz="1800" dirty="0">
                <a:latin typeface="Arial" panose="020B0604020202020204" pitchFamily="34" charset="0"/>
                <a:cs typeface="Arial" panose="020B0604020202020204" pitchFamily="34" charset="0"/>
              </a:rPr>
              <a:t>, resulting from the temperature of their deep </a:t>
            </a:r>
            <a:r>
              <a:rPr lang="en-GB" sz="1800" dirty="0" smtClean="0">
                <a:latin typeface="Arial" panose="020B0604020202020204" pitchFamily="34" charset="0"/>
                <a:cs typeface="Arial" panose="020B0604020202020204" pitchFamily="34" charset="0"/>
              </a:rPr>
              <a:t>reservoir (about 300°C), </a:t>
            </a:r>
            <a:r>
              <a:rPr lang="en-GB" sz="1800" dirty="0">
                <a:latin typeface="Arial" panose="020B0604020202020204" pitchFamily="34" charset="0"/>
                <a:cs typeface="Arial" panose="020B0604020202020204" pitchFamily="34" charset="0"/>
              </a:rPr>
              <a:t>even after significant mixing with cold waters and </a:t>
            </a:r>
            <a:r>
              <a:rPr lang="en-GB" sz="1800" dirty="0" smtClean="0">
                <a:latin typeface="Arial" panose="020B0604020202020204" pitchFamily="34" charset="0"/>
                <a:cs typeface="Arial" panose="020B0604020202020204" pitchFamily="34" charset="0"/>
              </a:rPr>
              <a:t>cooling, </a:t>
            </a:r>
            <a:r>
              <a:rPr lang="en-GB" sz="1800" dirty="0">
                <a:latin typeface="Arial" panose="020B0604020202020204" pitchFamily="34" charset="0"/>
                <a:cs typeface="Arial" panose="020B0604020202020204" pitchFamily="34" charset="0"/>
              </a:rPr>
              <a:t>during their ascent up to the </a:t>
            </a:r>
            <a:r>
              <a:rPr lang="en-GB" sz="1800" dirty="0" smtClean="0">
                <a:latin typeface="Arial" panose="020B0604020202020204" pitchFamily="34" charset="0"/>
                <a:cs typeface="Arial" panose="020B0604020202020204" pitchFamily="34" charset="0"/>
              </a:rPr>
              <a:t>surface</a:t>
            </a:r>
            <a:endParaRPr lang="en-GB" sz="1800" dirty="0">
              <a:latin typeface="Arial" panose="020B0604020202020204" pitchFamily="34" charset="0"/>
              <a:cs typeface="Arial" panose="020B0604020202020204" pitchFamily="34" charset="0"/>
            </a:endParaRPr>
          </a:p>
        </p:txBody>
      </p:sp>
      <p:sp>
        <p:nvSpPr>
          <p:cNvPr id="12" name="Textfeld 4"/>
          <p:cNvSpPr txBox="1"/>
          <p:nvPr/>
        </p:nvSpPr>
        <p:spPr>
          <a:xfrm>
            <a:off x="1496850" y="6349955"/>
            <a:ext cx="6034707" cy="411651"/>
          </a:xfrm>
          <a:prstGeom prst="rect">
            <a:avLst/>
          </a:prstGeom>
          <a:noFill/>
        </p:spPr>
        <p:txBody>
          <a:bodyPr wrap="square" rtlCol="0">
            <a:spAutoFit/>
          </a:bodyPr>
          <a:lstStyle/>
          <a:p>
            <a:r>
              <a:rPr lang="en-GB" sz="1025" b="1" dirty="0" smtClean="0">
                <a:solidFill>
                  <a:srgbClr val="4C4949"/>
                </a:solidFill>
                <a:latin typeface="Helvetica" pitchFamily="34" charset="0"/>
                <a:cs typeface="Arial" panose="020B0604020202020204" pitchFamily="34" charset="0"/>
              </a:rPr>
              <a:t>Developments of auxiliary geothermometers (</a:t>
            </a:r>
            <a:r>
              <a:rPr lang="en-GB" sz="1050" b="1" dirty="0" smtClean="0">
                <a:solidFill>
                  <a:srgbClr val="4C4949"/>
                </a:solidFill>
                <a:latin typeface="Helvetica" pitchFamily="34" charset="0"/>
                <a:cs typeface="Arial" panose="020B0604020202020204" pitchFamily="34" charset="0"/>
              </a:rPr>
              <a:t>Los Humeros and </a:t>
            </a:r>
            <a:r>
              <a:rPr lang="en-GB" sz="1050" b="1" dirty="0" err="1" smtClean="0">
                <a:solidFill>
                  <a:srgbClr val="4C4949"/>
                </a:solidFill>
                <a:latin typeface="Helvetica" pitchFamily="34" charset="0"/>
                <a:cs typeface="Arial" panose="020B0604020202020204" pitchFamily="34" charset="0"/>
              </a:rPr>
              <a:t>Acoculco</a:t>
            </a:r>
            <a:r>
              <a:rPr lang="en-GB" sz="1050" b="1" dirty="0" smtClean="0">
                <a:solidFill>
                  <a:srgbClr val="4C4949"/>
                </a:solidFill>
                <a:latin typeface="Helvetica" pitchFamily="34" charset="0"/>
                <a:cs typeface="Arial" panose="020B0604020202020204" pitchFamily="34" charset="0"/>
              </a:rPr>
              <a:t> geothermal fields) </a:t>
            </a:r>
            <a:endParaRPr lang="en-GB" sz="1025" b="1" dirty="0" smtClean="0">
              <a:solidFill>
                <a:srgbClr val="4C4949"/>
              </a:solidFill>
              <a:latin typeface="Helvetica" pitchFamily="34" charset="0"/>
              <a:cs typeface="Arial" panose="020B0604020202020204" pitchFamily="34" charset="0"/>
            </a:endParaRPr>
          </a:p>
          <a:p>
            <a:r>
              <a:rPr lang="en-GB" sz="1025" b="1" dirty="0" smtClean="0">
                <a:solidFill>
                  <a:srgbClr val="4C4949"/>
                </a:solidFill>
                <a:latin typeface="Helvetica" pitchFamily="34" charset="0"/>
                <a:cs typeface="Arial" panose="020B0604020202020204" pitchFamily="34" charset="0"/>
              </a:rPr>
              <a:t>Bernard Sanjuan, Frederick Gal, and Ruth Alfaro</a:t>
            </a:r>
            <a:endParaRPr lang="en-GB" sz="1025" b="1" dirty="0">
              <a:solidFill>
                <a:srgbClr val="4C4949"/>
              </a:solidFill>
              <a:latin typeface="Helvetica" pitchFamily="34" charset="0"/>
              <a:cs typeface="Arial" panose="020B0604020202020204" pitchFamily="34" charset="0"/>
            </a:endParaRPr>
          </a:p>
        </p:txBody>
      </p:sp>
      <p:pic>
        <p:nvPicPr>
          <p:cNvPr id="13" name="Grafik 1"/>
          <p:cNvPicPr/>
          <p:nvPr/>
        </p:nvPicPr>
        <p:blipFill>
          <a:blip r:embed="rId5"/>
          <a:stretch/>
        </p:blipFill>
        <p:spPr>
          <a:xfrm>
            <a:off x="925925" y="6369168"/>
            <a:ext cx="570925" cy="383859"/>
          </a:xfrm>
          <a:prstGeom prst="rect">
            <a:avLst/>
          </a:prstGeom>
          <a:ln>
            <a:solidFill>
              <a:srgbClr val="000000"/>
            </a:solidFill>
          </a:ln>
        </p:spPr>
      </p:pic>
      <p:pic>
        <p:nvPicPr>
          <p:cNvPr id="2" name="Image 1"/>
          <p:cNvPicPr>
            <a:picLocks noChangeAspect="1"/>
          </p:cNvPicPr>
          <p:nvPr/>
        </p:nvPicPr>
        <p:blipFill>
          <a:blip r:embed="rId6"/>
          <a:stretch>
            <a:fillRect/>
          </a:stretch>
        </p:blipFill>
        <p:spPr>
          <a:xfrm>
            <a:off x="58950" y="652794"/>
            <a:ext cx="4372656" cy="2811317"/>
          </a:xfrm>
          <a:prstGeom prst="rect">
            <a:avLst/>
          </a:prstGeom>
        </p:spPr>
      </p:pic>
      <p:pic>
        <p:nvPicPr>
          <p:cNvPr id="3" name="Image 2"/>
          <p:cNvPicPr>
            <a:picLocks noChangeAspect="1"/>
          </p:cNvPicPr>
          <p:nvPr/>
        </p:nvPicPr>
        <p:blipFill>
          <a:blip r:embed="rId7"/>
          <a:stretch>
            <a:fillRect/>
          </a:stretch>
        </p:blipFill>
        <p:spPr>
          <a:xfrm>
            <a:off x="93528" y="3495622"/>
            <a:ext cx="4338078" cy="2751610"/>
          </a:xfrm>
          <a:prstGeom prst="rect">
            <a:avLst/>
          </a:prstGeom>
        </p:spPr>
      </p:pic>
    </p:spTree>
    <p:extLst>
      <p:ext uri="{BB962C8B-B14F-4D97-AF65-F5344CB8AC3E}">
        <p14:creationId xmlns:p14="http://schemas.microsoft.com/office/powerpoint/2010/main" val="599483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0061" y="57744"/>
            <a:ext cx="2150839" cy="632896"/>
          </a:xfrm>
          <a:prstGeom prst="rect">
            <a:avLst/>
          </a:prstGeom>
        </p:spPr>
      </p:pic>
      <p:pic>
        <p:nvPicPr>
          <p:cNvPr id="37" name="Grafik 36"/>
          <p:cNvPicPr>
            <a:picLocks noChangeAspect="1"/>
          </p:cNvPicPr>
          <p:nvPr/>
        </p:nvPicPr>
        <p:blipFill>
          <a:blip r:embed="rId3"/>
          <a:stretch>
            <a:fillRect/>
          </a:stretch>
        </p:blipFill>
        <p:spPr>
          <a:xfrm>
            <a:off x="197029" y="6363408"/>
            <a:ext cx="585361" cy="389619"/>
          </a:xfrm>
          <a:prstGeom prst="rect">
            <a:avLst/>
          </a:prstGeom>
        </p:spPr>
      </p:pic>
      <p:cxnSp>
        <p:nvCxnSpPr>
          <p:cNvPr id="42" name="Gerader Verbinder 41"/>
          <p:cNvCxnSpPr/>
          <p:nvPr/>
        </p:nvCxnSpPr>
        <p:spPr>
          <a:xfrm>
            <a:off x="-36958" y="751322"/>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39075" y="6215659"/>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pic>
        <p:nvPicPr>
          <p:cNvPr id="10"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1557" y="6306846"/>
            <a:ext cx="1247878" cy="50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40"/>
          <p:cNvSpPr txBox="1"/>
          <p:nvPr/>
        </p:nvSpPr>
        <p:spPr>
          <a:xfrm>
            <a:off x="-133102" y="112582"/>
            <a:ext cx="4109796" cy="523220"/>
          </a:xfrm>
          <a:prstGeom prst="rect">
            <a:avLst/>
          </a:prstGeom>
          <a:noFill/>
        </p:spPr>
        <p:txBody>
          <a:bodyPr wrap="square" lIns="403753" rIns="403753" rtlCol="0">
            <a:spAutoFit/>
          </a:bodyPr>
          <a:lstStyle/>
          <a:p>
            <a:r>
              <a:rPr lang="en-GB" sz="2800" b="1" dirty="0" smtClean="0">
                <a:solidFill>
                  <a:srgbClr val="4C4949"/>
                </a:solidFill>
                <a:latin typeface="Helvetica" pitchFamily="34" charset="0"/>
                <a:cs typeface="Arial" panose="020B0604020202020204" pitchFamily="34" charset="0"/>
              </a:rPr>
              <a:t>Main conclusions</a:t>
            </a:r>
            <a:endParaRPr lang="en-GB" sz="2800" b="1" dirty="0">
              <a:solidFill>
                <a:srgbClr val="4C4949"/>
              </a:solidFill>
              <a:latin typeface="Helvetica" pitchFamily="34" charset="0"/>
              <a:cs typeface="Arial" panose="020B0604020202020204" pitchFamily="34" charset="0"/>
            </a:endParaRPr>
          </a:p>
        </p:txBody>
      </p:sp>
      <p:sp>
        <p:nvSpPr>
          <p:cNvPr id="15" name="ZoneTexte 14"/>
          <p:cNvSpPr txBox="1"/>
          <p:nvPr/>
        </p:nvSpPr>
        <p:spPr>
          <a:xfrm>
            <a:off x="-39075" y="806160"/>
            <a:ext cx="9256665" cy="5509200"/>
          </a:xfrm>
          <a:prstGeom prst="rect">
            <a:avLst/>
          </a:prstGeom>
          <a:noFill/>
        </p:spPr>
        <p:txBody>
          <a:bodyPr wrap="square">
            <a:spAutoFit/>
          </a:bodyPr>
          <a:lstStyle/>
          <a:p>
            <a:pPr marL="266700" indent="-266700">
              <a:buClr>
                <a:srgbClr val="2B8895"/>
              </a:buClr>
              <a:buFontTx/>
              <a:buChar char="&gt;"/>
              <a:defRPr/>
            </a:pPr>
            <a:r>
              <a:rPr lang="en-US" sz="2000" dirty="0" smtClean="0">
                <a:latin typeface="Arial" panose="020B0604020202020204" pitchFamily="34" charset="0"/>
                <a:cs typeface="Arial" panose="020B0604020202020204" pitchFamily="34" charset="0"/>
              </a:rPr>
              <a:t>The classical Na-K-Mg ternary diagram and main geothermometers such as Na-K, Na-K-Ca, K-Ca and </a:t>
            </a:r>
            <a:r>
              <a:rPr lang="el-GR" sz="2000" dirty="0" smtClean="0">
                <a:latin typeface="Arial" panose="020B0604020202020204" pitchFamily="34" charset="0"/>
                <a:cs typeface="Arial" panose="020B0604020202020204" pitchFamily="34" charset="0"/>
              </a:rPr>
              <a:t>δ</a:t>
            </a:r>
            <a:r>
              <a:rPr lang="en-GB" sz="2000" baseline="30000" dirty="0">
                <a:latin typeface="Arial" panose="020B0604020202020204" pitchFamily="34" charset="0"/>
                <a:cs typeface="Arial" panose="020B0604020202020204" pitchFamily="34" charset="0"/>
              </a:rPr>
              <a:t>18</a:t>
            </a:r>
            <a:r>
              <a:rPr lang="en-GB" sz="2000" dirty="0">
                <a:latin typeface="Arial" panose="020B0604020202020204" pitchFamily="34" charset="0"/>
                <a:cs typeface="Arial" panose="020B0604020202020204" pitchFamily="34" charset="0"/>
              </a:rPr>
              <a:t>O</a:t>
            </a:r>
            <a:r>
              <a:rPr lang="en-GB" sz="2000" baseline="-25000" dirty="0">
                <a:latin typeface="Arial" panose="020B0604020202020204" pitchFamily="34" charset="0"/>
                <a:cs typeface="Arial" panose="020B0604020202020204" pitchFamily="34" charset="0"/>
              </a:rPr>
              <a:t>H2O-SO4 </a:t>
            </a:r>
            <a:r>
              <a:rPr lang="en-US" sz="2000" dirty="0" smtClean="0">
                <a:latin typeface="Arial" panose="020B0604020202020204" pitchFamily="34" charset="0"/>
                <a:cs typeface="Arial" panose="020B0604020202020204" pitchFamily="34" charset="0"/>
              </a:rPr>
              <a:t>indicate that </a:t>
            </a:r>
            <a:r>
              <a:rPr lang="en-US" sz="2000" b="1" dirty="0" smtClean="0">
                <a:latin typeface="Arial" panose="020B0604020202020204" pitchFamily="34" charset="0"/>
                <a:cs typeface="Arial" panose="020B0604020202020204" pitchFamily="34" charset="0"/>
              </a:rPr>
              <a:t>full chemical equilibrium conditions at about 290 ± 30°C are only attained for the Los </a:t>
            </a:r>
            <a:r>
              <a:rPr lang="en-US" sz="2000" b="1" dirty="0" err="1" smtClean="0">
                <a:latin typeface="Arial" panose="020B0604020202020204" pitchFamily="34" charset="0"/>
                <a:cs typeface="Arial" panose="020B0604020202020204" pitchFamily="34" charset="0"/>
              </a:rPr>
              <a:t>Humeros</a:t>
            </a:r>
            <a:r>
              <a:rPr lang="en-US" sz="2000" b="1" dirty="0" smtClean="0">
                <a:latin typeface="Arial" panose="020B0604020202020204" pitchFamily="34" charset="0"/>
                <a:cs typeface="Arial" panose="020B0604020202020204" pitchFamily="34" charset="0"/>
              </a:rPr>
              <a:t> geothermal waters. </a:t>
            </a:r>
            <a:r>
              <a:rPr lang="en-US" sz="2000" dirty="0" smtClean="0">
                <a:latin typeface="Arial" panose="020B0604020202020204" pitchFamily="34" charset="0"/>
                <a:cs typeface="Arial" panose="020B0604020202020204" pitchFamily="34" charset="0"/>
              </a:rPr>
              <a:t>The </a:t>
            </a:r>
            <a:r>
              <a:rPr lang="en-US" sz="2000" dirty="0" err="1" smtClean="0">
                <a:latin typeface="Arial" panose="020B0604020202020204" pitchFamily="34" charset="0"/>
                <a:cs typeface="Arial" panose="020B0604020202020204" pitchFamily="34" charset="0"/>
              </a:rPr>
              <a:t>Sr</a:t>
            </a:r>
            <a:r>
              <a:rPr lang="en-US" sz="2000" dirty="0" smtClean="0">
                <a:latin typeface="Arial" panose="020B0604020202020204" pitchFamily="34" charset="0"/>
                <a:cs typeface="Arial" panose="020B0604020202020204" pitchFamily="34" charset="0"/>
              </a:rPr>
              <a:t> isotope signature of these waters (≈ 0.7043) suggests an interaction </a:t>
            </a:r>
            <a:r>
              <a:rPr lang="en-US" sz="2000" b="1" dirty="0" smtClean="0">
                <a:latin typeface="Arial" panose="020B0604020202020204" pitchFamily="34" charset="0"/>
                <a:cs typeface="Arial" panose="020B0604020202020204" pitchFamily="34" charset="0"/>
              </a:rPr>
              <a:t>with reservoir volcanic rocks (basalt or andesite) </a:t>
            </a:r>
          </a:p>
          <a:p>
            <a:pPr marL="266700" indent="-266700">
              <a:buClr>
                <a:srgbClr val="2B8895"/>
              </a:buClr>
              <a:buFontTx/>
              <a:buChar char="&gt;"/>
              <a:defRPr/>
            </a:pPr>
            <a:endParaRPr lang="en-US" sz="800" dirty="0" smtClean="0">
              <a:latin typeface="Arial" panose="020B0604020202020204" pitchFamily="34" charset="0"/>
              <a:cs typeface="Arial" panose="020B0604020202020204" pitchFamily="34" charset="0"/>
            </a:endParaRPr>
          </a:p>
          <a:p>
            <a:pPr marL="266700" indent="-266700">
              <a:buClr>
                <a:srgbClr val="2B8895"/>
              </a:buClr>
              <a:buFontTx/>
              <a:buChar char="&gt;"/>
              <a:defRPr/>
            </a:pPr>
            <a:r>
              <a:rPr lang="en-US" sz="2000" dirty="0" smtClean="0">
                <a:latin typeface="Arial" panose="020B0604020202020204" pitchFamily="34" charset="0"/>
                <a:cs typeface="Arial" panose="020B0604020202020204" pitchFamily="34" charset="0"/>
              </a:rPr>
              <a:t>This temperature and isotopic signature are concordant with the presence of an upper liquid-dominated reservoir area, with neutral pH at 290-330°C, located in augite and hornblende </a:t>
            </a:r>
            <a:r>
              <a:rPr lang="en-US" sz="2000" dirty="0" err="1" smtClean="0">
                <a:latin typeface="Arial" panose="020B0604020202020204" pitchFamily="34" charset="0"/>
                <a:cs typeface="Arial" panose="020B0604020202020204" pitchFamily="34" charset="0"/>
              </a:rPr>
              <a:t>andesites</a:t>
            </a:r>
            <a:r>
              <a:rPr lang="en-US" sz="2000" dirty="0" smtClean="0">
                <a:latin typeface="Arial" panose="020B0604020202020204" pitchFamily="34" charset="0"/>
                <a:cs typeface="Arial" panose="020B0604020202020204" pitchFamily="34" charset="0"/>
              </a:rPr>
              <a:t>, or in deeper basalts  </a:t>
            </a:r>
          </a:p>
          <a:p>
            <a:pPr marL="266700" indent="-266700">
              <a:buClr>
                <a:srgbClr val="2B8895"/>
              </a:buClr>
              <a:buFontTx/>
              <a:buChar char="&gt;"/>
              <a:defRPr/>
            </a:pPr>
            <a:endParaRPr lang="en-US" sz="800" dirty="0">
              <a:latin typeface="Arial" panose="020B0604020202020204" pitchFamily="34" charset="0"/>
              <a:cs typeface="Arial" panose="020B0604020202020204" pitchFamily="34" charset="0"/>
            </a:endParaRPr>
          </a:p>
          <a:p>
            <a:pPr marL="266700" indent="-266700">
              <a:buClr>
                <a:srgbClr val="2B8895"/>
              </a:buClr>
              <a:buFontTx/>
              <a:buChar char="&gt;"/>
              <a:defRPr/>
            </a:pPr>
            <a:r>
              <a:rPr lang="en-GB" sz="2000" dirty="0" smtClean="0">
                <a:latin typeface="Arial" panose="020B0604020202020204" pitchFamily="34" charset="0"/>
                <a:cs typeface="Arial" panose="020B0604020202020204" pitchFamily="34" charset="0"/>
              </a:rPr>
              <a:t>Among the different Na-Li </a:t>
            </a:r>
            <a:r>
              <a:rPr lang="en-GB" sz="2000" dirty="0" err="1" smtClean="0">
                <a:latin typeface="Arial" panose="020B0604020202020204" pitchFamily="34" charset="0"/>
                <a:cs typeface="Arial" panose="020B0604020202020204" pitchFamily="34" charset="0"/>
              </a:rPr>
              <a:t>geothermometric</a:t>
            </a:r>
            <a:r>
              <a:rPr lang="en-GB" sz="2000" dirty="0" smtClean="0">
                <a:latin typeface="Arial" panose="020B0604020202020204" pitchFamily="34" charset="0"/>
                <a:cs typeface="Arial" panose="020B0604020202020204" pitchFamily="34" charset="0"/>
              </a:rPr>
              <a:t> relationships existing in the literature, </a:t>
            </a:r>
            <a:r>
              <a:rPr lang="en-GB" sz="2000" b="1" dirty="0" smtClean="0">
                <a:latin typeface="Arial" panose="020B0604020202020204" pitchFamily="34" charset="0"/>
                <a:cs typeface="Arial" panose="020B0604020202020204" pitchFamily="34" charset="0"/>
              </a:rPr>
              <a:t>only </a:t>
            </a:r>
            <a:r>
              <a:rPr lang="en-GB" sz="2000" b="1" dirty="0">
                <a:latin typeface="Arial" panose="020B0604020202020204" pitchFamily="34" charset="0"/>
                <a:cs typeface="Arial" panose="020B0604020202020204" pitchFamily="34" charset="0"/>
              </a:rPr>
              <a:t>the </a:t>
            </a:r>
            <a:r>
              <a:rPr lang="en-GB" sz="2000" b="1" dirty="0" smtClean="0">
                <a:latin typeface="Arial" panose="020B0604020202020204" pitchFamily="34" charset="0"/>
                <a:cs typeface="Arial" panose="020B0604020202020204" pitchFamily="34" charset="0"/>
              </a:rPr>
              <a:t>Na-Li auxiliary </a:t>
            </a:r>
            <a:r>
              <a:rPr lang="en-GB" sz="2000" b="1" dirty="0" err="1" smtClean="0">
                <a:latin typeface="Arial" panose="020B0604020202020204" pitchFamily="34" charset="0"/>
                <a:cs typeface="Arial" panose="020B0604020202020204" pitchFamily="34" charset="0"/>
              </a:rPr>
              <a:t>geothermometer</a:t>
            </a:r>
            <a:r>
              <a:rPr lang="en-GB" sz="2000" b="1" dirty="0" smtClean="0">
                <a:latin typeface="Arial" panose="020B0604020202020204" pitchFamily="34" charset="0"/>
                <a:cs typeface="Arial" panose="020B0604020202020204" pitchFamily="34" charset="0"/>
              </a:rPr>
              <a:t> defined for North-Icelandic HT basaltic geothermal dilute waters give concordant temperature values (320 ± 30°C). The Na-Cs auxiliary </a:t>
            </a:r>
            <a:r>
              <a:rPr lang="en-GB" sz="2000" b="1" dirty="0" err="1" smtClean="0">
                <a:latin typeface="Arial" panose="020B0604020202020204" pitchFamily="34" charset="0"/>
                <a:cs typeface="Arial" panose="020B0604020202020204" pitchFamily="34" charset="0"/>
              </a:rPr>
              <a:t>geothermometer</a:t>
            </a:r>
            <a:r>
              <a:rPr lang="en-GB" sz="2000" b="1" dirty="0" smtClean="0">
                <a:latin typeface="Arial" panose="020B0604020202020204" pitchFamily="34" charset="0"/>
                <a:cs typeface="Arial" panose="020B0604020202020204" pitchFamily="34" charset="0"/>
              </a:rPr>
              <a:t> defined in 2016 also gives concordant temperature </a:t>
            </a:r>
            <a:r>
              <a:rPr lang="en-GB" sz="2000" b="1" dirty="0">
                <a:latin typeface="Arial" panose="020B0604020202020204" pitchFamily="34" charset="0"/>
                <a:cs typeface="Arial" panose="020B0604020202020204" pitchFamily="34" charset="0"/>
              </a:rPr>
              <a:t>values </a:t>
            </a:r>
            <a:r>
              <a:rPr lang="en-GB" sz="2000" b="1" dirty="0" smtClean="0">
                <a:latin typeface="Arial" panose="020B0604020202020204" pitchFamily="34" charset="0"/>
                <a:cs typeface="Arial" panose="020B0604020202020204" pitchFamily="34" charset="0"/>
              </a:rPr>
              <a:t>(270-340°C)</a:t>
            </a:r>
          </a:p>
          <a:p>
            <a:pPr marL="266700" indent="-266700">
              <a:buClr>
                <a:srgbClr val="2B8895"/>
              </a:buClr>
              <a:buFontTx/>
              <a:buChar char="&gt;"/>
              <a:defRPr/>
            </a:pPr>
            <a:endParaRPr lang="en-GB" sz="800" dirty="0" smtClean="0">
              <a:latin typeface="Arial" panose="020B0604020202020204" pitchFamily="34" charset="0"/>
              <a:cs typeface="Arial" panose="020B0604020202020204" pitchFamily="34" charset="0"/>
            </a:endParaRPr>
          </a:p>
          <a:p>
            <a:pPr marL="266700" indent="-266700">
              <a:buClr>
                <a:srgbClr val="2B8895"/>
              </a:buClr>
              <a:buFontTx/>
              <a:buChar char="&gt;"/>
              <a:defRPr/>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L</a:t>
            </a:r>
            <a:r>
              <a:rPr lang="en-GB" sz="2000" dirty="0" smtClean="0">
                <a:latin typeface="Arial" panose="020B0604020202020204" pitchFamily="34" charset="0"/>
                <a:cs typeface="Arial" panose="020B0604020202020204" pitchFamily="34" charset="0"/>
              </a:rPr>
              <a:t>os </a:t>
            </a:r>
            <a:r>
              <a:rPr lang="en-GB" sz="2000" dirty="0" err="1">
                <a:latin typeface="Arial" panose="020B0604020202020204" pitchFamily="34" charset="0"/>
                <a:cs typeface="Arial" panose="020B0604020202020204" pitchFamily="34" charset="0"/>
              </a:rPr>
              <a:t>H</a:t>
            </a:r>
            <a:r>
              <a:rPr lang="en-GB" sz="2000" dirty="0" err="1" smtClean="0">
                <a:latin typeface="Arial" panose="020B0604020202020204" pitchFamily="34" charset="0"/>
                <a:cs typeface="Arial" panose="020B0604020202020204" pitchFamily="34" charset="0"/>
              </a:rPr>
              <a:t>umeros</a:t>
            </a:r>
            <a:r>
              <a:rPr lang="en-GB" sz="2000" dirty="0" smtClean="0">
                <a:latin typeface="Arial" panose="020B0604020202020204" pitchFamily="34" charset="0"/>
                <a:cs typeface="Arial" panose="020B0604020202020204" pitchFamily="34" charset="0"/>
              </a:rPr>
              <a:t> geothermal waters, </a:t>
            </a:r>
            <a:r>
              <a:rPr lang="en-GB" sz="2000" b="1" dirty="0">
                <a:latin typeface="Arial" panose="020B0604020202020204" pitchFamily="34" charset="0"/>
                <a:cs typeface="Arial" panose="020B0604020202020204" pitchFamily="34" charset="0"/>
              </a:rPr>
              <a:t>HCO</a:t>
            </a:r>
            <a:r>
              <a:rPr lang="en-GB" sz="2000" b="1" baseline="-25000" dirty="0">
                <a:latin typeface="Arial" panose="020B0604020202020204" pitchFamily="34" charset="0"/>
                <a:cs typeface="Arial" panose="020B0604020202020204" pitchFamily="34" charset="0"/>
              </a:rPr>
              <a:t>3</a:t>
            </a:r>
            <a:r>
              <a:rPr lang="en-GB" sz="2000" b="1" dirty="0">
                <a:latin typeface="Arial" panose="020B0604020202020204" pitchFamily="34" charset="0"/>
                <a:cs typeface="Arial" panose="020B0604020202020204" pitchFamily="34" charset="0"/>
              </a:rPr>
              <a:t>-Cl-Na </a:t>
            </a:r>
            <a:r>
              <a:rPr lang="en-GB" sz="2000" b="1" dirty="0" smtClean="0">
                <a:latin typeface="Arial" panose="020B0604020202020204" pitchFamily="34" charset="0"/>
                <a:cs typeface="Arial" panose="020B0604020202020204" pitchFamily="34" charset="0"/>
              </a:rPr>
              <a:t>type, with a meteoric origin</a:t>
            </a:r>
            <a:r>
              <a:rPr lang="en-GB" sz="2000" dirty="0" smtClean="0">
                <a:latin typeface="Arial" panose="020B0604020202020204" pitchFamily="34" charset="0"/>
                <a:cs typeface="Arial" panose="020B0604020202020204" pitchFamily="34" charset="0"/>
              </a:rPr>
              <a:t>, are characterized by low salinities (TDS ≤ 3.5 g/l), high silica contents (up to 930 mg/l) and very high B concentrations (up to 1800 mg/l)    </a:t>
            </a:r>
          </a:p>
          <a:p>
            <a:pPr marL="266700" indent="-266700">
              <a:buClr>
                <a:srgbClr val="2B8895"/>
              </a:buClr>
              <a:buFontTx/>
              <a:buChar char="&gt;"/>
              <a:defRPr/>
            </a:pPr>
            <a:endParaRPr lang="en-GB" sz="800" dirty="0">
              <a:latin typeface="Arial" panose="020B0604020202020204" pitchFamily="34" charset="0"/>
              <a:cs typeface="Arial" panose="020B0604020202020204" pitchFamily="34" charset="0"/>
            </a:endParaRPr>
          </a:p>
        </p:txBody>
      </p:sp>
      <p:sp>
        <p:nvSpPr>
          <p:cNvPr id="11" name="Textfeld 4"/>
          <p:cNvSpPr txBox="1"/>
          <p:nvPr/>
        </p:nvSpPr>
        <p:spPr>
          <a:xfrm>
            <a:off x="1496850" y="6349955"/>
            <a:ext cx="6034707" cy="411651"/>
          </a:xfrm>
          <a:prstGeom prst="rect">
            <a:avLst/>
          </a:prstGeom>
          <a:noFill/>
        </p:spPr>
        <p:txBody>
          <a:bodyPr wrap="square" rtlCol="0">
            <a:spAutoFit/>
          </a:bodyPr>
          <a:lstStyle/>
          <a:p>
            <a:r>
              <a:rPr lang="en-GB" sz="1025" b="1" dirty="0" smtClean="0">
                <a:solidFill>
                  <a:srgbClr val="4C4949"/>
                </a:solidFill>
                <a:latin typeface="Helvetica" pitchFamily="34" charset="0"/>
                <a:cs typeface="Arial" panose="020B0604020202020204" pitchFamily="34" charset="0"/>
              </a:rPr>
              <a:t>Developments of auxiliary geothermometers (</a:t>
            </a:r>
            <a:r>
              <a:rPr lang="en-GB" sz="1050" b="1" dirty="0" smtClean="0">
                <a:solidFill>
                  <a:srgbClr val="4C4949"/>
                </a:solidFill>
                <a:latin typeface="Helvetica" pitchFamily="34" charset="0"/>
                <a:cs typeface="Arial" panose="020B0604020202020204" pitchFamily="34" charset="0"/>
              </a:rPr>
              <a:t>Los Humeros and </a:t>
            </a:r>
            <a:r>
              <a:rPr lang="en-GB" sz="1050" b="1" dirty="0" err="1" smtClean="0">
                <a:solidFill>
                  <a:srgbClr val="4C4949"/>
                </a:solidFill>
                <a:latin typeface="Helvetica" pitchFamily="34" charset="0"/>
                <a:cs typeface="Arial" panose="020B0604020202020204" pitchFamily="34" charset="0"/>
              </a:rPr>
              <a:t>Acoculco</a:t>
            </a:r>
            <a:r>
              <a:rPr lang="en-GB" sz="1050" b="1" dirty="0" smtClean="0">
                <a:solidFill>
                  <a:srgbClr val="4C4949"/>
                </a:solidFill>
                <a:latin typeface="Helvetica" pitchFamily="34" charset="0"/>
                <a:cs typeface="Arial" panose="020B0604020202020204" pitchFamily="34" charset="0"/>
              </a:rPr>
              <a:t> geothermal fields) </a:t>
            </a:r>
            <a:endParaRPr lang="en-GB" sz="1025" b="1" dirty="0" smtClean="0">
              <a:solidFill>
                <a:srgbClr val="4C4949"/>
              </a:solidFill>
              <a:latin typeface="Helvetica" pitchFamily="34" charset="0"/>
              <a:cs typeface="Arial" panose="020B0604020202020204" pitchFamily="34" charset="0"/>
            </a:endParaRPr>
          </a:p>
          <a:p>
            <a:r>
              <a:rPr lang="en-GB" sz="1025" b="1" dirty="0" smtClean="0">
                <a:solidFill>
                  <a:srgbClr val="4C4949"/>
                </a:solidFill>
                <a:latin typeface="Helvetica" pitchFamily="34" charset="0"/>
                <a:cs typeface="Arial" panose="020B0604020202020204" pitchFamily="34" charset="0"/>
              </a:rPr>
              <a:t>Bernard Sanjuan, Frederick Gal, and Ruth Alfaro</a:t>
            </a:r>
            <a:endParaRPr lang="en-GB" sz="1025" b="1" dirty="0">
              <a:solidFill>
                <a:srgbClr val="4C4949"/>
              </a:solidFill>
              <a:latin typeface="Helvetica" pitchFamily="34" charset="0"/>
              <a:cs typeface="Arial" panose="020B0604020202020204" pitchFamily="34" charset="0"/>
            </a:endParaRPr>
          </a:p>
        </p:txBody>
      </p:sp>
      <p:pic>
        <p:nvPicPr>
          <p:cNvPr id="12" name="Grafik 1"/>
          <p:cNvPicPr/>
          <p:nvPr/>
        </p:nvPicPr>
        <p:blipFill>
          <a:blip r:embed="rId5"/>
          <a:stretch/>
        </p:blipFill>
        <p:spPr>
          <a:xfrm>
            <a:off x="925925" y="6369168"/>
            <a:ext cx="570925" cy="383859"/>
          </a:xfrm>
          <a:prstGeom prst="rect">
            <a:avLst/>
          </a:prstGeom>
          <a:ln>
            <a:solidFill>
              <a:srgbClr val="000000"/>
            </a:solidFill>
          </a:ln>
        </p:spPr>
      </p:pic>
    </p:spTree>
    <p:extLst>
      <p:ext uri="{BB962C8B-B14F-4D97-AF65-F5344CB8AC3E}">
        <p14:creationId xmlns:p14="http://schemas.microsoft.com/office/powerpoint/2010/main" val="3075066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4336" y="39682"/>
            <a:ext cx="2150839" cy="632896"/>
          </a:xfrm>
          <a:prstGeom prst="rect">
            <a:avLst/>
          </a:prstGeom>
        </p:spPr>
      </p:pic>
      <p:pic>
        <p:nvPicPr>
          <p:cNvPr id="37" name="Grafik 36"/>
          <p:cNvPicPr>
            <a:picLocks noChangeAspect="1"/>
          </p:cNvPicPr>
          <p:nvPr/>
        </p:nvPicPr>
        <p:blipFill>
          <a:blip r:embed="rId3"/>
          <a:stretch>
            <a:fillRect/>
          </a:stretch>
        </p:blipFill>
        <p:spPr>
          <a:xfrm>
            <a:off x="197029" y="6363408"/>
            <a:ext cx="585361" cy="389619"/>
          </a:xfrm>
          <a:prstGeom prst="rect">
            <a:avLst/>
          </a:prstGeom>
        </p:spPr>
      </p:pic>
      <p:cxnSp>
        <p:nvCxnSpPr>
          <p:cNvPr id="42" name="Gerader Verbinder 41"/>
          <p:cNvCxnSpPr/>
          <p:nvPr/>
        </p:nvCxnSpPr>
        <p:spPr>
          <a:xfrm>
            <a:off x="-36960" y="699012"/>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36959" y="6260752"/>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pic>
        <p:nvPicPr>
          <p:cNvPr id="10"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2078" y="6303018"/>
            <a:ext cx="1247878" cy="50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40"/>
          <p:cNvSpPr txBox="1"/>
          <p:nvPr/>
        </p:nvSpPr>
        <p:spPr>
          <a:xfrm>
            <a:off x="-133102" y="112582"/>
            <a:ext cx="4109796" cy="523220"/>
          </a:xfrm>
          <a:prstGeom prst="rect">
            <a:avLst/>
          </a:prstGeom>
          <a:noFill/>
        </p:spPr>
        <p:txBody>
          <a:bodyPr wrap="square" lIns="403753" rIns="403753" rtlCol="0">
            <a:spAutoFit/>
          </a:bodyPr>
          <a:lstStyle/>
          <a:p>
            <a:r>
              <a:rPr lang="en-GB" sz="2800" b="1" dirty="0" smtClean="0">
                <a:solidFill>
                  <a:srgbClr val="4C4949"/>
                </a:solidFill>
                <a:latin typeface="Helvetica" pitchFamily="34" charset="0"/>
                <a:cs typeface="Arial" panose="020B0604020202020204" pitchFamily="34" charset="0"/>
              </a:rPr>
              <a:t>Main conclusions</a:t>
            </a:r>
            <a:endParaRPr lang="en-GB" sz="2800" b="1" dirty="0">
              <a:solidFill>
                <a:srgbClr val="4C4949"/>
              </a:solidFill>
              <a:latin typeface="Helvetica" pitchFamily="34" charset="0"/>
              <a:cs typeface="Arial" panose="020B0604020202020204" pitchFamily="34" charset="0"/>
            </a:endParaRPr>
          </a:p>
        </p:txBody>
      </p:sp>
      <p:sp>
        <p:nvSpPr>
          <p:cNvPr id="15" name="ZoneTexte 14"/>
          <p:cNvSpPr txBox="1"/>
          <p:nvPr/>
        </p:nvSpPr>
        <p:spPr>
          <a:xfrm>
            <a:off x="39156" y="676221"/>
            <a:ext cx="9067800" cy="5693866"/>
          </a:xfrm>
          <a:prstGeom prst="rect">
            <a:avLst/>
          </a:prstGeom>
          <a:noFill/>
        </p:spPr>
        <p:txBody>
          <a:bodyPr wrap="square">
            <a:spAutoFit/>
          </a:bodyPr>
          <a:lstStyle/>
          <a:p>
            <a:pPr marL="266700" indent="-266700">
              <a:buClr>
                <a:srgbClr val="2B8895"/>
              </a:buClr>
              <a:buFontTx/>
              <a:buChar char="&gt;"/>
              <a:defRPr/>
            </a:pPr>
            <a:r>
              <a:rPr lang="en-US" sz="2000" dirty="0" smtClean="0">
                <a:latin typeface="Arial" panose="020B0604020202020204" pitchFamily="34" charset="0"/>
                <a:cs typeface="Arial" panose="020B0604020202020204" pitchFamily="34" charset="0"/>
              </a:rPr>
              <a:t>For all </a:t>
            </a:r>
            <a:r>
              <a:rPr lang="en-US" sz="2000" dirty="0" smtClean="0">
                <a:latin typeface="Arial" panose="020B0604020202020204" pitchFamily="34" charset="0"/>
                <a:cs typeface="Arial" panose="020B0604020202020204" pitchFamily="34" charset="0"/>
              </a:rPr>
              <a:t>the thermal </a:t>
            </a:r>
            <a:r>
              <a:rPr lang="en-US" sz="2000" dirty="0" smtClean="0">
                <a:latin typeface="Arial" panose="020B0604020202020204" pitchFamily="34" charset="0"/>
                <a:cs typeface="Arial" panose="020B0604020202020204" pitchFamily="34" charset="0"/>
              </a:rPr>
              <a:t>waters (predominantly </a:t>
            </a:r>
            <a:r>
              <a:rPr lang="en-GB" sz="2000" dirty="0" smtClean="0">
                <a:latin typeface="Arial" panose="020B0604020202020204" pitchFamily="34" charset="0"/>
                <a:cs typeface="Arial" panose="020B0604020202020204" pitchFamily="34" charset="0"/>
              </a:rPr>
              <a:t>HCO</a:t>
            </a:r>
            <a:r>
              <a:rPr lang="en-GB" sz="2000" baseline="-25000" dirty="0" smtClean="0">
                <a:latin typeface="Arial" panose="020B0604020202020204" pitchFamily="34" charset="0"/>
                <a:cs typeface="Arial" panose="020B0604020202020204" pitchFamily="34" charset="0"/>
              </a:rPr>
              <a:t>3</a:t>
            </a:r>
            <a:r>
              <a:rPr lang="en-GB" sz="2000" dirty="0" smtClean="0">
                <a:latin typeface="Arial" panose="020B0604020202020204" pitchFamily="34" charset="0"/>
                <a:cs typeface="Arial" panose="020B0604020202020204" pitchFamily="34" charset="0"/>
              </a:rPr>
              <a:t>-Cl-Na </a:t>
            </a:r>
            <a:r>
              <a:rPr lang="en-GB" sz="2000" dirty="0" smtClean="0">
                <a:latin typeface="Arial" panose="020B0604020202020204" pitchFamily="34" charset="0"/>
                <a:cs typeface="Arial" panose="020B0604020202020204" pitchFamily="34" charset="0"/>
              </a:rPr>
              <a:t>type</a:t>
            </a:r>
            <a:r>
              <a:rPr lang="en-GB" sz="2000" b="1"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p>
          <a:p>
            <a:pPr marL="719138" indent="-269875">
              <a:spcBef>
                <a:spcPts val="600"/>
              </a:spcBef>
              <a:buClr>
                <a:srgbClr val="2B8895"/>
              </a:buClr>
              <a:buFont typeface="Courier New" panose="02070309020205020404" pitchFamily="49" charset="0"/>
              <a:buChar char="o"/>
              <a:defRPr/>
            </a:pPr>
            <a:r>
              <a:rPr lang="en-US" sz="1600" b="1" dirty="0" smtClean="0">
                <a:latin typeface="Arial" panose="020B0604020202020204" pitchFamily="34" charset="0"/>
                <a:cs typeface="Arial" panose="020B0604020202020204" pitchFamily="34" charset="0"/>
              </a:rPr>
              <a:t>meteoric </a:t>
            </a:r>
            <a:r>
              <a:rPr lang="en-US" sz="1600" b="1" dirty="0" smtClean="0">
                <a:latin typeface="Arial" panose="020B0604020202020204" pitchFamily="34" charset="0"/>
                <a:cs typeface="Arial" panose="020B0604020202020204" pitchFamily="34" charset="0"/>
              </a:rPr>
              <a:t>origin </a:t>
            </a:r>
            <a:r>
              <a:rPr lang="en-US" sz="1600" dirty="0" smtClean="0">
                <a:latin typeface="Arial" panose="020B0604020202020204" pitchFamily="34" charset="0"/>
                <a:cs typeface="Arial" panose="020B0604020202020204" pitchFamily="34" charset="0"/>
              </a:rPr>
              <a:t>like </a:t>
            </a:r>
            <a:r>
              <a:rPr lang="en-US" sz="1600" dirty="0" smtClean="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Los </a:t>
            </a:r>
            <a:r>
              <a:rPr lang="en-US" sz="1600" dirty="0" err="1" smtClean="0">
                <a:latin typeface="Arial" panose="020B0604020202020204" pitchFamily="34" charset="0"/>
                <a:cs typeface="Arial" panose="020B0604020202020204" pitchFamily="34" charset="0"/>
              </a:rPr>
              <a:t>Humeros</a:t>
            </a:r>
            <a:r>
              <a:rPr lang="en-US" sz="1600" dirty="0" smtClean="0">
                <a:latin typeface="Arial" panose="020B0604020202020204" pitchFamily="34" charset="0"/>
                <a:cs typeface="Arial" panose="020B0604020202020204" pitchFamily="34" charset="0"/>
              </a:rPr>
              <a:t> geothermal waters, but </a:t>
            </a:r>
            <a:r>
              <a:rPr lang="en-US" sz="1600" dirty="0" smtClean="0">
                <a:latin typeface="Arial" panose="020B0604020202020204" pitchFamily="34" charset="0"/>
                <a:cs typeface="Arial" panose="020B0604020202020204" pitchFamily="34" charset="0"/>
              </a:rPr>
              <a:t>with</a:t>
            </a:r>
            <a:r>
              <a:rPr lang="en-US" sz="1600" dirty="0">
                <a:latin typeface="Arial" panose="020B0604020202020204" pitchFamily="34" charset="0"/>
                <a:cs typeface="Arial" panose="020B0604020202020204" pitchFamily="34" charset="0"/>
              </a:rPr>
              <a:t> much </a:t>
            </a:r>
            <a:r>
              <a:rPr lang="en-US" sz="1600" dirty="0" smtClean="0">
                <a:latin typeface="Arial" panose="020B0604020202020204" pitchFamily="34" charset="0"/>
                <a:cs typeface="Arial" panose="020B0604020202020204" pitchFamily="34" charset="0"/>
              </a:rPr>
              <a:t>lower Cl/Br </a:t>
            </a:r>
            <a:r>
              <a:rPr lang="en-US" sz="1600" dirty="0">
                <a:latin typeface="Arial" panose="020B0604020202020204" pitchFamily="34" charset="0"/>
                <a:cs typeface="Arial" panose="020B0604020202020204" pitchFamily="34" charset="0"/>
              </a:rPr>
              <a:t>mass ratios </a:t>
            </a:r>
            <a:r>
              <a:rPr lang="en-US" sz="1600" dirty="0" smtClean="0">
                <a:latin typeface="Arial" panose="020B0604020202020204" pitchFamily="34" charset="0"/>
                <a:cs typeface="Arial" panose="020B0604020202020204" pitchFamily="34" charset="0"/>
              </a:rPr>
              <a:t>(70 </a:t>
            </a:r>
            <a:r>
              <a:rPr lang="en-US" sz="1600" dirty="0" smtClean="0">
                <a:latin typeface="Arial" panose="020B0604020202020204" pitchFamily="34" charset="0"/>
                <a:cs typeface="Arial" panose="020B0604020202020204" pitchFamily="34" charset="0"/>
              </a:rPr>
              <a:t>to 700 instead of 1200 </a:t>
            </a:r>
            <a:r>
              <a:rPr lang="en-US" sz="1600" dirty="0">
                <a:latin typeface="Arial" panose="020B0604020202020204" pitchFamily="34" charset="0"/>
                <a:cs typeface="Arial" panose="020B0604020202020204" pitchFamily="34" charset="0"/>
              </a:rPr>
              <a:t>to 1700</a:t>
            </a:r>
            <a:r>
              <a:rPr lang="en-US" sz="1600" dirty="0" smtClean="0">
                <a:latin typeface="Arial" panose="020B0604020202020204" pitchFamily="34" charset="0"/>
                <a:cs typeface="Arial" panose="020B0604020202020204" pitchFamily="34" charset="0"/>
              </a:rPr>
              <a:t>)</a:t>
            </a:r>
          </a:p>
          <a:p>
            <a:pPr marL="719138" indent="-269875">
              <a:buClr>
                <a:srgbClr val="2B8895"/>
              </a:buClr>
              <a:buFont typeface="Courier New" panose="02070309020205020404" pitchFamily="49" charset="0"/>
              <a:buChar char="o"/>
              <a:defRPr/>
            </a:pPr>
            <a:r>
              <a:rPr lang="en-US" sz="1600" dirty="0" smtClean="0">
                <a:latin typeface="Arial" panose="020B0604020202020204" pitchFamily="34" charset="0"/>
                <a:cs typeface="Arial" panose="020B0604020202020204" pitchFamily="34" charset="0"/>
              </a:rPr>
              <a:t>mainly </a:t>
            </a:r>
            <a:r>
              <a:rPr lang="en-US" sz="1600" dirty="0" smtClean="0">
                <a:latin typeface="Arial" panose="020B0604020202020204" pitchFamily="34" charset="0"/>
                <a:cs typeface="Arial" panose="020B0604020202020204" pitchFamily="34" charset="0"/>
              </a:rPr>
              <a:t>constituted </a:t>
            </a:r>
            <a:r>
              <a:rPr lang="en-US" sz="1600" b="1" dirty="0" smtClean="0">
                <a:latin typeface="Arial" panose="020B0604020202020204" pitchFamily="34" charset="0"/>
                <a:cs typeface="Arial" panose="020B0604020202020204" pitchFamily="34" charset="0"/>
              </a:rPr>
              <a:t>of superficial waters interacting with marine calcium carbonate minerals probably formed during the Mesozoic </a:t>
            </a:r>
            <a:r>
              <a:rPr lang="en-US" sz="1600" b="1" dirty="0" smtClean="0">
                <a:latin typeface="Arial" panose="020B0604020202020204" pitchFamily="34" charset="0"/>
                <a:cs typeface="Arial" panose="020B0604020202020204" pitchFamily="34" charset="0"/>
              </a:rPr>
              <a:t>period</a:t>
            </a:r>
          </a:p>
          <a:p>
            <a:pPr marL="719138" indent="-269875">
              <a:buClr>
                <a:srgbClr val="2B8895"/>
              </a:buClr>
              <a:buFont typeface="Courier New" panose="02070309020205020404" pitchFamily="49" charset="0"/>
              <a:buChar char="o"/>
              <a:defRPr/>
            </a:pPr>
            <a:r>
              <a:rPr lang="en-US" sz="1600" b="1" dirty="0">
                <a:latin typeface="Arial" panose="020B0604020202020204" pitchFamily="34" charset="0"/>
                <a:cs typeface="Arial" panose="020B0604020202020204" pitchFamily="34" charset="0"/>
              </a:rPr>
              <a:t>i</a:t>
            </a:r>
            <a:r>
              <a:rPr lang="en-US" sz="1600" b="1" dirty="0" smtClean="0">
                <a:latin typeface="Arial" panose="020B0604020202020204" pitchFamily="34" charset="0"/>
                <a:cs typeface="Arial" panose="020B0604020202020204" pitchFamily="34" charset="0"/>
              </a:rPr>
              <a:t>mmature waters </a:t>
            </a:r>
            <a:r>
              <a:rPr lang="en-US" sz="1600" b="1" dirty="0" smtClean="0">
                <a:latin typeface="Arial" panose="020B0604020202020204" pitchFamily="34" charset="0"/>
                <a:cs typeface="Arial" panose="020B0604020202020204" pitchFamily="34" charset="0"/>
              </a:rPr>
              <a:t>(no full chemical equilibrium with the host rocks). </a:t>
            </a:r>
            <a:r>
              <a:rPr lang="en-US" sz="1600" dirty="0" smtClean="0">
                <a:latin typeface="Arial" panose="020B0604020202020204" pitchFamily="34" charset="0"/>
                <a:cs typeface="Arial" panose="020B0604020202020204" pitchFamily="34" charset="0"/>
              </a:rPr>
              <a:t>Classical </a:t>
            </a:r>
            <a:r>
              <a:rPr lang="en-US" sz="1600" dirty="0">
                <a:latin typeface="Arial" panose="020B0604020202020204" pitchFamily="34" charset="0"/>
                <a:cs typeface="Arial" panose="020B0604020202020204" pitchFamily="34" charset="0"/>
              </a:rPr>
              <a:t>geothermometers </a:t>
            </a:r>
            <a:r>
              <a:rPr lang="en-US" sz="1600" dirty="0" smtClean="0">
                <a:latin typeface="Arial" panose="020B0604020202020204" pitchFamily="34" charset="0"/>
                <a:cs typeface="Arial" panose="020B0604020202020204" pitchFamily="34" charset="0"/>
              </a:rPr>
              <a:t>like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Silica, K-Mg and </a:t>
            </a:r>
            <a:r>
              <a:rPr lang="en-US" sz="1600" dirty="0" smtClean="0">
                <a:latin typeface="Arial" panose="020B0604020202020204" pitchFamily="34" charset="0"/>
                <a:cs typeface="Arial" panose="020B0604020202020204" pitchFamily="34" charset="0"/>
              </a:rPr>
              <a:t>K-Ca, which </a:t>
            </a:r>
            <a:r>
              <a:rPr lang="en-US" sz="1600" dirty="0">
                <a:latin typeface="Arial" panose="020B0604020202020204" pitchFamily="34" charset="0"/>
                <a:cs typeface="Arial" panose="020B0604020202020204" pitchFamily="34" charset="0"/>
              </a:rPr>
              <a:t>can re-equilibrate relatively fast, as well as </a:t>
            </a: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δ</a:t>
            </a:r>
            <a:r>
              <a:rPr lang="en-US" sz="1600" baseline="30000" dirty="0">
                <a:latin typeface="Arial" panose="020B0604020202020204" pitchFamily="34" charset="0"/>
                <a:cs typeface="Arial" panose="020B0604020202020204" pitchFamily="34" charset="0"/>
              </a:rPr>
              <a:t>18</a:t>
            </a:r>
            <a:r>
              <a:rPr lang="en-US" sz="1600" dirty="0">
                <a:latin typeface="Arial" panose="020B0604020202020204" pitchFamily="34" charset="0"/>
                <a:cs typeface="Arial" panose="020B0604020202020204" pitchFamily="34" charset="0"/>
              </a:rPr>
              <a:t>O</a:t>
            </a:r>
            <a:r>
              <a:rPr lang="en-US" sz="1600" baseline="-25000" dirty="0">
                <a:latin typeface="Arial" panose="020B0604020202020204" pitchFamily="34" charset="0"/>
                <a:cs typeface="Arial" panose="020B0604020202020204" pitchFamily="34" charset="0"/>
              </a:rPr>
              <a:t>H2O-SO4</a:t>
            </a:r>
            <a:r>
              <a:rPr lang="en-US" sz="1600" dirty="0">
                <a:latin typeface="Arial" panose="020B0604020202020204" pitchFamily="34" charset="0"/>
                <a:cs typeface="Arial" panose="020B0604020202020204" pitchFamily="34" charset="0"/>
              </a:rPr>
              <a:t>, and the K-</a:t>
            </a:r>
            <a:r>
              <a:rPr lang="en-US" sz="1600" dirty="0" err="1">
                <a:latin typeface="Arial" panose="020B0604020202020204" pitchFamily="34" charset="0"/>
                <a:cs typeface="Arial" panose="020B0604020202020204" pitchFamily="34" charset="0"/>
              </a:rPr>
              <a:t>Sr</a:t>
            </a:r>
            <a:r>
              <a:rPr lang="en-US" sz="1600" dirty="0">
                <a:latin typeface="Arial" panose="020B0604020202020204" pitchFamily="34" charset="0"/>
                <a:cs typeface="Arial" panose="020B0604020202020204" pitchFamily="34" charset="0"/>
              </a:rPr>
              <a:t> and K-F geothermometers, indicate </a:t>
            </a:r>
            <a:r>
              <a:rPr lang="en-US" sz="1600" b="1" dirty="0">
                <a:latin typeface="Arial" panose="020B0604020202020204" pitchFamily="34" charset="0"/>
                <a:cs typeface="Arial" panose="020B0604020202020204" pitchFamily="34" charset="0"/>
              </a:rPr>
              <a:t>subsurface temperature </a:t>
            </a:r>
            <a:r>
              <a:rPr lang="en-US" sz="1600" b="1" dirty="0" smtClean="0">
                <a:latin typeface="Arial" panose="020B0604020202020204" pitchFamily="34" charset="0"/>
                <a:cs typeface="Arial" panose="020B0604020202020204" pitchFamily="34" charset="0"/>
              </a:rPr>
              <a:t>estimations, varying </a:t>
            </a:r>
            <a:r>
              <a:rPr lang="en-US" sz="1600" b="1" dirty="0">
                <a:latin typeface="Arial" panose="020B0604020202020204" pitchFamily="34" charset="0"/>
                <a:cs typeface="Arial" panose="020B0604020202020204" pitchFamily="34" charset="0"/>
              </a:rPr>
              <a:t>from 60 to </a:t>
            </a:r>
            <a:r>
              <a:rPr lang="en-US" sz="1600" b="1" dirty="0" smtClean="0">
                <a:latin typeface="Arial" panose="020B0604020202020204" pitchFamily="34" charset="0"/>
                <a:cs typeface="Arial" panose="020B0604020202020204" pitchFamily="34" charset="0"/>
              </a:rPr>
              <a:t>100°C</a:t>
            </a:r>
          </a:p>
          <a:p>
            <a:pPr marL="266700" indent="-266700">
              <a:buClr>
                <a:srgbClr val="2B8895"/>
              </a:buClr>
              <a:buFontTx/>
              <a:buChar char="&gt;"/>
              <a:defRPr/>
            </a:pPr>
            <a:endParaRPr lang="fr-FR" sz="600" dirty="0">
              <a:latin typeface="Arial" panose="020B0604020202020204" pitchFamily="34" charset="0"/>
              <a:cs typeface="Arial" panose="020B0604020202020204" pitchFamily="34" charset="0"/>
            </a:endParaRPr>
          </a:p>
          <a:p>
            <a:pPr marL="266700" indent="-266700">
              <a:buClr>
                <a:srgbClr val="2B8895"/>
              </a:buClr>
              <a:buFontTx/>
              <a:buChar char="&gt;"/>
              <a:defRPr/>
            </a:pPr>
            <a:r>
              <a:rPr lang="en-US" sz="2000" dirty="0" smtClean="0">
                <a:latin typeface="Arial" panose="020B0604020202020204" pitchFamily="34" charset="0"/>
                <a:cs typeface="Arial" panose="020B0604020202020204" pitchFamily="34" charset="0"/>
              </a:rPr>
              <a:t>However,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Na/K and Na/Li </a:t>
            </a:r>
            <a:r>
              <a:rPr lang="en-US" sz="2000" dirty="0" smtClean="0">
                <a:latin typeface="Arial" panose="020B0604020202020204" pitchFamily="34" charset="0"/>
                <a:cs typeface="Arial" panose="020B0604020202020204" pitchFamily="34" charset="0"/>
              </a:rPr>
              <a:t>ratios (</a:t>
            </a:r>
            <a:r>
              <a:rPr lang="en-US" sz="2000" dirty="0">
                <a:latin typeface="Arial" panose="020B0604020202020204" pitchFamily="34" charset="0"/>
                <a:cs typeface="Arial" panose="020B0604020202020204" pitchFamily="34" charset="0"/>
              </a:rPr>
              <a:t>and to a lesser extent,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Na/</a:t>
            </a:r>
            <a:r>
              <a:rPr lang="en-US" sz="2000" dirty="0" err="1">
                <a:latin typeface="Arial" panose="020B0604020202020204" pitchFamily="34" charset="0"/>
                <a:cs typeface="Arial" panose="020B0604020202020204" pitchFamily="34" charset="0"/>
              </a:rPr>
              <a:t>Rb</a:t>
            </a:r>
            <a:r>
              <a:rPr lang="en-US" sz="2000" dirty="0">
                <a:latin typeface="Arial" panose="020B0604020202020204" pitchFamily="34" charset="0"/>
                <a:cs typeface="Arial" panose="020B0604020202020204" pitchFamily="34" charset="0"/>
              </a:rPr>
              <a:t> and Na/Cs ratios), </a:t>
            </a:r>
            <a:r>
              <a:rPr lang="en-US" sz="2000" dirty="0">
                <a:latin typeface="Arial" panose="020B0604020202020204" pitchFamily="34" charset="0"/>
                <a:cs typeface="Arial" panose="020B0604020202020204" pitchFamily="34" charset="0"/>
              </a:rPr>
              <a:t>for numerous thermal </a:t>
            </a:r>
            <a:r>
              <a:rPr lang="en-US" sz="2000" dirty="0" smtClean="0">
                <a:latin typeface="Arial" panose="020B0604020202020204" pitchFamily="34" charset="0"/>
                <a:cs typeface="Arial" panose="020B0604020202020204" pitchFamily="34" charset="0"/>
              </a:rPr>
              <a:t>waters, are </a:t>
            </a:r>
            <a:r>
              <a:rPr lang="en-US" sz="2000" dirty="0">
                <a:latin typeface="Arial" panose="020B0604020202020204" pitchFamily="34" charset="0"/>
                <a:cs typeface="Arial" panose="020B0604020202020204" pitchFamily="34" charset="0"/>
              </a:rPr>
              <a:t>close to those of the Los </a:t>
            </a:r>
            <a:r>
              <a:rPr lang="en-US" sz="2000" dirty="0" err="1">
                <a:latin typeface="Arial" panose="020B0604020202020204" pitchFamily="34" charset="0"/>
                <a:cs typeface="Arial" panose="020B0604020202020204" pitchFamily="34" charset="0"/>
              </a:rPr>
              <a:t>Humeros</a:t>
            </a:r>
            <a:r>
              <a:rPr lang="en-US" sz="2000" dirty="0">
                <a:latin typeface="Arial" panose="020B0604020202020204" pitchFamily="34" charset="0"/>
                <a:cs typeface="Arial" panose="020B0604020202020204" pitchFamily="34" charset="0"/>
              </a:rPr>
              <a:t> geothermal </a:t>
            </a:r>
            <a:r>
              <a:rPr lang="en-US" sz="2000" dirty="0" smtClean="0">
                <a:latin typeface="Arial" panose="020B0604020202020204" pitchFamily="34" charset="0"/>
                <a:cs typeface="Arial" panose="020B0604020202020204" pitchFamily="34" charset="0"/>
              </a:rPr>
              <a:t>fluids </a:t>
            </a:r>
            <a:r>
              <a:rPr lang="en-GB" sz="2000" dirty="0" smtClean="0">
                <a:latin typeface="Arial" panose="020B0604020202020204" pitchFamily="34" charset="0"/>
                <a:cs typeface="Arial" panose="020B0604020202020204" pitchFamily="34" charset="0"/>
              </a:rPr>
              <a:t>(corresponding at reservoir temperatures of </a:t>
            </a:r>
            <a:r>
              <a:rPr lang="en-GB" sz="2000" dirty="0" smtClean="0">
                <a:latin typeface="Arial" panose="020B0604020202020204" pitchFamily="34" charset="0"/>
                <a:cs typeface="Arial" panose="020B0604020202020204" pitchFamily="34" charset="0"/>
              </a:rPr>
              <a:t>about </a:t>
            </a:r>
            <a:r>
              <a:rPr lang="en-GB" sz="2000" dirty="0">
                <a:latin typeface="Arial" panose="020B0604020202020204" pitchFamily="34" charset="0"/>
                <a:cs typeface="Arial" panose="020B0604020202020204" pitchFamily="34" charset="0"/>
              </a:rPr>
              <a:t>300°C</a:t>
            </a:r>
            <a:r>
              <a:rPr lang="en-GB"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Associated </a:t>
            </a:r>
            <a:r>
              <a:rPr lang="en-US" sz="2000" dirty="0">
                <a:latin typeface="Arial" panose="020B0604020202020204" pitchFamily="34" charset="0"/>
                <a:cs typeface="Arial" panose="020B0604020202020204" pitchFamily="34" charset="0"/>
              </a:rPr>
              <a:t>with δ</a:t>
            </a:r>
            <a:r>
              <a:rPr lang="en-US" sz="2000" baseline="30000" dirty="0">
                <a:latin typeface="Arial" panose="020B0604020202020204" pitchFamily="34" charset="0"/>
                <a:cs typeface="Arial" panose="020B0604020202020204" pitchFamily="34" charset="0"/>
              </a:rPr>
              <a:t>7</a:t>
            </a:r>
            <a:r>
              <a:rPr lang="en-US" sz="2000" dirty="0">
                <a:latin typeface="Arial" panose="020B0604020202020204" pitchFamily="34" charset="0"/>
                <a:cs typeface="Arial" panose="020B0604020202020204" pitchFamily="34" charset="0"/>
              </a:rPr>
              <a:t>Li </a:t>
            </a:r>
            <a:r>
              <a:rPr lang="en-US" sz="2000" dirty="0" smtClean="0">
                <a:latin typeface="Arial" panose="020B0604020202020204" pitchFamily="34" charset="0"/>
                <a:cs typeface="Arial" panose="020B0604020202020204" pitchFamily="34" charset="0"/>
              </a:rPr>
              <a:t>values and </a:t>
            </a:r>
            <a:r>
              <a:rPr lang="en-US" sz="2000" dirty="0">
                <a:latin typeface="Arial" panose="020B0604020202020204" pitchFamily="34" charset="0"/>
                <a:cs typeface="Arial" panose="020B0604020202020204" pitchFamily="34" charset="0"/>
              </a:rPr>
              <a:t>relatively high B </a:t>
            </a:r>
            <a:r>
              <a:rPr lang="en-US" sz="2000" dirty="0" smtClean="0">
                <a:latin typeface="Arial" panose="020B0604020202020204" pitchFamily="34" charset="0"/>
                <a:cs typeface="Arial" panose="020B0604020202020204" pitchFamily="34" charset="0"/>
              </a:rPr>
              <a:t>contents, </a:t>
            </a:r>
            <a:r>
              <a:rPr lang="en-US" sz="2000" dirty="0">
                <a:latin typeface="Arial" panose="020B0604020202020204" pitchFamily="34" charset="0"/>
                <a:cs typeface="Arial" panose="020B0604020202020204" pitchFamily="34" charset="0"/>
              </a:rPr>
              <a:t>and some </a:t>
            </a:r>
            <a:r>
              <a:rPr lang="en-GB" sz="2000" dirty="0">
                <a:latin typeface="Arial" panose="020B0604020202020204" pitchFamily="34" charset="0"/>
                <a:cs typeface="Arial" panose="020B0604020202020204" pitchFamily="34" charset="0"/>
              </a:rPr>
              <a:t>escapes of deep reservoir hot gases which </a:t>
            </a:r>
            <a:r>
              <a:rPr lang="en-GB" sz="2000" dirty="0" smtClean="0">
                <a:latin typeface="Arial" panose="020B0604020202020204" pitchFamily="34" charset="0"/>
                <a:cs typeface="Arial" panose="020B0604020202020204" pitchFamily="34" charset="0"/>
              </a:rPr>
              <a:t>reach the </a:t>
            </a:r>
            <a:r>
              <a:rPr lang="en-GB" sz="2000" dirty="0">
                <a:latin typeface="Arial" panose="020B0604020202020204" pitchFamily="34" charset="0"/>
                <a:cs typeface="Arial" panose="020B0604020202020204" pitchFamily="34" charset="0"/>
              </a:rPr>
              <a:t>surface, </a:t>
            </a:r>
            <a:r>
              <a:rPr lang="en-US" sz="2000" dirty="0">
                <a:latin typeface="Arial" panose="020B0604020202020204" pitchFamily="34" charset="0"/>
                <a:cs typeface="Arial" panose="020B0604020202020204" pitchFamily="34" charset="0"/>
              </a:rPr>
              <a:t>these ratios suggest </a:t>
            </a:r>
            <a:r>
              <a:rPr lang="en-US" sz="2000" b="1" dirty="0" smtClean="0">
                <a:latin typeface="Arial" panose="020B0604020202020204" pitchFamily="34" charset="0"/>
                <a:cs typeface="Arial" panose="020B0604020202020204" pitchFamily="34" charset="0"/>
              </a:rPr>
              <a:t>the presence of </a:t>
            </a:r>
            <a:r>
              <a:rPr lang="en-GB" sz="2000" b="1" dirty="0" smtClean="0">
                <a:latin typeface="Arial" panose="020B0604020202020204" pitchFamily="34" charset="0"/>
                <a:cs typeface="Arial" panose="020B0604020202020204" pitchFamily="34" charset="0"/>
              </a:rPr>
              <a:t>small </a:t>
            </a:r>
            <a:r>
              <a:rPr lang="en-GB" sz="2000" b="1" dirty="0">
                <a:latin typeface="Arial" panose="020B0604020202020204" pitchFamily="34" charset="0"/>
                <a:cs typeface="Arial" panose="020B0604020202020204" pitchFamily="34" charset="0"/>
              </a:rPr>
              <a:t>fluxes of deep waters</a:t>
            </a:r>
            <a:r>
              <a:rPr lang="en-US" sz="2000" dirty="0">
                <a:latin typeface="Arial" panose="020B0604020202020204" pitchFamily="34" charset="0"/>
                <a:cs typeface="Arial" panose="020B0604020202020204" pitchFamily="34" charset="0"/>
              </a:rPr>
              <a:t>, despite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low-permeability </a:t>
            </a:r>
            <a:r>
              <a:rPr lang="en-US" sz="2000" dirty="0" smtClean="0">
                <a:latin typeface="Arial" panose="020B0604020202020204" pitchFamily="34" charset="0"/>
                <a:cs typeface="Arial" panose="020B0604020202020204" pitchFamily="34" charset="0"/>
              </a:rPr>
              <a:t>environment, and </a:t>
            </a:r>
            <a:r>
              <a:rPr lang="en-GB" sz="2000" dirty="0" smtClean="0">
                <a:latin typeface="Arial" panose="020B0604020202020204" pitchFamily="34" charset="0"/>
                <a:cs typeface="Arial" panose="020B0604020202020204" pitchFamily="34" charset="0"/>
              </a:rPr>
              <a:t>perturbing </a:t>
            </a:r>
            <a:r>
              <a:rPr lang="en-GB" sz="2000" dirty="0" smtClean="0">
                <a:latin typeface="Arial" panose="020B0604020202020204" pitchFamily="34" charset="0"/>
                <a:cs typeface="Arial" panose="020B0604020202020204" pitchFamily="34" charset="0"/>
              </a:rPr>
              <a:t>processes during </a:t>
            </a:r>
            <a:r>
              <a:rPr lang="en-GB" sz="2000" dirty="0">
                <a:latin typeface="Arial" panose="020B0604020202020204" pitchFamily="34" charset="0"/>
                <a:cs typeface="Arial" panose="020B0604020202020204" pitchFamily="34" charset="0"/>
              </a:rPr>
              <a:t>their ascent up to the </a:t>
            </a:r>
            <a:r>
              <a:rPr lang="en-GB" sz="2000" dirty="0" smtClean="0">
                <a:latin typeface="Arial" panose="020B0604020202020204" pitchFamily="34" charset="0"/>
                <a:cs typeface="Arial" panose="020B0604020202020204" pitchFamily="34" charset="0"/>
              </a:rPr>
              <a:t>surface</a:t>
            </a:r>
          </a:p>
          <a:p>
            <a:pPr marL="266700" indent="-266700">
              <a:spcBef>
                <a:spcPts val="600"/>
              </a:spcBef>
              <a:buClr>
                <a:srgbClr val="2B8895"/>
              </a:buClr>
              <a:buFontTx/>
              <a:buChar char="&gt;"/>
              <a:defRPr/>
            </a:pPr>
            <a:r>
              <a:rPr lang="en-GB" sz="2000" dirty="0" smtClean="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n </a:t>
            </a:r>
            <a:r>
              <a:rPr lang="en-US" sz="2000" dirty="0">
                <a:latin typeface="Arial" panose="020B0604020202020204" pitchFamily="34" charset="0"/>
                <a:cs typeface="Arial" panose="020B0604020202020204" pitchFamily="34" charset="0"/>
              </a:rPr>
              <a:t>such a </a:t>
            </a:r>
            <a:r>
              <a:rPr lang="en-US" sz="2000" dirty="0" smtClean="0">
                <a:latin typeface="Arial" panose="020B0604020202020204" pitchFamily="34" charset="0"/>
                <a:cs typeface="Arial" panose="020B0604020202020204" pitchFamily="34" charset="0"/>
              </a:rPr>
              <a:t>context, </a:t>
            </a:r>
            <a:r>
              <a:rPr lang="en-US" sz="2000" dirty="0">
                <a:latin typeface="Arial" panose="020B0604020202020204" pitchFamily="34" charset="0"/>
                <a:cs typeface="Arial" panose="020B0604020202020204" pitchFamily="34" charset="0"/>
              </a:rPr>
              <a:t>these ratios </a:t>
            </a:r>
            <a:r>
              <a:rPr lang="en-US" sz="2000" dirty="0" smtClean="0">
                <a:latin typeface="Arial" panose="020B0604020202020204" pitchFamily="34" charset="0"/>
                <a:cs typeface="Arial" panose="020B0604020202020204" pitchFamily="34" charset="0"/>
              </a:rPr>
              <a:t>may </a:t>
            </a:r>
            <a:r>
              <a:rPr lang="en-US" sz="2000" dirty="0">
                <a:latin typeface="Arial" panose="020B0604020202020204" pitchFamily="34" charset="0"/>
                <a:cs typeface="Arial" panose="020B0604020202020204" pitchFamily="34" charset="0"/>
              </a:rPr>
              <a:t>be useful tools for </a:t>
            </a:r>
            <a:r>
              <a:rPr lang="en-US" sz="2000" dirty="0" smtClean="0">
                <a:latin typeface="Arial" panose="020B0604020202020204" pitchFamily="34" charset="0"/>
                <a:cs typeface="Arial" panose="020B0604020202020204" pitchFamily="34" charset="0"/>
              </a:rPr>
              <a:t>HT </a:t>
            </a:r>
            <a:r>
              <a:rPr lang="en-US" sz="2000" dirty="0">
                <a:latin typeface="Arial" panose="020B0604020202020204" pitchFamily="34" charset="0"/>
                <a:cs typeface="Arial" panose="020B0604020202020204" pitchFamily="34" charset="0"/>
              </a:rPr>
              <a:t>geothermal </a:t>
            </a:r>
            <a:r>
              <a:rPr lang="en-US" sz="2000" dirty="0" smtClean="0">
                <a:latin typeface="Arial" panose="020B0604020202020204" pitchFamily="34" charset="0"/>
                <a:cs typeface="Arial" panose="020B0604020202020204" pitchFamily="34" charset="0"/>
              </a:rPr>
              <a:t>exploration in volcanic environments</a:t>
            </a:r>
          </a:p>
        </p:txBody>
      </p:sp>
      <p:sp>
        <p:nvSpPr>
          <p:cNvPr id="11" name="Textfeld 4"/>
          <p:cNvSpPr txBox="1"/>
          <p:nvPr/>
        </p:nvSpPr>
        <p:spPr>
          <a:xfrm>
            <a:off x="1496850" y="6349955"/>
            <a:ext cx="6034707" cy="411651"/>
          </a:xfrm>
          <a:prstGeom prst="rect">
            <a:avLst/>
          </a:prstGeom>
          <a:noFill/>
        </p:spPr>
        <p:txBody>
          <a:bodyPr wrap="square" rtlCol="0">
            <a:spAutoFit/>
          </a:bodyPr>
          <a:lstStyle/>
          <a:p>
            <a:r>
              <a:rPr lang="en-GB" sz="1025" b="1" dirty="0" smtClean="0">
                <a:solidFill>
                  <a:srgbClr val="4C4949"/>
                </a:solidFill>
                <a:latin typeface="Helvetica" pitchFamily="34" charset="0"/>
                <a:cs typeface="Arial" panose="020B0604020202020204" pitchFamily="34" charset="0"/>
              </a:rPr>
              <a:t>Developments of auxiliary geothermometers (</a:t>
            </a:r>
            <a:r>
              <a:rPr lang="en-GB" sz="1050" b="1" dirty="0" smtClean="0">
                <a:solidFill>
                  <a:srgbClr val="4C4949"/>
                </a:solidFill>
                <a:latin typeface="Helvetica" pitchFamily="34" charset="0"/>
                <a:cs typeface="Arial" panose="020B0604020202020204" pitchFamily="34" charset="0"/>
              </a:rPr>
              <a:t>Los Humeros and </a:t>
            </a:r>
            <a:r>
              <a:rPr lang="en-GB" sz="1050" b="1" dirty="0" err="1" smtClean="0">
                <a:solidFill>
                  <a:srgbClr val="4C4949"/>
                </a:solidFill>
                <a:latin typeface="Helvetica" pitchFamily="34" charset="0"/>
                <a:cs typeface="Arial" panose="020B0604020202020204" pitchFamily="34" charset="0"/>
              </a:rPr>
              <a:t>Acoculco</a:t>
            </a:r>
            <a:r>
              <a:rPr lang="en-GB" sz="1050" b="1" dirty="0" smtClean="0">
                <a:solidFill>
                  <a:srgbClr val="4C4949"/>
                </a:solidFill>
                <a:latin typeface="Helvetica" pitchFamily="34" charset="0"/>
                <a:cs typeface="Arial" panose="020B0604020202020204" pitchFamily="34" charset="0"/>
              </a:rPr>
              <a:t> geothermal fields) </a:t>
            </a:r>
            <a:endParaRPr lang="en-GB" sz="1025" b="1" dirty="0" smtClean="0">
              <a:solidFill>
                <a:srgbClr val="4C4949"/>
              </a:solidFill>
              <a:latin typeface="Helvetica" pitchFamily="34" charset="0"/>
              <a:cs typeface="Arial" panose="020B0604020202020204" pitchFamily="34" charset="0"/>
            </a:endParaRPr>
          </a:p>
          <a:p>
            <a:r>
              <a:rPr lang="en-GB" sz="1025" b="1" dirty="0" smtClean="0">
                <a:solidFill>
                  <a:srgbClr val="4C4949"/>
                </a:solidFill>
                <a:latin typeface="Helvetica" pitchFamily="34" charset="0"/>
                <a:cs typeface="Arial" panose="020B0604020202020204" pitchFamily="34" charset="0"/>
              </a:rPr>
              <a:t>Bernard Sanjuan, Frederick Gal, and Ruth Alfaro</a:t>
            </a:r>
            <a:endParaRPr lang="en-GB" sz="1025" b="1" dirty="0">
              <a:solidFill>
                <a:srgbClr val="4C4949"/>
              </a:solidFill>
              <a:latin typeface="Helvetica" pitchFamily="34" charset="0"/>
              <a:cs typeface="Arial" panose="020B0604020202020204" pitchFamily="34" charset="0"/>
            </a:endParaRPr>
          </a:p>
        </p:txBody>
      </p:sp>
      <p:pic>
        <p:nvPicPr>
          <p:cNvPr id="12" name="Grafik 1"/>
          <p:cNvPicPr/>
          <p:nvPr/>
        </p:nvPicPr>
        <p:blipFill>
          <a:blip r:embed="rId5"/>
          <a:stretch/>
        </p:blipFill>
        <p:spPr>
          <a:xfrm>
            <a:off x="925925" y="6369168"/>
            <a:ext cx="570925" cy="383859"/>
          </a:xfrm>
          <a:prstGeom prst="rect">
            <a:avLst/>
          </a:prstGeom>
          <a:ln>
            <a:solidFill>
              <a:srgbClr val="000000"/>
            </a:solidFill>
          </a:ln>
        </p:spPr>
      </p:pic>
    </p:spTree>
    <p:extLst>
      <p:ext uri="{BB962C8B-B14F-4D97-AF65-F5344CB8AC3E}">
        <p14:creationId xmlns:p14="http://schemas.microsoft.com/office/powerpoint/2010/main" val="1813919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 descr="C:\Users\Matteo\AppData\Local\Microsoft\Windows\Temporary Internet Files\Content.Word\IMG_113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pic>
        <p:nvPicPr>
          <p:cNvPr id="94" name="Grafik 35"/>
          <p:cNvPicPr/>
          <p:nvPr/>
        </p:nvPicPr>
        <p:blipFill>
          <a:blip r:embed="rId3"/>
          <a:stretch/>
        </p:blipFill>
        <p:spPr>
          <a:xfrm>
            <a:off x="6940080" y="57600"/>
            <a:ext cx="2150280" cy="632160"/>
          </a:xfrm>
          <a:prstGeom prst="rect">
            <a:avLst/>
          </a:prstGeom>
          <a:ln>
            <a:noFill/>
          </a:ln>
        </p:spPr>
      </p:pic>
      <p:pic>
        <p:nvPicPr>
          <p:cNvPr id="95" name="Grafik 36"/>
          <p:cNvPicPr/>
          <p:nvPr/>
        </p:nvPicPr>
        <p:blipFill>
          <a:blip r:embed="rId4"/>
          <a:stretch/>
        </p:blipFill>
        <p:spPr>
          <a:xfrm>
            <a:off x="196920" y="6343200"/>
            <a:ext cx="584640" cy="388800"/>
          </a:xfrm>
          <a:prstGeom prst="rect">
            <a:avLst/>
          </a:prstGeom>
          <a:ln>
            <a:noFill/>
          </a:ln>
        </p:spPr>
      </p:pic>
      <p:sp>
        <p:nvSpPr>
          <p:cNvPr id="97" name="CustomShape 3"/>
          <p:cNvSpPr/>
          <p:nvPr/>
        </p:nvSpPr>
        <p:spPr>
          <a:xfrm>
            <a:off x="-2520" y="137160"/>
            <a:ext cx="6991920" cy="455760"/>
          </a:xfrm>
          <a:prstGeom prst="rect">
            <a:avLst/>
          </a:prstGeom>
          <a:noFill/>
          <a:ln>
            <a:noFill/>
          </a:ln>
        </p:spPr>
        <p:style>
          <a:lnRef idx="0">
            <a:scrgbClr r="0" g="0" b="0"/>
          </a:lnRef>
          <a:fillRef idx="0">
            <a:scrgbClr r="0" g="0" b="0"/>
          </a:fillRef>
          <a:effectRef idx="0">
            <a:scrgbClr r="0" g="0" b="0"/>
          </a:effectRef>
          <a:fontRef idx="minor"/>
        </p:style>
        <p:txBody>
          <a:bodyPr lIns="403920" tIns="45000" rIns="403920" bIns="45000"/>
          <a:lstStyle/>
          <a:p>
            <a:pPr>
              <a:lnSpc>
                <a:spcPct val="100000"/>
              </a:lnSpc>
            </a:pPr>
            <a:r>
              <a:rPr lang="en-GB" sz="2400" b="0" strike="noStrike" spc="-1" dirty="0">
                <a:solidFill>
                  <a:schemeClr val="bg1"/>
                </a:solidFill>
                <a:uFill>
                  <a:solidFill>
                    <a:srgbClr val="FFFFFF"/>
                  </a:solidFill>
                </a:uFill>
                <a:latin typeface="Arial"/>
                <a:ea typeface="DejaVu Sans"/>
              </a:rPr>
              <a:t>Acknowledgements</a:t>
            </a:r>
            <a:endParaRPr lang="en-GB" sz="1800" b="0" strike="noStrike" spc="-1" dirty="0">
              <a:solidFill>
                <a:schemeClr val="bg1"/>
              </a:solidFill>
              <a:uFill>
                <a:solidFill>
                  <a:srgbClr val="FFFFFF"/>
                </a:solidFill>
              </a:uFill>
              <a:latin typeface="Arial"/>
            </a:endParaRPr>
          </a:p>
        </p:txBody>
      </p:sp>
      <p:sp>
        <p:nvSpPr>
          <p:cNvPr id="98" name="Line 4"/>
          <p:cNvSpPr/>
          <p:nvPr/>
        </p:nvSpPr>
        <p:spPr>
          <a:xfrm>
            <a:off x="-36720" y="75132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99" name="Line 5"/>
          <p:cNvSpPr/>
          <p:nvPr/>
        </p:nvSpPr>
        <p:spPr>
          <a:xfrm>
            <a:off x="-38880" y="6215400"/>
            <a:ext cx="9219600" cy="360"/>
          </a:xfrm>
          <a:prstGeom prst="line">
            <a:avLst/>
          </a:prstGeom>
          <a:ln w="25560">
            <a:solidFill>
              <a:srgbClr val="F6871B"/>
            </a:solidFill>
            <a:round/>
          </a:ln>
        </p:spPr>
        <p:style>
          <a:lnRef idx="1">
            <a:schemeClr val="accent1"/>
          </a:lnRef>
          <a:fillRef idx="0">
            <a:schemeClr val="accent1"/>
          </a:fillRef>
          <a:effectRef idx="0">
            <a:schemeClr val="accent1"/>
          </a:effectRef>
          <a:fontRef idx="minor"/>
        </p:style>
      </p:sp>
      <p:sp>
        <p:nvSpPr>
          <p:cNvPr id="100" name="CustomShape 6"/>
          <p:cNvSpPr/>
          <p:nvPr/>
        </p:nvSpPr>
        <p:spPr>
          <a:xfrm>
            <a:off x="196920" y="5632273"/>
            <a:ext cx="8722080" cy="56001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400" b="0" strike="noStrike" spc="-1" dirty="0">
                <a:solidFill>
                  <a:schemeClr val="bg1"/>
                </a:solidFill>
                <a:uFill>
                  <a:solidFill>
                    <a:srgbClr val="FFFFFF"/>
                  </a:solidFill>
                </a:uFill>
                <a:latin typeface="Calibri"/>
                <a:ea typeface="DejaVu Sans"/>
              </a:rPr>
              <a:t>The content of this presentation reflects only the authors’ view. The Innovation and Networks Executive Agency (INEA) is not responsible for any use that may be made of the information it contains.</a:t>
            </a:r>
            <a:endParaRPr lang="en-GB" sz="1400" b="0" strike="noStrike" spc="-1" dirty="0">
              <a:solidFill>
                <a:schemeClr val="bg1"/>
              </a:solidFill>
              <a:uFill>
                <a:solidFill>
                  <a:srgbClr val="FFFFFF"/>
                </a:solidFill>
              </a:uFill>
              <a:latin typeface="Arial"/>
            </a:endParaRPr>
          </a:p>
        </p:txBody>
      </p:sp>
      <p:sp>
        <p:nvSpPr>
          <p:cNvPr id="101" name="CustomShape 7"/>
          <p:cNvSpPr/>
          <p:nvPr/>
        </p:nvSpPr>
        <p:spPr>
          <a:xfrm>
            <a:off x="346917" y="848160"/>
            <a:ext cx="8365283" cy="335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0" strike="noStrike" spc="-1" dirty="0">
                <a:solidFill>
                  <a:schemeClr val="bg1"/>
                </a:solidFill>
                <a:uFill>
                  <a:solidFill>
                    <a:srgbClr val="FFFFFF"/>
                  </a:solidFill>
                </a:uFill>
                <a:latin typeface="Calibri"/>
                <a:ea typeface="DejaVu Sans"/>
              </a:rPr>
              <a:t>We acknowledge the </a:t>
            </a:r>
            <a:r>
              <a:rPr lang="en-GB" sz="2000" b="0" strike="noStrike" spc="-1" dirty="0" err="1">
                <a:solidFill>
                  <a:schemeClr val="bg1"/>
                </a:solidFill>
                <a:uFill>
                  <a:solidFill>
                    <a:srgbClr val="FFFFFF"/>
                  </a:solidFill>
                </a:uFill>
                <a:latin typeface="Calibri"/>
                <a:ea typeface="DejaVu Sans"/>
              </a:rPr>
              <a:t>Comisión</a:t>
            </a:r>
            <a:r>
              <a:rPr lang="en-GB" sz="2000" b="0" strike="noStrike" spc="-1" dirty="0">
                <a:solidFill>
                  <a:schemeClr val="bg1"/>
                </a:solidFill>
                <a:uFill>
                  <a:solidFill>
                    <a:srgbClr val="FFFFFF"/>
                  </a:solidFill>
                </a:uFill>
                <a:latin typeface="Calibri"/>
                <a:ea typeface="DejaVu Sans"/>
              </a:rPr>
              <a:t> Federal de </a:t>
            </a:r>
            <a:r>
              <a:rPr lang="en-GB" sz="2000" b="0" strike="noStrike" spc="-1" dirty="0" err="1">
                <a:solidFill>
                  <a:schemeClr val="bg1"/>
                </a:solidFill>
                <a:uFill>
                  <a:solidFill>
                    <a:srgbClr val="FFFFFF"/>
                  </a:solidFill>
                </a:uFill>
                <a:latin typeface="Calibri"/>
                <a:ea typeface="DejaVu Sans"/>
              </a:rPr>
              <a:t>Electricidad</a:t>
            </a:r>
            <a:r>
              <a:rPr lang="en-GB" sz="2000" b="0" strike="noStrike" spc="-1" dirty="0">
                <a:solidFill>
                  <a:schemeClr val="bg1"/>
                </a:solidFill>
                <a:uFill>
                  <a:solidFill>
                    <a:srgbClr val="FFFFFF"/>
                  </a:solidFill>
                </a:uFill>
                <a:latin typeface="Calibri"/>
                <a:ea typeface="DejaVu Sans"/>
              </a:rPr>
              <a:t> (CFE) for kindly providing support and advice and for granting access to their geothermal fields. Data has been kindly provided by </a:t>
            </a:r>
            <a:r>
              <a:rPr lang="en-GB" sz="2000" b="0" strike="noStrike" spc="-1" dirty="0" smtClean="0">
                <a:solidFill>
                  <a:schemeClr val="bg1"/>
                </a:solidFill>
                <a:uFill>
                  <a:solidFill>
                    <a:srgbClr val="FFFFFF"/>
                  </a:solidFill>
                </a:uFill>
                <a:latin typeface="Calibri"/>
                <a:ea typeface="DejaVu Sans"/>
              </a:rPr>
              <a:t>CFE. We are particularly grateful to Oscar L</a:t>
            </a:r>
            <a:r>
              <a:rPr lang="en-GB" sz="2000" b="0" strike="noStrike" spc="-1" dirty="0" smtClean="0">
                <a:solidFill>
                  <a:schemeClr val="bg1"/>
                </a:solidFill>
                <a:uFill>
                  <a:solidFill>
                    <a:srgbClr val="FFFFFF"/>
                  </a:solidFill>
                </a:uFill>
                <a:ea typeface="DejaVu Sans"/>
                <a:cs typeface="Arial" panose="020B0604020202020204" pitchFamily="34" charset="0"/>
              </a:rPr>
              <a:t>ó</a:t>
            </a:r>
            <a:r>
              <a:rPr lang="en-GB" sz="2000" b="0" strike="noStrike" spc="-1" dirty="0" smtClean="0">
                <a:solidFill>
                  <a:schemeClr val="bg1"/>
                </a:solidFill>
                <a:uFill>
                  <a:solidFill>
                    <a:srgbClr val="FFFFFF"/>
                  </a:solidFill>
                </a:uFill>
                <a:latin typeface="Calibri"/>
                <a:ea typeface="DejaVu Sans"/>
              </a:rPr>
              <a:t>pez Romero for his help in collecting fluid samples in the Los </a:t>
            </a:r>
            <a:r>
              <a:rPr lang="en-GB" sz="2000" b="0" strike="noStrike" spc="-1" dirty="0" err="1" smtClean="0">
                <a:solidFill>
                  <a:schemeClr val="bg1"/>
                </a:solidFill>
                <a:uFill>
                  <a:solidFill>
                    <a:srgbClr val="FFFFFF"/>
                  </a:solidFill>
                </a:uFill>
                <a:latin typeface="Calibri"/>
                <a:ea typeface="DejaVu Sans"/>
              </a:rPr>
              <a:t>Humeros</a:t>
            </a:r>
            <a:r>
              <a:rPr lang="en-GB" sz="2000" b="0" strike="noStrike" spc="-1" dirty="0" smtClean="0">
                <a:solidFill>
                  <a:schemeClr val="bg1"/>
                </a:solidFill>
                <a:uFill>
                  <a:solidFill>
                    <a:srgbClr val="FFFFFF"/>
                  </a:solidFill>
                </a:uFill>
                <a:latin typeface="Calibri"/>
                <a:ea typeface="DejaVu Sans"/>
              </a:rPr>
              <a:t> field. We would like to express our gratitude to Rafael Alfaro for his help in collecting waters from thermal springs located in the Los </a:t>
            </a:r>
            <a:r>
              <a:rPr lang="en-GB" sz="2000" b="0" strike="noStrike" spc="-1" dirty="0" err="1" smtClean="0">
                <a:solidFill>
                  <a:schemeClr val="bg1"/>
                </a:solidFill>
                <a:uFill>
                  <a:solidFill>
                    <a:srgbClr val="FFFFFF"/>
                  </a:solidFill>
                </a:uFill>
                <a:latin typeface="Calibri"/>
                <a:ea typeface="DejaVu Sans"/>
              </a:rPr>
              <a:t>Humeros</a:t>
            </a:r>
            <a:r>
              <a:rPr lang="en-GB" sz="2000" b="0" strike="noStrike" spc="-1" dirty="0" smtClean="0">
                <a:solidFill>
                  <a:schemeClr val="bg1"/>
                </a:solidFill>
                <a:uFill>
                  <a:solidFill>
                    <a:srgbClr val="FFFFFF"/>
                  </a:solidFill>
                </a:uFill>
                <a:latin typeface="Calibri"/>
                <a:ea typeface="DejaVu Sans"/>
              </a:rPr>
              <a:t> area.</a:t>
            </a:r>
            <a:endParaRPr lang="en-GB" sz="1800" b="0" strike="noStrike" spc="-1" dirty="0">
              <a:solidFill>
                <a:schemeClr val="bg1"/>
              </a:solidFill>
              <a:uFill>
                <a:solidFill>
                  <a:srgbClr val="FFFFFF"/>
                </a:solidFill>
              </a:uFill>
              <a:latin typeface="Arial"/>
            </a:endParaRPr>
          </a:p>
          <a:p>
            <a:pPr>
              <a:lnSpc>
                <a:spcPct val="100000"/>
              </a:lnSpc>
            </a:pPr>
            <a:endParaRPr lang="en-GB" sz="1800" b="0" strike="noStrike" spc="-1" dirty="0">
              <a:solidFill>
                <a:schemeClr val="bg1"/>
              </a:solidFill>
              <a:uFill>
                <a:solidFill>
                  <a:srgbClr val="FFFFFF"/>
                </a:solidFill>
              </a:uFill>
              <a:latin typeface="Arial"/>
            </a:endParaRPr>
          </a:p>
          <a:p>
            <a:pPr>
              <a:lnSpc>
                <a:spcPct val="100000"/>
              </a:lnSpc>
            </a:pPr>
            <a:r>
              <a:rPr lang="en-GB" sz="2000" b="0" strike="noStrike" spc="-1" dirty="0">
                <a:solidFill>
                  <a:schemeClr val="bg1"/>
                </a:solidFill>
                <a:uFill>
                  <a:solidFill>
                    <a:srgbClr val="FFFFFF"/>
                  </a:solidFill>
                </a:uFill>
                <a:latin typeface="Calibri"/>
                <a:ea typeface="DejaVu Sans"/>
              </a:rPr>
              <a:t>We also acknowledge our Mexican colleagues for their help </a:t>
            </a:r>
            <a:r>
              <a:rPr lang="en-GB" sz="2000" b="0" strike="noStrike" spc="-1" dirty="0" smtClean="0">
                <a:solidFill>
                  <a:schemeClr val="bg1"/>
                </a:solidFill>
                <a:uFill>
                  <a:solidFill>
                    <a:srgbClr val="FFFFFF"/>
                  </a:solidFill>
                </a:uFill>
                <a:latin typeface="Calibri"/>
                <a:ea typeface="DejaVu Sans"/>
              </a:rPr>
              <a:t>and collaboration, especially Aida Lopez Hernandez, scientific coordinator of the GEMEX project, for her constant and valuable support. We are also very grateful to Ernesto Bahena </a:t>
            </a:r>
            <a:r>
              <a:rPr lang="en-GB" sz="2000" b="0" strike="noStrike" spc="-1" dirty="0" err="1" smtClean="0">
                <a:solidFill>
                  <a:schemeClr val="bg1"/>
                </a:solidFill>
                <a:uFill>
                  <a:solidFill>
                    <a:srgbClr val="FFFFFF"/>
                  </a:solidFill>
                </a:uFill>
                <a:latin typeface="Calibri"/>
                <a:ea typeface="DejaVu Sans"/>
              </a:rPr>
              <a:t>Palomares</a:t>
            </a:r>
            <a:r>
              <a:rPr lang="en-GB" sz="2000" b="0" strike="noStrike" spc="-1" dirty="0" smtClean="0">
                <a:solidFill>
                  <a:schemeClr val="bg1"/>
                </a:solidFill>
                <a:uFill>
                  <a:solidFill>
                    <a:srgbClr val="FFFFFF"/>
                  </a:solidFill>
                </a:uFill>
                <a:latin typeface="Calibri"/>
                <a:ea typeface="DejaVu Sans"/>
              </a:rPr>
              <a:t>, who was our driver and guide during all our field campaign.</a:t>
            </a:r>
            <a:endParaRPr lang="en-GB" sz="1800" b="0" strike="noStrike" spc="-1" dirty="0">
              <a:solidFill>
                <a:schemeClr val="bg1"/>
              </a:solidFill>
              <a:uFill>
                <a:solidFill>
                  <a:srgbClr val="FFFFFF"/>
                </a:solidFill>
              </a:uFill>
              <a:latin typeface="Arial"/>
            </a:endParaRPr>
          </a:p>
        </p:txBody>
      </p:sp>
      <p:pic>
        <p:nvPicPr>
          <p:cNvPr id="102" name="Grafik 12"/>
          <p:cNvPicPr/>
          <p:nvPr/>
        </p:nvPicPr>
        <p:blipFill>
          <a:blip r:embed="rId4"/>
          <a:stretch/>
        </p:blipFill>
        <p:spPr>
          <a:xfrm>
            <a:off x="528480" y="4629974"/>
            <a:ext cx="997200" cy="662760"/>
          </a:xfrm>
          <a:prstGeom prst="rect">
            <a:avLst/>
          </a:prstGeom>
          <a:ln>
            <a:noFill/>
          </a:ln>
        </p:spPr>
      </p:pic>
      <p:sp>
        <p:nvSpPr>
          <p:cNvPr id="103" name="CustomShape 8"/>
          <p:cNvSpPr/>
          <p:nvPr/>
        </p:nvSpPr>
        <p:spPr>
          <a:xfrm>
            <a:off x="1525680" y="4504086"/>
            <a:ext cx="5931000" cy="104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1560" b="0" strike="noStrike" spc="-1" dirty="0">
                <a:solidFill>
                  <a:schemeClr val="bg1"/>
                </a:solidFill>
                <a:uFill>
                  <a:solidFill>
                    <a:srgbClr val="FFFFFF"/>
                  </a:solidFill>
                </a:uFill>
                <a:latin typeface="Arial"/>
                <a:ea typeface="DejaVu Sans"/>
              </a:rPr>
              <a:t>This project has received funding from the European Union’s Horizon 2020 research and innovation programme under grant agreement No. 727550 </a:t>
            </a:r>
            <a:r>
              <a:rPr lang="en-GB" sz="1600" b="0" strike="noStrike" spc="-1" dirty="0">
                <a:solidFill>
                  <a:schemeClr val="bg1"/>
                </a:solidFill>
                <a:uFill>
                  <a:solidFill>
                    <a:srgbClr val="FFFFFF"/>
                  </a:solidFill>
                </a:uFill>
                <a:latin typeface="Arial"/>
                <a:ea typeface="DejaVu Sans"/>
              </a:rPr>
              <a:t>and the Mexican Energy Sustainability Fund CONACYT-SENER, project 2015-04-68074</a:t>
            </a:r>
            <a:endParaRPr lang="en-GB" sz="1800" b="0" strike="noStrike" spc="-1" dirty="0">
              <a:solidFill>
                <a:schemeClr val="bg1"/>
              </a:solidFill>
              <a:uFill>
                <a:solidFill>
                  <a:srgbClr val="FFFFFF"/>
                </a:solidFill>
              </a:uFill>
              <a:latin typeface="Arial"/>
            </a:endParaRPr>
          </a:p>
        </p:txBody>
      </p:sp>
      <p:pic>
        <p:nvPicPr>
          <p:cNvPr id="104" name="Grafik 25"/>
          <p:cNvPicPr/>
          <p:nvPr/>
        </p:nvPicPr>
        <p:blipFill>
          <a:blip r:embed="rId5"/>
          <a:stretch/>
        </p:blipFill>
        <p:spPr>
          <a:xfrm>
            <a:off x="7441020" y="4697406"/>
            <a:ext cx="1148400" cy="662760"/>
          </a:xfrm>
          <a:prstGeom prst="rect">
            <a:avLst/>
          </a:prstGeom>
          <a:ln>
            <a:solidFill>
              <a:srgbClr val="000000"/>
            </a:solidFill>
          </a:ln>
        </p:spPr>
      </p:pic>
      <p:pic>
        <p:nvPicPr>
          <p:cNvPr id="105" name="Grafik 1"/>
          <p:cNvPicPr/>
          <p:nvPr/>
        </p:nvPicPr>
        <p:blipFill>
          <a:blip r:embed="rId6"/>
          <a:stretch/>
        </p:blipFill>
        <p:spPr>
          <a:xfrm>
            <a:off x="860400" y="6346800"/>
            <a:ext cx="648000" cy="388800"/>
          </a:xfrm>
          <a:prstGeom prst="rect">
            <a:avLst/>
          </a:prstGeom>
          <a:ln>
            <a:solidFill>
              <a:srgbClr val="000000"/>
            </a:solidFill>
          </a:ln>
        </p:spPr>
      </p:pic>
      <p:sp>
        <p:nvSpPr>
          <p:cNvPr id="16" name="Textfeld 4"/>
          <p:cNvSpPr txBox="1"/>
          <p:nvPr/>
        </p:nvSpPr>
        <p:spPr>
          <a:xfrm>
            <a:off x="1508400" y="6330482"/>
            <a:ext cx="6247766" cy="411651"/>
          </a:xfrm>
          <a:prstGeom prst="rect">
            <a:avLst/>
          </a:prstGeom>
          <a:noFill/>
        </p:spPr>
        <p:txBody>
          <a:bodyPr wrap="square" rtlCol="0">
            <a:spAutoFit/>
          </a:bodyPr>
          <a:lstStyle/>
          <a:p>
            <a:r>
              <a:rPr lang="en-GB" sz="1025" b="1" dirty="0" smtClean="0">
                <a:solidFill>
                  <a:schemeClr val="bg1"/>
                </a:solidFill>
                <a:latin typeface="Helvetica" pitchFamily="34" charset="0"/>
                <a:cs typeface="Arial" panose="020B0604020202020204" pitchFamily="34" charset="0"/>
              </a:rPr>
              <a:t>Developments of </a:t>
            </a:r>
            <a:r>
              <a:rPr lang="en-GB" sz="1025" b="1" dirty="0" err="1" smtClean="0">
                <a:solidFill>
                  <a:schemeClr val="bg1"/>
                </a:solidFill>
                <a:latin typeface="Helvetica" pitchFamily="34" charset="0"/>
                <a:cs typeface="Arial" panose="020B0604020202020204" pitchFamily="34" charset="0"/>
              </a:rPr>
              <a:t>geothermometers</a:t>
            </a:r>
            <a:r>
              <a:rPr lang="en-GB" sz="1025" b="1" dirty="0" smtClean="0">
                <a:solidFill>
                  <a:schemeClr val="bg1"/>
                </a:solidFill>
                <a:latin typeface="Helvetica" pitchFamily="34" charset="0"/>
                <a:cs typeface="Arial" panose="020B0604020202020204" pitchFamily="34" charset="0"/>
              </a:rPr>
              <a:t> </a:t>
            </a:r>
            <a:r>
              <a:rPr lang="en-GB" sz="1050" b="1" dirty="0" smtClean="0">
                <a:solidFill>
                  <a:schemeClr val="bg1"/>
                </a:solidFill>
                <a:latin typeface="Helvetica" pitchFamily="34" charset="0"/>
                <a:cs typeface="Arial" panose="020B0604020202020204" pitchFamily="34" charset="0"/>
              </a:rPr>
              <a:t>applied to the Los </a:t>
            </a:r>
            <a:r>
              <a:rPr lang="en-GB" sz="1050" b="1" dirty="0" err="1" smtClean="0">
                <a:solidFill>
                  <a:schemeClr val="bg1"/>
                </a:solidFill>
                <a:latin typeface="Helvetica" pitchFamily="34" charset="0"/>
                <a:cs typeface="Arial" panose="020B0604020202020204" pitchFamily="34" charset="0"/>
              </a:rPr>
              <a:t>Humeros</a:t>
            </a:r>
            <a:r>
              <a:rPr lang="en-GB" sz="1050" b="1" dirty="0" smtClean="0">
                <a:solidFill>
                  <a:schemeClr val="bg1"/>
                </a:solidFill>
                <a:latin typeface="Helvetica" pitchFamily="34" charset="0"/>
                <a:cs typeface="Arial" panose="020B0604020202020204" pitchFamily="34" charset="0"/>
              </a:rPr>
              <a:t> and </a:t>
            </a:r>
            <a:r>
              <a:rPr lang="en-GB" sz="1050" b="1" dirty="0" err="1" smtClean="0">
                <a:solidFill>
                  <a:schemeClr val="bg1"/>
                </a:solidFill>
                <a:latin typeface="Helvetica" pitchFamily="34" charset="0"/>
                <a:cs typeface="Arial" panose="020B0604020202020204" pitchFamily="34" charset="0"/>
              </a:rPr>
              <a:t>Acoculco</a:t>
            </a:r>
            <a:r>
              <a:rPr lang="en-GB" sz="1050" b="1" dirty="0" smtClean="0">
                <a:solidFill>
                  <a:schemeClr val="bg1"/>
                </a:solidFill>
                <a:latin typeface="Helvetica" pitchFamily="34" charset="0"/>
                <a:cs typeface="Arial" panose="020B0604020202020204" pitchFamily="34" charset="0"/>
              </a:rPr>
              <a:t> geothermal fields </a:t>
            </a:r>
            <a:endParaRPr lang="en-GB" sz="1025" b="1" dirty="0" smtClean="0">
              <a:solidFill>
                <a:schemeClr val="bg1"/>
              </a:solidFill>
              <a:latin typeface="Helvetica" pitchFamily="34" charset="0"/>
              <a:cs typeface="Arial" panose="020B0604020202020204" pitchFamily="34" charset="0"/>
            </a:endParaRPr>
          </a:p>
          <a:p>
            <a:r>
              <a:rPr lang="en-GB" sz="1025" b="1" dirty="0" smtClean="0">
                <a:solidFill>
                  <a:schemeClr val="bg1"/>
                </a:solidFill>
                <a:latin typeface="Helvetica" pitchFamily="34" charset="0"/>
                <a:cs typeface="Arial" panose="020B0604020202020204" pitchFamily="34" charset="0"/>
              </a:rPr>
              <a:t>Bernard Sanjuan, Frederick Gal, and Ruth Alfaro</a:t>
            </a:r>
            <a:endParaRPr lang="en-GB" sz="1025" b="1" dirty="0">
              <a:solidFill>
                <a:schemeClr val="bg1"/>
              </a:solidFill>
              <a:latin typeface="Helvetica" pitchFamily="34" charset="0"/>
              <a:cs typeface="Arial" panose="020B0604020202020204" pitchFamily="34" charset="0"/>
            </a:endParaRPr>
          </a:p>
        </p:txBody>
      </p:sp>
      <p:pic>
        <p:nvPicPr>
          <p:cNvPr id="17" name="Imag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6166" y="6315397"/>
            <a:ext cx="1247878" cy="50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8985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496850" y="6349955"/>
            <a:ext cx="6034707" cy="411651"/>
          </a:xfrm>
          <a:prstGeom prst="rect">
            <a:avLst/>
          </a:prstGeom>
          <a:noFill/>
        </p:spPr>
        <p:txBody>
          <a:bodyPr wrap="square" rtlCol="0">
            <a:spAutoFit/>
          </a:bodyPr>
          <a:lstStyle/>
          <a:p>
            <a:r>
              <a:rPr lang="en-GB" sz="1025" b="1" dirty="0" smtClean="0">
                <a:solidFill>
                  <a:srgbClr val="4C4949"/>
                </a:solidFill>
                <a:latin typeface="Helvetica" pitchFamily="34" charset="0"/>
                <a:cs typeface="Arial" panose="020B0604020202020204" pitchFamily="34" charset="0"/>
              </a:rPr>
              <a:t>Developments of auxiliary geothermometers (</a:t>
            </a:r>
            <a:r>
              <a:rPr lang="en-GB" sz="1050" b="1" dirty="0" smtClean="0">
                <a:solidFill>
                  <a:srgbClr val="4C4949"/>
                </a:solidFill>
                <a:latin typeface="Helvetica" pitchFamily="34" charset="0"/>
                <a:cs typeface="Arial" panose="020B0604020202020204" pitchFamily="34" charset="0"/>
              </a:rPr>
              <a:t>Los Humeros and </a:t>
            </a:r>
            <a:r>
              <a:rPr lang="en-GB" sz="1050" b="1" dirty="0" err="1" smtClean="0">
                <a:solidFill>
                  <a:srgbClr val="4C4949"/>
                </a:solidFill>
                <a:latin typeface="Helvetica" pitchFamily="34" charset="0"/>
                <a:cs typeface="Arial" panose="020B0604020202020204" pitchFamily="34" charset="0"/>
              </a:rPr>
              <a:t>Acoculco</a:t>
            </a:r>
            <a:r>
              <a:rPr lang="en-GB" sz="1050" b="1" dirty="0" smtClean="0">
                <a:solidFill>
                  <a:srgbClr val="4C4949"/>
                </a:solidFill>
                <a:latin typeface="Helvetica" pitchFamily="34" charset="0"/>
                <a:cs typeface="Arial" panose="020B0604020202020204" pitchFamily="34" charset="0"/>
              </a:rPr>
              <a:t> geothermal fields) </a:t>
            </a:r>
            <a:endParaRPr lang="en-GB" sz="1025" b="1" dirty="0" smtClean="0">
              <a:solidFill>
                <a:srgbClr val="4C4949"/>
              </a:solidFill>
              <a:latin typeface="Helvetica" pitchFamily="34" charset="0"/>
              <a:cs typeface="Arial" panose="020B0604020202020204" pitchFamily="34" charset="0"/>
            </a:endParaRPr>
          </a:p>
          <a:p>
            <a:r>
              <a:rPr lang="en-GB" sz="1025" b="1" dirty="0" smtClean="0">
                <a:solidFill>
                  <a:srgbClr val="4C4949"/>
                </a:solidFill>
                <a:latin typeface="Helvetica" pitchFamily="34" charset="0"/>
                <a:cs typeface="Arial" panose="020B0604020202020204" pitchFamily="34" charset="0"/>
              </a:rPr>
              <a:t>Bernard Sanjuan, Frederick Gal, and Ruth Alfaro</a:t>
            </a:r>
            <a:endParaRPr lang="en-GB" sz="1025" b="1" dirty="0">
              <a:solidFill>
                <a:srgbClr val="4C4949"/>
              </a:solidFill>
              <a:latin typeface="Helvetica" pitchFamily="34" charset="0"/>
              <a:cs typeface="Arial" panose="020B0604020202020204" pitchFamily="34" charset="0"/>
            </a:endParaRPr>
          </a:p>
        </p:txBody>
      </p:sp>
      <p:pic>
        <p:nvPicPr>
          <p:cNvPr id="36" name="Grafik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0061" y="57744"/>
            <a:ext cx="2150839" cy="632896"/>
          </a:xfrm>
          <a:prstGeom prst="rect">
            <a:avLst/>
          </a:prstGeom>
        </p:spPr>
      </p:pic>
      <p:pic>
        <p:nvPicPr>
          <p:cNvPr id="37" name="Grafik 36"/>
          <p:cNvPicPr>
            <a:picLocks noChangeAspect="1"/>
          </p:cNvPicPr>
          <p:nvPr/>
        </p:nvPicPr>
        <p:blipFill>
          <a:blip r:embed="rId3"/>
          <a:stretch>
            <a:fillRect/>
          </a:stretch>
        </p:blipFill>
        <p:spPr>
          <a:xfrm>
            <a:off x="197029" y="6369168"/>
            <a:ext cx="576707" cy="383859"/>
          </a:xfrm>
          <a:prstGeom prst="rect">
            <a:avLst/>
          </a:prstGeom>
        </p:spPr>
      </p:pic>
      <p:cxnSp>
        <p:nvCxnSpPr>
          <p:cNvPr id="42" name="Gerader Verbinder 41"/>
          <p:cNvCxnSpPr/>
          <p:nvPr/>
        </p:nvCxnSpPr>
        <p:spPr>
          <a:xfrm>
            <a:off x="-36958" y="751322"/>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39075" y="6215659"/>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pic>
        <p:nvPicPr>
          <p:cNvPr id="10"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1557" y="6306838"/>
            <a:ext cx="1247878" cy="50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feld 40"/>
          <p:cNvSpPr txBox="1"/>
          <p:nvPr/>
        </p:nvSpPr>
        <p:spPr>
          <a:xfrm>
            <a:off x="-1" y="122960"/>
            <a:ext cx="6045201" cy="523220"/>
          </a:xfrm>
          <a:prstGeom prst="rect">
            <a:avLst/>
          </a:prstGeom>
          <a:noFill/>
        </p:spPr>
        <p:txBody>
          <a:bodyPr wrap="square" lIns="403753" rIns="403753" rtlCol="0">
            <a:spAutoFit/>
          </a:bodyPr>
          <a:lstStyle/>
          <a:p>
            <a:r>
              <a:rPr lang="en-GB" sz="2800" b="1" dirty="0" smtClean="0">
                <a:solidFill>
                  <a:srgbClr val="4C4949"/>
                </a:solidFill>
                <a:latin typeface="Helvetica" pitchFamily="34" charset="0"/>
                <a:cs typeface="Arial" panose="020B0604020202020204" pitchFamily="34" charset="0"/>
              </a:rPr>
              <a:t>Main </a:t>
            </a:r>
            <a:r>
              <a:rPr lang="en-GB" sz="2800" b="1" dirty="0" smtClean="0">
                <a:solidFill>
                  <a:srgbClr val="4C4949"/>
                </a:solidFill>
                <a:latin typeface="Arial" panose="020B0604020202020204" pitchFamily="34" charset="0"/>
                <a:cs typeface="Arial" panose="020B0604020202020204" pitchFamily="34" charset="0"/>
              </a:rPr>
              <a:t>objectives of this study</a:t>
            </a:r>
            <a:endParaRPr lang="en-GB" sz="2800" b="1" dirty="0">
              <a:solidFill>
                <a:srgbClr val="4C4949"/>
              </a:solidFill>
              <a:latin typeface="Arial" panose="020B0604020202020204" pitchFamily="34" charset="0"/>
              <a:cs typeface="Arial" panose="020B0604020202020204" pitchFamily="34" charset="0"/>
            </a:endParaRPr>
          </a:p>
        </p:txBody>
      </p:sp>
      <p:sp>
        <p:nvSpPr>
          <p:cNvPr id="19" name="ZoneTexte 18"/>
          <p:cNvSpPr txBox="1"/>
          <p:nvPr/>
        </p:nvSpPr>
        <p:spPr>
          <a:xfrm>
            <a:off x="140254" y="928945"/>
            <a:ext cx="8803721" cy="5109091"/>
          </a:xfrm>
          <a:prstGeom prst="rect">
            <a:avLst/>
          </a:prstGeom>
          <a:noFill/>
        </p:spPr>
        <p:txBody>
          <a:bodyPr wrap="square">
            <a:spAutoFit/>
          </a:bodyPr>
          <a:lstStyle/>
          <a:p>
            <a:pPr marL="355600" indent="-355600">
              <a:buClr>
                <a:srgbClr val="2B8895"/>
              </a:buClr>
              <a:buFontTx/>
              <a:buChar char="&gt;"/>
              <a:defRPr/>
            </a:pPr>
            <a:r>
              <a:rPr lang="en-US" sz="2000" dirty="0" smtClean="0">
                <a:latin typeface="Arial" panose="020B0604020202020204" pitchFamily="34" charset="0"/>
                <a:cs typeface="Arial" panose="020B0604020202020204" pitchFamily="34" charset="0"/>
              </a:rPr>
              <a:t>The knowledge of the </a:t>
            </a:r>
            <a:r>
              <a:rPr lang="en-US" sz="2000" b="1" dirty="0" smtClean="0">
                <a:latin typeface="Arial" panose="020B0604020202020204" pitchFamily="34" charset="0"/>
                <a:cs typeface="Arial" panose="020B0604020202020204" pitchFamily="34" charset="0"/>
              </a:rPr>
              <a:t>temperature</a:t>
            </a:r>
            <a:r>
              <a:rPr lang="en-US" sz="2000" dirty="0" smtClean="0">
                <a:latin typeface="Arial" panose="020B0604020202020204" pitchFamily="34" charset="0"/>
                <a:cs typeface="Arial" panose="020B0604020202020204" pitchFamily="34" charset="0"/>
              </a:rPr>
              <a:t> of the deep geothermal fluids, </a:t>
            </a:r>
            <a:r>
              <a:rPr lang="en-US" sz="2000" b="1" dirty="0" smtClean="0">
                <a:latin typeface="Arial" panose="020B0604020202020204" pitchFamily="34" charset="0"/>
                <a:cs typeface="Arial" panose="020B0604020202020204" pitchFamily="34" charset="0"/>
              </a:rPr>
              <a:t>rock permeability </a:t>
            </a:r>
            <a:r>
              <a:rPr lang="en-US" sz="2000" dirty="0" smtClean="0">
                <a:latin typeface="Arial" panose="020B0604020202020204" pitchFamily="34" charset="0"/>
                <a:cs typeface="Arial" panose="020B0604020202020204" pitchFamily="34" charset="0"/>
              </a:rPr>
              <a:t>and </a:t>
            </a:r>
            <a:r>
              <a:rPr lang="en-US" sz="2000" b="1" dirty="0" smtClean="0">
                <a:latin typeface="Arial" panose="020B0604020202020204" pitchFamily="34" charset="0"/>
                <a:cs typeface="Arial" panose="020B0604020202020204" pitchFamily="34" charset="0"/>
              </a:rPr>
              <a:t>water reservoir capacity </a:t>
            </a:r>
            <a:r>
              <a:rPr lang="en-US" sz="2000" dirty="0" smtClean="0">
                <a:latin typeface="Arial" panose="020B0604020202020204" pitchFamily="34" charset="0"/>
                <a:cs typeface="Arial" panose="020B0604020202020204" pitchFamily="34" charset="0"/>
              </a:rPr>
              <a:t>are three key parameters for developing deep geothermal energy</a:t>
            </a:r>
          </a:p>
          <a:p>
            <a:pPr marL="355600" indent="-355600">
              <a:buClr>
                <a:srgbClr val="2B8895"/>
              </a:buClr>
              <a:buFontTx/>
              <a:buChar char="&gt;"/>
              <a:defRPr/>
            </a:pPr>
            <a:endParaRPr lang="en-US" sz="600" dirty="0" smtClean="0">
              <a:latin typeface="Arial" panose="020B0604020202020204" pitchFamily="34" charset="0"/>
              <a:cs typeface="Arial" panose="020B0604020202020204" pitchFamily="34" charset="0"/>
            </a:endParaRPr>
          </a:p>
          <a:p>
            <a:pPr marL="355600" indent="-355600">
              <a:buClr>
                <a:srgbClr val="2B8895"/>
              </a:buClr>
              <a:buFontTx/>
              <a:buChar char="&gt;"/>
              <a:defRPr/>
            </a:pPr>
            <a:r>
              <a:rPr lang="en-US" sz="2000" dirty="0" smtClean="0">
                <a:latin typeface="Arial" panose="020B0604020202020204" pitchFamily="34" charset="0"/>
                <a:cs typeface="Arial" panose="020B0604020202020204" pitchFamily="34" charset="0"/>
              </a:rPr>
              <a:t>Improve the reservoir temperature estimation in high-temperature </a:t>
            </a:r>
            <a:r>
              <a:rPr lang="en-US" sz="2000" dirty="0">
                <a:latin typeface="Arial" panose="020B0604020202020204" pitchFamily="34" charset="0"/>
                <a:cs typeface="Arial" panose="020B0604020202020204" pitchFamily="34" charset="0"/>
              </a:rPr>
              <a:t>deep </a:t>
            </a:r>
            <a:r>
              <a:rPr lang="en-US" sz="2000" dirty="0" smtClean="0">
                <a:latin typeface="Arial" panose="020B0604020202020204" pitchFamily="34" charset="0"/>
                <a:cs typeface="Arial" panose="020B0604020202020204" pitchFamily="34" charset="0"/>
              </a:rPr>
              <a:t>volcanic reservoirs such </a:t>
            </a:r>
            <a:r>
              <a:rPr lang="en-US" sz="2000" dirty="0">
                <a:latin typeface="Arial" panose="020B0604020202020204" pitchFamily="34" charset="0"/>
                <a:cs typeface="Arial" panose="020B0604020202020204" pitchFamily="34" charset="0"/>
              </a:rPr>
              <a:t>as Los </a:t>
            </a:r>
            <a:r>
              <a:rPr lang="en-US" sz="2000" dirty="0" err="1">
                <a:latin typeface="Arial" panose="020B0604020202020204" pitchFamily="34" charset="0"/>
                <a:cs typeface="Arial" panose="020B0604020202020204" pitchFamily="34" charset="0"/>
              </a:rPr>
              <a:t>Humeros</a:t>
            </a:r>
            <a:r>
              <a:rPr lang="en-US" sz="2000" dirty="0">
                <a:latin typeface="Arial" panose="020B0604020202020204" pitchFamily="34" charset="0"/>
                <a:cs typeface="Arial" panose="020B0604020202020204" pitchFamily="34" charset="0"/>
              </a:rPr>
              <a:t> and </a:t>
            </a:r>
            <a:r>
              <a:rPr lang="en-US" sz="2000" dirty="0" err="1" smtClean="0">
                <a:latin typeface="Arial" panose="020B0604020202020204" pitchFamily="34" charset="0"/>
                <a:cs typeface="Arial" panose="020B0604020202020204" pitchFamily="34" charset="0"/>
              </a:rPr>
              <a:t>Acoculco</a:t>
            </a:r>
            <a:r>
              <a:rPr lang="en-US" sz="2000" dirty="0" smtClean="0">
                <a:latin typeface="Arial" panose="020B0604020202020204" pitchFamily="34" charset="0"/>
                <a:cs typeface="Arial" panose="020B0604020202020204" pitchFamily="34" charset="0"/>
              </a:rPr>
              <a:t> by developing </a:t>
            </a:r>
            <a:r>
              <a:rPr lang="en-US" sz="2000" dirty="0">
                <a:latin typeface="Arial" panose="020B0604020202020204" pitchFamily="34" charset="0"/>
                <a:cs typeface="Arial" panose="020B0604020202020204" pitchFamily="34" charset="0"/>
              </a:rPr>
              <a:t>auxiliary </a:t>
            </a:r>
            <a:r>
              <a:rPr lang="en-US" sz="2000" dirty="0" smtClean="0">
                <a:latin typeface="Arial" panose="020B0604020202020204" pitchFamily="34" charset="0"/>
                <a:cs typeface="Arial" panose="020B0604020202020204" pitchFamily="34" charset="0"/>
              </a:rPr>
              <a:t>chemical geothermometers </a:t>
            </a:r>
            <a:r>
              <a:rPr lang="en-US" sz="2000" dirty="0">
                <a:latin typeface="Arial" panose="020B0604020202020204" pitchFamily="34" charset="0"/>
                <a:cs typeface="Arial" panose="020B0604020202020204" pitchFamily="34" charset="0"/>
              </a:rPr>
              <a:t>like Na-Li, </a:t>
            </a:r>
            <a:r>
              <a:rPr lang="en-US" sz="2000" dirty="0" smtClean="0">
                <a:latin typeface="Arial" panose="020B0604020202020204" pitchFamily="34" charset="0"/>
                <a:cs typeface="Arial" panose="020B0604020202020204" pitchFamily="34" charset="0"/>
              </a:rPr>
              <a:t>Na-</a:t>
            </a:r>
            <a:r>
              <a:rPr lang="en-US" sz="2000" dirty="0" err="1" smtClean="0">
                <a:latin typeface="Arial" panose="020B0604020202020204" pitchFamily="34" charset="0"/>
                <a:cs typeface="Arial" panose="020B0604020202020204" pitchFamily="34" charset="0"/>
              </a:rPr>
              <a:t>Rb</a:t>
            </a:r>
            <a:r>
              <a:rPr lang="en-US" sz="2000" dirty="0" smtClean="0">
                <a:latin typeface="Arial" panose="020B0604020202020204" pitchFamily="34" charset="0"/>
                <a:cs typeface="Arial" panose="020B0604020202020204" pitchFamily="34" charset="0"/>
              </a:rPr>
              <a:t>, Na-Cs</a:t>
            </a:r>
            <a:r>
              <a:rPr lang="en-US" sz="2000" dirty="0">
                <a:latin typeface="Arial" panose="020B0604020202020204" pitchFamily="34" charset="0"/>
                <a:cs typeface="Arial" panose="020B0604020202020204" pitchFamily="34" charset="0"/>
              </a:rPr>
              <a:t>, K-</a:t>
            </a:r>
            <a:r>
              <a:rPr lang="en-US" sz="2000" dirty="0" err="1">
                <a:latin typeface="Arial" panose="020B0604020202020204" pitchFamily="34" charset="0"/>
                <a:cs typeface="Arial" panose="020B0604020202020204" pitchFamily="34" charset="0"/>
              </a:rPr>
              <a:t>Sr</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K-</a:t>
            </a:r>
            <a:r>
              <a:rPr lang="en-US" sz="2000" dirty="0" err="1" smtClean="0">
                <a:latin typeface="Arial" panose="020B0604020202020204" pitchFamily="34" charset="0"/>
                <a:cs typeface="Arial" panose="020B0604020202020204" pitchFamily="34" charset="0"/>
              </a:rPr>
              <a:t>Mn</a:t>
            </a:r>
            <a:r>
              <a:rPr lang="en-US" sz="2000" dirty="0">
                <a:latin typeface="Arial" panose="020B0604020202020204" pitchFamily="34" charset="0"/>
                <a:cs typeface="Arial" panose="020B0604020202020204" pitchFamily="34" charset="0"/>
              </a:rPr>
              <a:t>, K-Fe, K-F, </a:t>
            </a:r>
            <a:r>
              <a:rPr lang="en-US" sz="2000" dirty="0" smtClean="0">
                <a:latin typeface="Arial" panose="020B0604020202020204" pitchFamily="34" charset="0"/>
                <a:cs typeface="Arial" panose="020B0604020202020204" pitchFamily="34" charset="0"/>
              </a:rPr>
              <a:t>K-W, and </a:t>
            </a:r>
            <a:r>
              <a:rPr lang="en-US" sz="2000" dirty="0">
                <a:latin typeface="Arial" panose="020B0604020202020204" pitchFamily="34" charset="0"/>
                <a:cs typeface="Arial" panose="020B0604020202020204" pitchFamily="34" charset="0"/>
              </a:rPr>
              <a:t>compare the </a:t>
            </a:r>
            <a:r>
              <a:rPr lang="en-US" sz="2000" dirty="0" smtClean="0">
                <a:latin typeface="Arial" panose="020B0604020202020204" pitchFamily="34" charset="0"/>
                <a:cs typeface="Arial" panose="020B0604020202020204" pitchFamily="34" charset="0"/>
              </a:rPr>
              <a:t>estimated temperatures with those using:</a:t>
            </a:r>
            <a:endParaRPr lang="en-US" sz="2000" dirty="0">
              <a:latin typeface="Arial" panose="020B0604020202020204" pitchFamily="34" charset="0"/>
              <a:cs typeface="Arial" panose="020B0604020202020204" pitchFamily="34" charset="0"/>
            </a:endParaRPr>
          </a:p>
          <a:p>
            <a:pPr marL="355600" indent="-355600" eaLnBrk="1" hangingPunct="1">
              <a:buClr>
                <a:srgbClr val="2B8895"/>
              </a:buClr>
              <a:defRPr/>
            </a:pPr>
            <a:endParaRPr lang="en-US" sz="800" dirty="0">
              <a:latin typeface="Arial" panose="020B0604020202020204" pitchFamily="34" charset="0"/>
              <a:cs typeface="Arial" panose="020B0604020202020204" pitchFamily="34" charset="0"/>
            </a:endParaRPr>
          </a:p>
          <a:p>
            <a:pPr marL="896938" indent="-180975">
              <a:buClr>
                <a:srgbClr val="2B8895"/>
              </a:buClr>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classical </a:t>
            </a:r>
            <a:r>
              <a:rPr lang="en-US" sz="1600" dirty="0">
                <a:latin typeface="Arial" panose="020B0604020202020204" pitchFamily="34" charset="0"/>
                <a:cs typeface="Arial" panose="020B0604020202020204" pitchFamily="34" charset="0"/>
              </a:rPr>
              <a:t>water geothermometers (Na-K, Na-K-Ca, K-Mg, </a:t>
            </a:r>
            <a:r>
              <a:rPr lang="en-US" sz="1600" dirty="0" smtClean="0">
                <a:latin typeface="Arial" panose="020B0604020202020204" pitchFamily="34" charset="0"/>
                <a:cs typeface="Arial" panose="020B0604020202020204" pitchFamily="34" charset="0"/>
              </a:rPr>
              <a:t>SiO</a:t>
            </a:r>
            <a:r>
              <a:rPr lang="en-US" sz="1600" baseline="-250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δ</a:t>
            </a:r>
            <a:r>
              <a:rPr lang="en-US" sz="1600" baseline="30000" dirty="0" smtClean="0">
                <a:latin typeface="Arial" panose="020B0604020202020204" pitchFamily="34" charset="0"/>
                <a:cs typeface="Arial" panose="020B0604020202020204" pitchFamily="34" charset="0"/>
              </a:rPr>
              <a:t>18</a:t>
            </a:r>
            <a:r>
              <a:rPr lang="en-US" sz="1600" dirty="0" smtClean="0">
                <a:latin typeface="Arial" panose="020B0604020202020204" pitchFamily="34" charset="0"/>
                <a:cs typeface="Arial" panose="020B0604020202020204" pitchFamily="34" charset="0"/>
              </a:rPr>
              <a:t>O</a:t>
            </a:r>
            <a:r>
              <a:rPr lang="en-US" sz="1600" baseline="-25000" dirty="0" smtClean="0">
                <a:latin typeface="Arial" panose="020B0604020202020204" pitchFamily="34" charset="0"/>
                <a:cs typeface="Arial" panose="020B0604020202020204" pitchFamily="34" charset="0"/>
              </a:rPr>
              <a:t>H2O-SO4</a:t>
            </a:r>
            <a:r>
              <a:rPr lang="en-US" sz="1600" dirty="0">
                <a:latin typeface="Arial" panose="020B0604020202020204" pitchFamily="34" charset="0"/>
                <a:cs typeface="Arial" panose="020B0604020202020204" pitchFamily="34" charset="0"/>
              </a:rPr>
              <a:t>…)</a:t>
            </a:r>
          </a:p>
          <a:p>
            <a:pPr marL="896938" indent="-180975">
              <a:buClr>
                <a:srgbClr val="2B8895"/>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numerical multicomponent geochemical modelling </a:t>
            </a:r>
          </a:p>
          <a:p>
            <a:pPr marL="896938" indent="-180975" eaLnBrk="1" hangingPunct="1">
              <a:buClr>
                <a:srgbClr val="2B8895"/>
              </a:buClr>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gas </a:t>
            </a:r>
            <a:r>
              <a:rPr lang="en-US" sz="1600" dirty="0">
                <a:latin typeface="Arial" panose="020B0604020202020204" pitchFamily="34" charset="0"/>
                <a:cs typeface="Arial" panose="020B0604020202020204" pitchFamily="34" charset="0"/>
              </a:rPr>
              <a:t>geothermometers (</a:t>
            </a:r>
            <a:r>
              <a:rPr lang="en-US" sz="1600" dirty="0" smtClean="0">
                <a:latin typeface="Arial" panose="020B0604020202020204" pitchFamily="34" charset="0"/>
                <a:cs typeface="Arial" panose="020B0604020202020204" pitchFamily="34" charset="0"/>
              </a:rPr>
              <a:t>CO</a:t>
            </a:r>
            <a:r>
              <a:rPr lang="en-US" sz="1600" baseline="-250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-CH</a:t>
            </a:r>
            <a:r>
              <a:rPr lang="en-US" sz="1600" baseline="-25000" dirty="0" smtClean="0">
                <a:latin typeface="Arial" panose="020B0604020202020204" pitchFamily="34" charset="0"/>
                <a:cs typeface="Arial" panose="020B0604020202020204" pitchFamily="34" charset="0"/>
              </a:rPr>
              <a:t>4</a:t>
            </a:r>
            <a:r>
              <a:rPr lang="en-US" sz="1600" dirty="0" smtClean="0">
                <a:latin typeface="Arial" panose="020B0604020202020204" pitchFamily="34" charset="0"/>
                <a:cs typeface="Arial" panose="020B0604020202020204" pitchFamily="34" charset="0"/>
              </a:rPr>
              <a:t>-H</a:t>
            </a:r>
            <a:r>
              <a:rPr lang="en-US" sz="1600" baseline="-250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S-H</a:t>
            </a:r>
            <a:r>
              <a:rPr lang="en-US" sz="1600" baseline="-250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 CO</a:t>
            </a:r>
            <a:r>
              <a:rPr lang="en-US" sz="1600" baseline="-250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-CH</a:t>
            </a:r>
            <a:r>
              <a:rPr lang="en-US" sz="1600" baseline="-25000" dirty="0" smtClean="0">
                <a:latin typeface="Arial" panose="020B0604020202020204" pitchFamily="34" charset="0"/>
                <a:cs typeface="Arial" panose="020B0604020202020204" pitchFamily="34" charset="0"/>
              </a:rPr>
              <a:t>4</a:t>
            </a:r>
            <a:r>
              <a:rPr lang="en-US" sz="1600" dirty="0" smtClean="0">
                <a:latin typeface="Arial" panose="020B0604020202020204" pitchFamily="34" charset="0"/>
                <a:cs typeface="Arial" panose="020B0604020202020204" pitchFamily="34" charset="0"/>
              </a:rPr>
              <a:t>-H</a:t>
            </a:r>
            <a:r>
              <a:rPr lang="en-US" sz="1600" baseline="-25000" dirty="0" smtClean="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CO</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-CH</a:t>
            </a:r>
            <a:r>
              <a:rPr lang="en-US" sz="1600" baseline="-25000" dirty="0">
                <a:latin typeface="Arial" panose="020B0604020202020204" pitchFamily="34" charset="0"/>
                <a:cs typeface="Arial" panose="020B0604020202020204" pitchFamily="34" charset="0"/>
              </a:rPr>
              <a:t>4</a:t>
            </a:r>
            <a:r>
              <a:rPr lang="en-US" sz="1600" dirty="0">
                <a:latin typeface="Arial" panose="020B0604020202020204" pitchFamily="34" charset="0"/>
                <a:cs typeface="Arial" panose="020B0604020202020204" pitchFamily="34" charset="0"/>
              </a:rPr>
              <a:t>, H</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-Ar, CO</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-Ar…)</a:t>
            </a:r>
          </a:p>
          <a:p>
            <a:pPr marL="355600" indent="-355600" eaLnBrk="1" hangingPunct="1">
              <a:buClr>
                <a:srgbClr val="2B8895"/>
              </a:buClr>
              <a:defRPr/>
            </a:pPr>
            <a:endParaRPr lang="en-US" sz="800" dirty="0">
              <a:latin typeface="Arial" panose="020B0604020202020204" pitchFamily="34" charset="0"/>
              <a:cs typeface="Arial" panose="020B0604020202020204" pitchFamily="34" charset="0"/>
            </a:endParaRPr>
          </a:p>
          <a:p>
            <a:pPr marL="355600" indent="-355600" eaLnBrk="1" hangingPunct="1">
              <a:buClr>
                <a:srgbClr val="2B8895"/>
              </a:buClr>
              <a:defRPr/>
            </a:pPr>
            <a:endParaRPr lang="en-US" sz="800" dirty="0">
              <a:latin typeface="Arial" panose="020B0604020202020204" pitchFamily="34" charset="0"/>
              <a:cs typeface="Arial" panose="020B0604020202020204" pitchFamily="34" charset="0"/>
            </a:endParaRPr>
          </a:p>
          <a:p>
            <a:pPr marL="355600" indent="-355600" eaLnBrk="1" hangingPunct="1">
              <a:buClr>
                <a:srgbClr val="2B8895"/>
              </a:buClr>
              <a:buFont typeface="Arial" panose="020B0604020202020204" pitchFamily="34" charset="0"/>
              <a:buChar char="&gt;"/>
              <a:defRPr/>
            </a:pPr>
            <a:r>
              <a:rPr lang="en-US" sz="2000" dirty="0">
                <a:latin typeface="Arial" panose="020B0604020202020204" pitchFamily="34" charset="0"/>
                <a:cs typeface="Arial" panose="020B0604020202020204" pitchFamily="34" charset="0"/>
              </a:rPr>
              <a:t>V</a:t>
            </a:r>
            <a:r>
              <a:rPr lang="en-US" sz="2000" dirty="0" smtClean="0">
                <a:latin typeface="Arial" panose="020B0604020202020204" pitchFamily="34" charset="0"/>
                <a:cs typeface="Arial" panose="020B0604020202020204" pitchFamily="34" charset="0"/>
              </a:rPr>
              <a:t>alidate these geothermometers on the fluids from the Los </a:t>
            </a:r>
            <a:r>
              <a:rPr lang="en-US" sz="2000" dirty="0" err="1" smtClean="0">
                <a:latin typeface="Arial" panose="020B0604020202020204" pitchFamily="34" charset="0"/>
                <a:cs typeface="Arial" panose="020B0604020202020204" pitchFamily="34" charset="0"/>
              </a:rPr>
              <a:t>Humeros</a:t>
            </a:r>
            <a:r>
              <a:rPr lang="en-US" sz="2000" dirty="0" smtClean="0">
                <a:latin typeface="Arial" panose="020B0604020202020204" pitchFamily="34" charset="0"/>
                <a:cs typeface="Arial" panose="020B0604020202020204" pitchFamily="34" charset="0"/>
              </a:rPr>
              <a:t> geothermal wells where deep temperatures were measured </a:t>
            </a:r>
          </a:p>
          <a:p>
            <a:pPr marL="355600" indent="-355600" eaLnBrk="1" hangingPunct="1">
              <a:buClr>
                <a:srgbClr val="2B8895"/>
              </a:buClr>
              <a:buFont typeface="Arial" panose="020B0604020202020204" pitchFamily="34" charset="0"/>
              <a:buChar char="&gt;"/>
              <a:defRPr/>
            </a:pPr>
            <a:endParaRPr lang="en-US" sz="800" dirty="0">
              <a:latin typeface="Arial" panose="020B0604020202020204" pitchFamily="34" charset="0"/>
              <a:cs typeface="Arial" panose="020B0604020202020204" pitchFamily="34" charset="0"/>
            </a:endParaRPr>
          </a:p>
          <a:p>
            <a:pPr marL="355600" indent="-355600" eaLnBrk="1" hangingPunct="1">
              <a:buClr>
                <a:srgbClr val="2B8895"/>
              </a:buClr>
              <a:buFont typeface="Arial" panose="020B0604020202020204" pitchFamily="34" charset="0"/>
              <a:buChar char="&gt;"/>
              <a:defRPr/>
            </a:pPr>
            <a:r>
              <a:rPr lang="en-US" sz="2000" dirty="0" smtClean="0">
                <a:latin typeface="Arial" panose="020B0604020202020204" pitchFamily="34" charset="0"/>
                <a:cs typeface="Arial" panose="020B0604020202020204" pitchFamily="34" charset="0"/>
              </a:rPr>
              <a:t>Test these geothermometers on fluids collected from thermal springs in the Los </a:t>
            </a:r>
            <a:r>
              <a:rPr lang="en-US" sz="2000" dirty="0" err="1" smtClean="0">
                <a:latin typeface="Arial" panose="020B0604020202020204" pitchFamily="34" charset="0"/>
                <a:cs typeface="Arial" panose="020B0604020202020204" pitchFamily="34" charset="0"/>
              </a:rPr>
              <a:t>Humeros</a:t>
            </a:r>
            <a:r>
              <a:rPr lang="en-US" sz="2000" dirty="0" smtClean="0">
                <a:latin typeface="Arial" panose="020B0604020202020204" pitchFamily="34" charset="0"/>
                <a:cs typeface="Arial" panose="020B0604020202020204" pitchFamily="34" charset="0"/>
              </a:rPr>
              <a:t> and </a:t>
            </a:r>
            <a:r>
              <a:rPr lang="en-US" sz="2000" dirty="0" err="1" smtClean="0">
                <a:latin typeface="Arial" panose="020B0604020202020204" pitchFamily="34" charset="0"/>
                <a:cs typeface="Arial" panose="020B0604020202020204" pitchFamily="34" charset="0"/>
              </a:rPr>
              <a:t>Acoculco</a:t>
            </a:r>
            <a:r>
              <a:rPr lang="en-US" sz="2000" dirty="0" smtClean="0">
                <a:latin typeface="Arial" panose="020B0604020202020204" pitchFamily="34" charset="0"/>
                <a:cs typeface="Arial" panose="020B0604020202020204" pitchFamily="34" charset="0"/>
              </a:rPr>
              <a:t> geothermal areas</a:t>
            </a:r>
            <a:endParaRPr lang="en-GB" sz="2000" dirty="0">
              <a:latin typeface="Arial" panose="020B0604020202020204" pitchFamily="34" charset="0"/>
              <a:cs typeface="Arial" panose="020B0604020202020204" pitchFamily="34" charset="0"/>
            </a:endParaRPr>
          </a:p>
        </p:txBody>
      </p:sp>
      <p:pic>
        <p:nvPicPr>
          <p:cNvPr id="11" name="Grafik 1"/>
          <p:cNvPicPr/>
          <p:nvPr/>
        </p:nvPicPr>
        <p:blipFill>
          <a:blip r:embed="rId5"/>
          <a:stretch/>
        </p:blipFill>
        <p:spPr>
          <a:xfrm>
            <a:off x="925925" y="6369168"/>
            <a:ext cx="570925" cy="383859"/>
          </a:xfrm>
          <a:prstGeom prst="rect">
            <a:avLst/>
          </a:prstGeom>
          <a:ln>
            <a:solidFill>
              <a:srgbClr val="000000"/>
            </a:solidFill>
          </a:ln>
        </p:spPr>
      </p:pic>
    </p:spTree>
    <p:extLst>
      <p:ext uri="{BB962C8B-B14F-4D97-AF65-F5344CB8AC3E}">
        <p14:creationId xmlns:p14="http://schemas.microsoft.com/office/powerpoint/2010/main" val="4092647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0061" y="57744"/>
            <a:ext cx="2150839" cy="632896"/>
          </a:xfrm>
          <a:prstGeom prst="rect">
            <a:avLst/>
          </a:prstGeom>
        </p:spPr>
      </p:pic>
      <p:pic>
        <p:nvPicPr>
          <p:cNvPr id="37" name="Grafik 36"/>
          <p:cNvPicPr>
            <a:picLocks noChangeAspect="1"/>
          </p:cNvPicPr>
          <p:nvPr/>
        </p:nvPicPr>
        <p:blipFill>
          <a:blip r:embed="rId3"/>
          <a:stretch>
            <a:fillRect/>
          </a:stretch>
        </p:blipFill>
        <p:spPr>
          <a:xfrm>
            <a:off x="197029" y="6363408"/>
            <a:ext cx="585361" cy="389619"/>
          </a:xfrm>
          <a:prstGeom prst="rect">
            <a:avLst/>
          </a:prstGeom>
        </p:spPr>
      </p:pic>
      <p:sp>
        <p:nvSpPr>
          <p:cNvPr id="41" name="Textfeld 40"/>
          <p:cNvSpPr txBox="1"/>
          <p:nvPr/>
        </p:nvSpPr>
        <p:spPr>
          <a:xfrm>
            <a:off x="61994" y="127167"/>
            <a:ext cx="3425125" cy="523220"/>
          </a:xfrm>
          <a:prstGeom prst="rect">
            <a:avLst/>
          </a:prstGeom>
          <a:noFill/>
        </p:spPr>
        <p:txBody>
          <a:bodyPr wrap="square" lIns="403753" rIns="403753" rtlCol="0">
            <a:spAutoFit/>
          </a:bodyPr>
          <a:lstStyle/>
          <a:p>
            <a:r>
              <a:rPr lang="en-GB" sz="2800" b="1" dirty="0" smtClean="0">
                <a:solidFill>
                  <a:srgbClr val="4C4949"/>
                </a:solidFill>
                <a:latin typeface="Helvetica" pitchFamily="34" charset="0"/>
                <a:cs typeface="Arial" panose="020B0604020202020204" pitchFamily="34" charset="0"/>
              </a:rPr>
              <a:t>Existing data</a:t>
            </a:r>
            <a:endParaRPr lang="en-GB" sz="2800" b="1" dirty="0">
              <a:solidFill>
                <a:srgbClr val="4C4949"/>
              </a:solidFill>
              <a:latin typeface="Helvetica" pitchFamily="34" charset="0"/>
              <a:cs typeface="Arial" panose="020B0604020202020204" pitchFamily="34" charset="0"/>
            </a:endParaRPr>
          </a:p>
        </p:txBody>
      </p:sp>
      <p:cxnSp>
        <p:nvCxnSpPr>
          <p:cNvPr id="42" name="Gerader Verbinder 41"/>
          <p:cNvCxnSpPr/>
          <p:nvPr/>
        </p:nvCxnSpPr>
        <p:spPr>
          <a:xfrm>
            <a:off x="-36958" y="751322"/>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39075" y="6215659"/>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pic>
        <p:nvPicPr>
          <p:cNvPr id="10"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2078" y="6303019"/>
            <a:ext cx="1247878" cy="50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152400" y="933087"/>
            <a:ext cx="8991600" cy="5416868"/>
          </a:xfrm>
          <a:prstGeom prst="rect">
            <a:avLst/>
          </a:prstGeom>
          <a:noFill/>
        </p:spPr>
        <p:txBody>
          <a:bodyPr wrap="square">
            <a:spAutoFit/>
          </a:bodyPr>
          <a:lstStyle/>
          <a:p>
            <a:pPr marL="266700" indent="-266700">
              <a:buClr>
                <a:srgbClr val="2B8895"/>
              </a:buClr>
              <a:buFontTx/>
              <a:buChar char="&gt;"/>
              <a:defRPr/>
            </a:pPr>
            <a:r>
              <a:rPr lang="en-GB" sz="2000" dirty="0">
                <a:latin typeface="Arial" panose="020B0604020202020204" pitchFamily="34" charset="0"/>
                <a:cs typeface="Arial" panose="020B0604020202020204" pitchFamily="34" charset="0"/>
              </a:rPr>
              <a:t>Literature review relative to the Los </a:t>
            </a:r>
            <a:r>
              <a:rPr lang="en-GB" sz="2000" dirty="0" err="1">
                <a:latin typeface="Arial" panose="020B0604020202020204" pitchFamily="34" charset="0"/>
                <a:cs typeface="Arial" panose="020B0604020202020204" pitchFamily="34" charset="0"/>
              </a:rPr>
              <a:t>Humeros</a:t>
            </a:r>
            <a:r>
              <a:rPr lang="en-GB" sz="2000" dirty="0">
                <a:latin typeface="Arial" panose="020B0604020202020204" pitchFamily="34" charset="0"/>
                <a:cs typeface="Arial" panose="020B0604020202020204" pitchFamily="34" charset="0"/>
              </a:rPr>
              <a:t> and </a:t>
            </a:r>
            <a:r>
              <a:rPr lang="en-GB" sz="2000" dirty="0" err="1">
                <a:latin typeface="Arial" panose="020B0604020202020204" pitchFamily="34" charset="0"/>
                <a:cs typeface="Arial" panose="020B0604020202020204" pitchFamily="34" charset="0"/>
              </a:rPr>
              <a:t>Acoculco</a:t>
            </a:r>
            <a:r>
              <a:rPr lang="en-GB" sz="2000" dirty="0">
                <a:latin typeface="Arial" panose="020B0604020202020204" pitchFamily="34" charset="0"/>
                <a:cs typeface="Arial" panose="020B0604020202020204" pitchFamily="34" charset="0"/>
              </a:rPr>
              <a:t> geothermal </a:t>
            </a:r>
            <a:r>
              <a:rPr lang="en-GB" sz="2000" dirty="0" smtClean="0">
                <a:latin typeface="Arial" panose="020B0604020202020204" pitchFamily="34" charset="0"/>
                <a:cs typeface="Arial" panose="020B0604020202020204" pitchFamily="34" charset="0"/>
              </a:rPr>
              <a:t>areas</a:t>
            </a:r>
          </a:p>
          <a:p>
            <a:pPr marL="266700" indent="-266700">
              <a:buClr>
                <a:srgbClr val="2B8895"/>
              </a:buClr>
              <a:buFontTx/>
              <a:buChar char="&gt;"/>
              <a:defRPr/>
            </a:pPr>
            <a:endParaRPr lang="en-GB" sz="800" dirty="0">
              <a:latin typeface="Arial" panose="020B0604020202020204" pitchFamily="34" charset="0"/>
              <a:cs typeface="Arial" panose="020B0604020202020204" pitchFamily="34" charset="0"/>
            </a:endParaRPr>
          </a:p>
          <a:p>
            <a:pPr marL="266700" indent="-266700">
              <a:buClr>
                <a:srgbClr val="2B8895"/>
              </a:buClr>
              <a:buFontTx/>
              <a:buChar char="&gt;"/>
              <a:defRPr/>
            </a:pPr>
            <a:r>
              <a:rPr lang="en-GB" sz="2000" dirty="0" smtClean="0">
                <a:latin typeface="Arial" panose="020B0604020202020204" pitchFamily="34" charset="0"/>
                <a:cs typeface="Arial" panose="020B0604020202020204" pitchFamily="34" charset="0"/>
              </a:rPr>
              <a:t>Collection of geological logs, temperature, pressure and geochemical </a:t>
            </a:r>
            <a:r>
              <a:rPr lang="en-GB" sz="2000" dirty="0">
                <a:latin typeface="Arial" panose="020B0604020202020204" pitchFamily="34" charset="0"/>
                <a:cs typeface="Arial" panose="020B0604020202020204" pitchFamily="34" charset="0"/>
              </a:rPr>
              <a:t>data relative to waters discharged </a:t>
            </a:r>
            <a:r>
              <a:rPr lang="en-GB" sz="2000" dirty="0" smtClean="0">
                <a:latin typeface="Arial" panose="020B0604020202020204" pitchFamily="34" charset="0"/>
                <a:cs typeface="Arial" panose="020B0604020202020204" pitchFamily="34" charset="0"/>
              </a:rPr>
              <a:t>from 16 </a:t>
            </a:r>
            <a:r>
              <a:rPr lang="en-GB" sz="2000" dirty="0">
                <a:latin typeface="Arial" panose="020B0604020202020204" pitchFamily="34" charset="0"/>
                <a:cs typeface="Arial" panose="020B0604020202020204" pitchFamily="34" charset="0"/>
              </a:rPr>
              <a:t>deep </a:t>
            </a:r>
            <a:r>
              <a:rPr lang="en-GB" sz="2000" dirty="0" smtClean="0">
                <a:latin typeface="Arial" panose="020B0604020202020204" pitchFamily="34" charset="0"/>
                <a:cs typeface="Arial" panose="020B0604020202020204" pitchFamily="34" charset="0"/>
              </a:rPr>
              <a:t>wells, located </a:t>
            </a:r>
            <a:r>
              <a:rPr lang="en-GB" sz="2000" dirty="0">
                <a:latin typeface="Arial" panose="020B0604020202020204" pitchFamily="34" charset="0"/>
                <a:cs typeface="Arial" panose="020B0604020202020204" pitchFamily="34" charset="0"/>
              </a:rPr>
              <a:t>in the </a:t>
            </a:r>
            <a:r>
              <a:rPr lang="en-GB" sz="2000" dirty="0" err="1">
                <a:latin typeface="Arial" panose="020B0604020202020204" pitchFamily="34" charset="0"/>
                <a:cs typeface="Arial" panose="020B0604020202020204" pitchFamily="34" charset="0"/>
              </a:rPr>
              <a:t>Humeros</a:t>
            </a:r>
            <a:r>
              <a:rPr lang="en-GB" sz="2000" dirty="0">
                <a:latin typeface="Arial" panose="020B0604020202020204" pitchFamily="34" charset="0"/>
                <a:cs typeface="Arial" panose="020B0604020202020204" pitchFamily="34" charset="0"/>
              </a:rPr>
              <a:t> geothermal </a:t>
            </a:r>
            <a:r>
              <a:rPr lang="en-GB" sz="2000" dirty="0" smtClean="0">
                <a:latin typeface="Arial" panose="020B0604020202020204" pitchFamily="34" charset="0"/>
                <a:cs typeface="Arial" panose="020B0604020202020204" pitchFamily="34" charset="0"/>
              </a:rPr>
              <a:t>field (CFE documents)</a:t>
            </a:r>
            <a:endParaRPr lang="en-GB" sz="2000" dirty="0">
              <a:latin typeface="Arial" panose="020B0604020202020204" pitchFamily="34" charset="0"/>
              <a:cs typeface="Arial" panose="020B0604020202020204" pitchFamily="34" charset="0"/>
            </a:endParaRPr>
          </a:p>
          <a:p>
            <a:pPr marL="266700" indent="-266700" eaLnBrk="1" hangingPunct="1">
              <a:buClr>
                <a:srgbClr val="2B8895"/>
              </a:buClr>
              <a:buFontTx/>
              <a:buChar char="&gt;"/>
              <a:defRPr/>
            </a:pPr>
            <a:endParaRPr lang="en-GB" sz="800" dirty="0">
              <a:latin typeface="Arial" panose="020B0604020202020204" pitchFamily="34" charset="0"/>
              <a:cs typeface="Arial" panose="020B0604020202020204" pitchFamily="34" charset="0"/>
            </a:endParaRPr>
          </a:p>
          <a:p>
            <a:pPr marL="266700" indent="-266700">
              <a:buClr>
                <a:srgbClr val="2B8895"/>
              </a:buClr>
              <a:buFontTx/>
              <a:buChar char="&gt;"/>
              <a:defRPr/>
            </a:pPr>
            <a:r>
              <a:rPr lang="en-GB" sz="2000" dirty="0" smtClean="0">
                <a:latin typeface="Arial" panose="020B0604020202020204" pitchFamily="34" charset="0"/>
                <a:cs typeface="Arial" panose="020B0604020202020204" pitchFamily="34" charset="0"/>
              </a:rPr>
              <a:t>Collection of geochemical data (including B isotopes for 5 waters) from several deep wells in </a:t>
            </a:r>
            <a:r>
              <a:rPr lang="en-GB" sz="2000" dirty="0">
                <a:latin typeface="Arial" panose="020B0604020202020204" pitchFamily="34" charset="0"/>
                <a:cs typeface="Arial" panose="020B0604020202020204" pitchFamily="34" charset="0"/>
              </a:rPr>
              <a:t>the </a:t>
            </a:r>
            <a:r>
              <a:rPr lang="en-GB" sz="2000" dirty="0" err="1">
                <a:latin typeface="Arial" panose="020B0604020202020204" pitchFamily="34" charset="0"/>
                <a:cs typeface="Arial" panose="020B0604020202020204" pitchFamily="34" charset="0"/>
              </a:rPr>
              <a:t>Humeros</a:t>
            </a:r>
            <a:r>
              <a:rPr lang="en-GB" sz="2000" dirty="0">
                <a:latin typeface="Arial" panose="020B0604020202020204" pitchFamily="34" charset="0"/>
                <a:cs typeface="Arial" panose="020B0604020202020204" pitchFamily="34" charset="0"/>
              </a:rPr>
              <a:t> geothermal field (</a:t>
            </a:r>
            <a:r>
              <a:rPr lang="en-GB" sz="2000" dirty="0" smtClean="0">
                <a:latin typeface="Arial" panose="020B0604020202020204" pitchFamily="34" charset="0"/>
                <a:cs typeface="Arial" panose="020B0604020202020204" pitchFamily="34" charset="0"/>
              </a:rPr>
              <a:t>from Arellano </a:t>
            </a:r>
            <a:r>
              <a:rPr lang="en-GB" sz="2000" i="1" dirty="0" smtClean="0">
                <a:latin typeface="Arial" panose="020B0604020202020204" pitchFamily="34" charset="0"/>
                <a:cs typeface="Arial" panose="020B0604020202020204" pitchFamily="34" charset="0"/>
              </a:rPr>
              <a:t>et al., </a:t>
            </a:r>
            <a:r>
              <a:rPr lang="en-GB" sz="2000" dirty="0" smtClean="0">
                <a:latin typeface="Arial" panose="020B0604020202020204" pitchFamily="34" charset="0"/>
                <a:cs typeface="Arial" panose="020B0604020202020204" pitchFamily="34" charset="0"/>
              </a:rPr>
              <a:t>2003, JVGR, 124, 67-88; Bernard </a:t>
            </a:r>
            <a:r>
              <a:rPr lang="en-GB" sz="2000" i="1" dirty="0" smtClean="0">
                <a:latin typeface="Arial" panose="020B0604020202020204" pitchFamily="34" charset="0"/>
                <a:cs typeface="Arial" panose="020B0604020202020204" pitchFamily="34" charset="0"/>
              </a:rPr>
              <a:t>et al.</a:t>
            </a:r>
            <a:r>
              <a:rPr lang="en-GB" sz="2000" dirty="0" smtClean="0">
                <a:latin typeface="Arial" panose="020B0604020202020204" pitchFamily="34" charset="0"/>
                <a:cs typeface="Arial" panose="020B0604020202020204" pitchFamily="34" charset="0"/>
              </a:rPr>
              <a:t>, Applied Geochemistry, 2011; </a:t>
            </a:r>
            <a:r>
              <a:rPr lang="en-GB" sz="2000" dirty="0" err="1" smtClean="0">
                <a:latin typeface="Arial" panose="020B0604020202020204" pitchFamily="34" charset="0"/>
                <a:cs typeface="Arial" panose="020B0604020202020204" pitchFamily="34" charset="0"/>
              </a:rPr>
              <a:t>Pinti</a:t>
            </a:r>
            <a:r>
              <a:rPr lang="en-GB" sz="2000" dirty="0" smtClean="0">
                <a:latin typeface="Arial" panose="020B0604020202020204" pitchFamily="34" charset="0"/>
                <a:cs typeface="Arial" panose="020B0604020202020204" pitchFamily="34" charset="0"/>
              </a:rPr>
              <a:t> </a:t>
            </a:r>
            <a:r>
              <a:rPr lang="en-GB" sz="2000" i="1" dirty="0" smtClean="0">
                <a:latin typeface="Arial" panose="020B0604020202020204" pitchFamily="34" charset="0"/>
                <a:cs typeface="Arial" panose="020B0604020202020204" pitchFamily="34" charset="0"/>
              </a:rPr>
              <a:t>et al.</a:t>
            </a:r>
            <a:r>
              <a:rPr lang="en-GB" sz="2000" dirty="0" smtClean="0">
                <a:latin typeface="Arial" panose="020B0604020202020204" pitchFamily="34" charset="0"/>
                <a:cs typeface="Arial" panose="020B0604020202020204" pitchFamily="34" charset="0"/>
              </a:rPr>
              <a:t>, JVGR, 2017)</a:t>
            </a:r>
          </a:p>
          <a:p>
            <a:pPr marL="266700" indent="-266700" eaLnBrk="1" hangingPunct="1">
              <a:buClr>
                <a:srgbClr val="2B8895"/>
              </a:buClr>
              <a:buFontTx/>
              <a:buChar char="&gt;"/>
              <a:defRPr/>
            </a:pPr>
            <a:endParaRPr lang="en-GB" sz="800" dirty="0" smtClean="0">
              <a:latin typeface="Arial" panose="020B0604020202020204" pitchFamily="34" charset="0"/>
              <a:cs typeface="Arial" panose="020B0604020202020204" pitchFamily="34" charset="0"/>
            </a:endParaRPr>
          </a:p>
          <a:p>
            <a:pPr marL="266700" indent="-266700" eaLnBrk="1" hangingPunct="1">
              <a:buClr>
                <a:srgbClr val="2B8895"/>
              </a:buClr>
              <a:buFontTx/>
              <a:buChar char="&gt;"/>
              <a:defRPr/>
            </a:pPr>
            <a:r>
              <a:rPr lang="en-GB" sz="2000" dirty="0" smtClean="0">
                <a:latin typeface="Arial" panose="020B0604020202020204" pitchFamily="34" charset="0"/>
                <a:cs typeface="Arial" panose="020B0604020202020204" pitchFamily="34" charset="0"/>
              </a:rPr>
              <a:t>Collection of geochemical data of 39 waters collected from thermal springs         in the </a:t>
            </a:r>
            <a:r>
              <a:rPr lang="en-GB" sz="2000" dirty="0" err="1" smtClean="0">
                <a:latin typeface="Arial" panose="020B0604020202020204" pitchFamily="34" charset="0"/>
                <a:cs typeface="Arial" panose="020B0604020202020204" pitchFamily="34" charset="0"/>
              </a:rPr>
              <a:t>Acoculco</a:t>
            </a:r>
            <a:r>
              <a:rPr lang="en-GB" sz="2000" dirty="0" smtClean="0">
                <a:latin typeface="Arial" panose="020B0604020202020204" pitchFamily="34" charset="0"/>
                <a:cs typeface="Arial" panose="020B0604020202020204" pitchFamily="34" charset="0"/>
              </a:rPr>
              <a:t> geothermal area (CFE report 34-86, Exploration Department, December 1986; Hernandez </a:t>
            </a:r>
            <a:r>
              <a:rPr lang="en-GB" sz="2000" i="1" dirty="0" smtClean="0">
                <a:latin typeface="Arial" panose="020B0604020202020204" pitchFamily="34" charset="0"/>
                <a:cs typeface="Arial" panose="020B0604020202020204" pitchFamily="34" charset="0"/>
              </a:rPr>
              <a:t>et al.</a:t>
            </a:r>
            <a:r>
              <a:rPr lang="en-GB" sz="2000" dirty="0" smtClean="0">
                <a:latin typeface="Arial" panose="020B0604020202020204" pitchFamily="34" charset="0"/>
                <a:cs typeface="Arial" panose="020B0604020202020204" pitchFamily="34" charset="0"/>
              </a:rPr>
              <a:t>, 2009; </a:t>
            </a:r>
            <a:r>
              <a:rPr lang="en-GB" sz="2000" dirty="0" err="1" smtClean="0">
                <a:latin typeface="Arial" panose="020B0604020202020204" pitchFamily="34" charset="0"/>
                <a:cs typeface="Arial" panose="020B0604020202020204" pitchFamily="34" charset="0"/>
              </a:rPr>
              <a:t>Peifer</a:t>
            </a:r>
            <a:r>
              <a:rPr lang="en-GB" sz="2000" dirty="0" smtClean="0">
                <a:latin typeface="Arial" panose="020B0604020202020204" pitchFamily="34" charset="0"/>
                <a:cs typeface="Arial" panose="020B0604020202020204" pitchFamily="34" charset="0"/>
              </a:rPr>
              <a:t> </a:t>
            </a:r>
            <a:r>
              <a:rPr lang="en-GB" sz="2000" i="1" dirty="0" smtClean="0">
                <a:latin typeface="Arial" panose="020B0604020202020204" pitchFamily="34" charset="0"/>
                <a:cs typeface="Arial" panose="020B0604020202020204" pitchFamily="34" charset="0"/>
              </a:rPr>
              <a:t>et al.</a:t>
            </a:r>
            <a:r>
              <a:rPr lang="en-GB" sz="2000" dirty="0" smtClean="0">
                <a:latin typeface="Arial" panose="020B0604020202020204" pitchFamily="34" charset="0"/>
                <a:cs typeface="Arial" panose="020B0604020202020204" pitchFamily="34" charset="0"/>
              </a:rPr>
              <a:t>,</a:t>
            </a:r>
            <a:r>
              <a:rPr lang="en-GB" sz="2000" i="1"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2014)   </a:t>
            </a:r>
          </a:p>
          <a:p>
            <a:pPr marL="266700" indent="-266700" eaLnBrk="1" hangingPunct="1">
              <a:buClr>
                <a:srgbClr val="2B8895"/>
              </a:buClr>
              <a:buFontTx/>
              <a:buChar char="&gt;"/>
              <a:defRPr/>
            </a:pPr>
            <a:endParaRPr lang="en-GB" sz="800" dirty="0">
              <a:latin typeface="Arial" panose="020B0604020202020204" pitchFamily="34" charset="0"/>
              <a:cs typeface="Arial" panose="020B0604020202020204" pitchFamily="34" charset="0"/>
            </a:endParaRPr>
          </a:p>
          <a:p>
            <a:pPr marL="266700" indent="-266700" eaLnBrk="1" hangingPunct="1">
              <a:buClr>
                <a:srgbClr val="2B8895"/>
              </a:buClr>
              <a:buFontTx/>
              <a:buChar char="&gt;"/>
              <a:defRPr/>
            </a:pPr>
            <a:r>
              <a:rPr lang="en-GB" sz="2000" dirty="0">
                <a:latin typeface="Arial" panose="020B0604020202020204" pitchFamily="34" charset="0"/>
                <a:cs typeface="Arial" panose="020B0604020202020204" pitchFamily="34" charset="0"/>
              </a:rPr>
              <a:t>E</a:t>
            </a:r>
            <a:r>
              <a:rPr lang="en-GB" sz="2000" dirty="0" smtClean="0">
                <a:latin typeface="Arial" panose="020B0604020202020204" pitchFamily="34" charset="0"/>
                <a:cs typeface="Arial" panose="020B0604020202020204" pitchFamily="34" charset="0"/>
              </a:rPr>
              <a:t>xploitation of these first data (</a:t>
            </a:r>
            <a:r>
              <a:rPr lang="en-GB" sz="2000" b="1" dirty="0" smtClean="0">
                <a:latin typeface="Arial" panose="020B0604020202020204" pitchFamily="34" charset="0"/>
                <a:cs typeface="Arial" panose="020B0604020202020204" pitchFamily="34" charset="0"/>
              </a:rPr>
              <a:t>only the auxiliary Na/Li </a:t>
            </a:r>
            <a:r>
              <a:rPr lang="en-GB" sz="2000" b="1" dirty="0" err="1" smtClean="0">
                <a:latin typeface="Arial" panose="020B0604020202020204" pitchFamily="34" charset="0"/>
                <a:cs typeface="Arial" panose="020B0604020202020204" pitchFamily="34" charset="0"/>
              </a:rPr>
              <a:t>geothermometer</a:t>
            </a:r>
            <a:r>
              <a:rPr lang="en-GB" sz="2000" b="1" dirty="0" smtClean="0">
                <a:latin typeface="Arial" panose="020B0604020202020204" pitchFamily="34" charset="0"/>
                <a:cs typeface="Arial" panose="020B0604020202020204" pitchFamily="34" charset="0"/>
              </a:rPr>
              <a:t>   could be tested because no data for the other trace elements was found</a:t>
            </a:r>
            <a:r>
              <a:rPr lang="en-GB" sz="2000" dirty="0" smtClean="0">
                <a:latin typeface="Arial" panose="020B0604020202020204" pitchFamily="34" charset="0"/>
                <a:cs typeface="Arial" panose="020B0604020202020204" pitchFamily="34" charset="0"/>
              </a:rPr>
              <a:t>) </a:t>
            </a:r>
            <a:endParaRPr lang="en-US" sz="2000" dirty="0">
              <a:latin typeface="Helvetica" panose="020B0604020202020204" pitchFamily="34" charset="0"/>
              <a:cs typeface="Helvetica" panose="020B0604020202020204" pitchFamily="34" charset="0"/>
            </a:endParaRPr>
          </a:p>
          <a:p>
            <a:pPr marL="355600" indent="-355600" eaLnBrk="1" hangingPunct="1">
              <a:buClr>
                <a:srgbClr val="2B8895"/>
              </a:buClr>
              <a:defRPr/>
            </a:pPr>
            <a:endParaRPr lang="en-US" sz="1400" dirty="0">
              <a:latin typeface="Helvetica" panose="020B0604020202020204" pitchFamily="34" charset="0"/>
              <a:cs typeface="Helvetica" panose="020B0604020202020204" pitchFamily="34" charset="0"/>
            </a:endParaRPr>
          </a:p>
        </p:txBody>
      </p:sp>
      <p:sp>
        <p:nvSpPr>
          <p:cNvPr id="12" name="Textfeld 4"/>
          <p:cNvSpPr txBox="1"/>
          <p:nvPr/>
        </p:nvSpPr>
        <p:spPr>
          <a:xfrm>
            <a:off x="1496850" y="6349955"/>
            <a:ext cx="6034707" cy="411651"/>
          </a:xfrm>
          <a:prstGeom prst="rect">
            <a:avLst/>
          </a:prstGeom>
          <a:noFill/>
        </p:spPr>
        <p:txBody>
          <a:bodyPr wrap="square" rtlCol="0">
            <a:spAutoFit/>
          </a:bodyPr>
          <a:lstStyle/>
          <a:p>
            <a:r>
              <a:rPr lang="en-GB" sz="1025" b="1" dirty="0" smtClean="0">
                <a:solidFill>
                  <a:srgbClr val="4C4949"/>
                </a:solidFill>
                <a:latin typeface="Helvetica" pitchFamily="34" charset="0"/>
                <a:cs typeface="Arial" panose="020B0604020202020204" pitchFamily="34" charset="0"/>
              </a:rPr>
              <a:t>Developments of auxiliary geothermometers (</a:t>
            </a:r>
            <a:r>
              <a:rPr lang="en-GB" sz="1050" b="1" dirty="0" smtClean="0">
                <a:solidFill>
                  <a:srgbClr val="4C4949"/>
                </a:solidFill>
                <a:latin typeface="Helvetica" pitchFamily="34" charset="0"/>
                <a:cs typeface="Arial" panose="020B0604020202020204" pitchFamily="34" charset="0"/>
              </a:rPr>
              <a:t>Los Humeros and </a:t>
            </a:r>
            <a:r>
              <a:rPr lang="en-GB" sz="1050" b="1" dirty="0" err="1" smtClean="0">
                <a:solidFill>
                  <a:srgbClr val="4C4949"/>
                </a:solidFill>
                <a:latin typeface="Helvetica" pitchFamily="34" charset="0"/>
                <a:cs typeface="Arial" panose="020B0604020202020204" pitchFamily="34" charset="0"/>
              </a:rPr>
              <a:t>Acoculco</a:t>
            </a:r>
            <a:r>
              <a:rPr lang="en-GB" sz="1050" b="1" dirty="0" smtClean="0">
                <a:solidFill>
                  <a:srgbClr val="4C4949"/>
                </a:solidFill>
                <a:latin typeface="Helvetica" pitchFamily="34" charset="0"/>
                <a:cs typeface="Arial" panose="020B0604020202020204" pitchFamily="34" charset="0"/>
              </a:rPr>
              <a:t> geothermal fields) </a:t>
            </a:r>
            <a:endParaRPr lang="en-GB" sz="1025" b="1" dirty="0" smtClean="0">
              <a:solidFill>
                <a:srgbClr val="4C4949"/>
              </a:solidFill>
              <a:latin typeface="Helvetica" pitchFamily="34" charset="0"/>
              <a:cs typeface="Arial" panose="020B0604020202020204" pitchFamily="34" charset="0"/>
            </a:endParaRPr>
          </a:p>
          <a:p>
            <a:r>
              <a:rPr lang="en-GB" sz="1025" b="1" dirty="0" smtClean="0">
                <a:solidFill>
                  <a:srgbClr val="4C4949"/>
                </a:solidFill>
                <a:latin typeface="Helvetica" pitchFamily="34" charset="0"/>
                <a:cs typeface="Arial" panose="020B0604020202020204" pitchFamily="34" charset="0"/>
              </a:rPr>
              <a:t>Bernard Sanjuan, Frederick Gal, and Ruth Alfaro</a:t>
            </a:r>
            <a:endParaRPr lang="en-GB" sz="1025" b="1" dirty="0">
              <a:solidFill>
                <a:srgbClr val="4C4949"/>
              </a:solidFill>
              <a:latin typeface="Helvetica" pitchFamily="34" charset="0"/>
              <a:cs typeface="Arial" panose="020B0604020202020204" pitchFamily="34" charset="0"/>
            </a:endParaRPr>
          </a:p>
        </p:txBody>
      </p:sp>
      <p:pic>
        <p:nvPicPr>
          <p:cNvPr id="13" name="Grafik 1"/>
          <p:cNvPicPr/>
          <p:nvPr/>
        </p:nvPicPr>
        <p:blipFill>
          <a:blip r:embed="rId5"/>
          <a:stretch/>
        </p:blipFill>
        <p:spPr>
          <a:xfrm>
            <a:off x="925925" y="6369168"/>
            <a:ext cx="570925" cy="383859"/>
          </a:xfrm>
          <a:prstGeom prst="rect">
            <a:avLst/>
          </a:prstGeom>
          <a:ln>
            <a:solidFill>
              <a:srgbClr val="000000"/>
            </a:solidFill>
          </a:ln>
        </p:spPr>
      </p:pic>
    </p:spTree>
    <p:extLst>
      <p:ext uri="{BB962C8B-B14F-4D97-AF65-F5344CB8AC3E}">
        <p14:creationId xmlns:p14="http://schemas.microsoft.com/office/powerpoint/2010/main" val="126316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0061" y="57744"/>
            <a:ext cx="2150839" cy="632896"/>
          </a:xfrm>
          <a:prstGeom prst="rect">
            <a:avLst/>
          </a:prstGeom>
        </p:spPr>
      </p:pic>
      <p:pic>
        <p:nvPicPr>
          <p:cNvPr id="37" name="Grafik 36"/>
          <p:cNvPicPr>
            <a:picLocks noChangeAspect="1"/>
          </p:cNvPicPr>
          <p:nvPr/>
        </p:nvPicPr>
        <p:blipFill>
          <a:blip r:embed="rId4"/>
          <a:stretch>
            <a:fillRect/>
          </a:stretch>
        </p:blipFill>
        <p:spPr>
          <a:xfrm>
            <a:off x="197029" y="6363408"/>
            <a:ext cx="585361" cy="389619"/>
          </a:xfrm>
          <a:prstGeom prst="rect">
            <a:avLst/>
          </a:prstGeom>
        </p:spPr>
      </p:pic>
      <p:sp>
        <p:nvSpPr>
          <p:cNvPr id="41" name="Textfeld 40"/>
          <p:cNvSpPr txBox="1"/>
          <p:nvPr/>
        </p:nvSpPr>
        <p:spPr>
          <a:xfrm>
            <a:off x="0" y="136826"/>
            <a:ext cx="6052088" cy="523220"/>
          </a:xfrm>
          <a:prstGeom prst="rect">
            <a:avLst/>
          </a:prstGeom>
          <a:noFill/>
        </p:spPr>
        <p:txBody>
          <a:bodyPr wrap="square" lIns="403753" rIns="403753" rtlCol="0">
            <a:spAutoFit/>
          </a:bodyPr>
          <a:lstStyle/>
          <a:p>
            <a:r>
              <a:rPr lang="en-GB" sz="2800" b="1" dirty="0" smtClean="0">
                <a:solidFill>
                  <a:srgbClr val="4C4949"/>
                </a:solidFill>
                <a:latin typeface="Helvetica" pitchFamily="34" charset="0"/>
                <a:cs typeface="Arial" panose="020B0604020202020204" pitchFamily="34" charset="0"/>
              </a:rPr>
              <a:t>Water sampling and analyses </a:t>
            </a:r>
            <a:endParaRPr lang="en-GB" sz="2800" b="1" dirty="0">
              <a:solidFill>
                <a:srgbClr val="4C4949"/>
              </a:solidFill>
              <a:latin typeface="Helvetica" pitchFamily="34" charset="0"/>
              <a:cs typeface="Arial" panose="020B0604020202020204" pitchFamily="34" charset="0"/>
            </a:endParaRPr>
          </a:p>
        </p:txBody>
      </p:sp>
      <p:cxnSp>
        <p:nvCxnSpPr>
          <p:cNvPr id="42" name="Gerader Verbinder 41"/>
          <p:cNvCxnSpPr/>
          <p:nvPr/>
        </p:nvCxnSpPr>
        <p:spPr>
          <a:xfrm>
            <a:off x="-36958" y="751322"/>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39075" y="6215659"/>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pic>
        <p:nvPicPr>
          <p:cNvPr id="10" name="Imag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2078" y="6290671"/>
            <a:ext cx="1247878" cy="50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39075" y="4291071"/>
            <a:ext cx="9074587" cy="2185214"/>
          </a:xfrm>
          <a:prstGeom prst="rect">
            <a:avLst/>
          </a:prstGeom>
          <a:noFill/>
        </p:spPr>
        <p:txBody>
          <a:bodyPr wrap="square">
            <a:spAutoFit/>
          </a:bodyPr>
          <a:lstStyle/>
          <a:p>
            <a:pPr marL="355600" indent="-355600">
              <a:buClr>
                <a:srgbClr val="2B8895"/>
              </a:buClr>
              <a:buFontTx/>
              <a:buChar char="&gt;"/>
              <a:defRPr/>
            </a:pPr>
            <a:r>
              <a:rPr lang="en-GB" sz="1800" dirty="0" smtClean="0">
                <a:latin typeface="Arial" panose="020B0604020202020204" pitchFamily="34" charset="0"/>
                <a:cs typeface="Arial" panose="020B0604020202020204" pitchFamily="34" charset="0"/>
              </a:rPr>
              <a:t>Collection of waters from 7 geothermal wells, 4 thermal springs and 3 natural lagoons (crater lakes) in the Los Humeros area and from 7 thermal springs in the </a:t>
            </a:r>
            <a:r>
              <a:rPr lang="en-GB" sz="1800" dirty="0" err="1" smtClean="0">
                <a:latin typeface="Arial" panose="020B0604020202020204" pitchFamily="34" charset="0"/>
                <a:cs typeface="Arial" panose="020B0604020202020204" pitchFamily="34" charset="0"/>
              </a:rPr>
              <a:t>Acoculco</a:t>
            </a:r>
            <a:r>
              <a:rPr lang="en-GB" sz="1800" dirty="0" smtClean="0">
                <a:latin typeface="Arial" panose="020B0604020202020204" pitchFamily="34" charset="0"/>
                <a:cs typeface="Arial" panose="020B0604020202020204" pitchFamily="34" charset="0"/>
              </a:rPr>
              <a:t> area from March 22 to 28, 2018, in collaboration with the Italian CNR </a:t>
            </a:r>
            <a:r>
              <a:rPr lang="en-GB" sz="1800" dirty="0" err="1" smtClean="0">
                <a:latin typeface="Arial" panose="020B0604020202020204" pitchFamily="34" charset="0"/>
                <a:cs typeface="Arial" panose="020B0604020202020204" pitchFamily="34" charset="0"/>
              </a:rPr>
              <a:t>Lelli’s</a:t>
            </a:r>
            <a:r>
              <a:rPr lang="en-GB" sz="1800" dirty="0" smtClean="0">
                <a:latin typeface="Arial" panose="020B0604020202020204" pitchFamily="34" charset="0"/>
                <a:cs typeface="Arial" panose="020B0604020202020204" pitchFamily="34" charset="0"/>
              </a:rPr>
              <a:t> team and Mexican teams (CFE, Ruth Alfaro)</a:t>
            </a:r>
            <a:endParaRPr lang="en-GB" sz="800" dirty="0" smtClean="0">
              <a:latin typeface="Arial" panose="020B0604020202020204" pitchFamily="34" charset="0"/>
              <a:cs typeface="Arial" panose="020B0604020202020204" pitchFamily="34" charset="0"/>
            </a:endParaRPr>
          </a:p>
          <a:p>
            <a:pPr marL="355600" indent="-355600">
              <a:spcBef>
                <a:spcPts val="600"/>
              </a:spcBef>
              <a:buClr>
                <a:srgbClr val="2B8895"/>
              </a:buClr>
              <a:buFontTx/>
              <a:buChar char="&gt;"/>
              <a:defRPr/>
            </a:pPr>
            <a:r>
              <a:rPr lang="en-GB" sz="1800" dirty="0">
                <a:latin typeface="Arial" panose="020B0604020202020204" pitchFamily="34" charset="0"/>
                <a:cs typeface="Arial" panose="020B0604020202020204" pitchFamily="34" charset="0"/>
              </a:rPr>
              <a:t>C</a:t>
            </a:r>
            <a:r>
              <a:rPr lang="en-GB" sz="1800" dirty="0" smtClean="0">
                <a:latin typeface="Arial" panose="020B0604020202020204" pitchFamily="34" charset="0"/>
                <a:cs typeface="Arial" panose="020B0604020202020204" pitchFamily="34" charset="0"/>
              </a:rPr>
              <a:t>hemical and isotope analyses of these 21 water samples in the BRGM laboratories</a:t>
            </a:r>
          </a:p>
          <a:p>
            <a:pPr marL="355600" indent="-355600">
              <a:spcBef>
                <a:spcPts val="600"/>
              </a:spcBef>
              <a:buClr>
                <a:srgbClr val="2B8895"/>
              </a:buClr>
              <a:buFontTx/>
              <a:buChar char="&gt;"/>
              <a:defRPr/>
            </a:pPr>
            <a:r>
              <a:rPr lang="en-GB" sz="1800" dirty="0">
                <a:latin typeface="Arial" panose="020B0604020202020204" pitchFamily="34" charset="0"/>
                <a:cs typeface="Arial" panose="020B0604020202020204" pitchFamily="34" charset="0"/>
              </a:rPr>
              <a:t>G</a:t>
            </a:r>
            <a:r>
              <a:rPr lang="en-GB" sz="1800" dirty="0" smtClean="0">
                <a:latin typeface="Arial" panose="020B0604020202020204" pitchFamily="34" charset="0"/>
                <a:cs typeface="Arial" panose="020B0604020202020204" pitchFamily="34" charset="0"/>
              </a:rPr>
              <a:t>eochemical and </a:t>
            </a:r>
            <a:r>
              <a:rPr lang="en-GB" sz="1800" dirty="0" err="1" smtClean="0">
                <a:latin typeface="Arial" panose="020B0604020202020204" pitchFamily="34" charset="0"/>
                <a:cs typeface="Arial" panose="020B0604020202020204" pitchFamily="34" charset="0"/>
              </a:rPr>
              <a:t>geothermometric</a:t>
            </a:r>
            <a:r>
              <a:rPr lang="en-GB" sz="1800" dirty="0" smtClean="0">
                <a:latin typeface="Arial" panose="020B0604020202020204" pitchFamily="34" charset="0"/>
                <a:cs typeface="Arial" panose="020B0604020202020204" pitchFamily="34" charset="0"/>
              </a:rPr>
              <a:t> data treatment and interpretation</a:t>
            </a:r>
            <a:endParaRPr lang="fr-FR" sz="1800" dirty="0">
              <a:latin typeface="Arial" panose="020B0604020202020204" pitchFamily="34" charset="0"/>
              <a:cs typeface="Arial" panose="020B0604020202020204" pitchFamily="34" charset="0"/>
            </a:endParaRPr>
          </a:p>
          <a:p>
            <a:pPr marL="355600" indent="-355600" eaLnBrk="1" hangingPunct="1">
              <a:buClr>
                <a:srgbClr val="2B8895"/>
              </a:buClr>
              <a:buFontTx/>
              <a:buChar char="&gt;"/>
              <a:defRPr/>
            </a:pPr>
            <a:endParaRPr lang="en-US" sz="1800" dirty="0">
              <a:latin typeface="Helvetica" panose="020B0604020202020204" pitchFamily="34" charset="0"/>
              <a:cs typeface="Helvetica" panose="020B0604020202020204" pitchFamily="34" charset="0"/>
            </a:endParaRPr>
          </a:p>
        </p:txBody>
      </p:sp>
      <p:grpSp>
        <p:nvGrpSpPr>
          <p:cNvPr id="2" name="Groupe 1"/>
          <p:cNvGrpSpPr/>
          <p:nvPr/>
        </p:nvGrpSpPr>
        <p:grpSpPr>
          <a:xfrm>
            <a:off x="4748158" y="824935"/>
            <a:ext cx="4121798" cy="3427802"/>
            <a:chOff x="405527" y="842929"/>
            <a:chExt cx="4042487" cy="3371804"/>
          </a:xfrm>
        </p:grpSpPr>
        <p:pic>
          <p:nvPicPr>
            <p:cNvPr id="3" name="Image 2"/>
            <p:cNvPicPr>
              <a:picLocks noChangeAspect="1"/>
            </p:cNvPicPr>
            <p:nvPr/>
          </p:nvPicPr>
          <p:blipFill>
            <a:blip r:embed="rId6"/>
            <a:stretch>
              <a:fillRect/>
            </a:stretch>
          </p:blipFill>
          <p:spPr>
            <a:xfrm>
              <a:off x="405527" y="842929"/>
              <a:ext cx="3957245" cy="3371804"/>
            </a:xfrm>
            <a:prstGeom prst="rect">
              <a:avLst/>
            </a:prstGeom>
          </p:spPr>
        </p:pic>
        <p:sp>
          <p:nvSpPr>
            <p:cNvPr id="4" name="Ellipse 3"/>
            <p:cNvSpPr/>
            <p:nvPr/>
          </p:nvSpPr>
          <p:spPr>
            <a:xfrm>
              <a:off x="1418094" y="1164090"/>
              <a:ext cx="751669" cy="634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rot="7017294">
              <a:off x="2559838" y="2182864"/>
              <a:ext cx="1659489" cy="7490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063132" y="1770853"/>
              <a:ext cx="1573078" cy="333040"/>
            </a:xfrm>
            <a:prstGeom prst="rect">
              <a:avLst/>
            </a:prstGeom>
            <a:noFill/>
          </p:spPr>
          <p:txBody>
            <a:bodyPr wrap="square" rtlCol="0">
              <a:spAutoFit/>
            </a:bodyPr>
            <a:lstStyle/>
            <a:p>
              <a:r>
                <a:rPr lang="fr-FR" b="1" dirty="0" smtClean="0">
                  <a:solidFill>
                    <a:srgbClr val="FF0000"/>
                  </a:solidFill>
                  <a:latin typeface="Arial" panose="020B0604020202020204" pitchFamily="34" charset="0"/>
                  <a:cs typeface="Arial" panose="020B0604020202020204" pitchFamily="34" charset="0"/>
                </a:rPr>
                <a:t>Acoculco area</a:t>
              </a:r>
              <a:endParaRPr lang="fr-FR" b="1" dirty="0">
                <a:solidFill>
                  <a:srgbClr val="FF0000"/>
                </a:solidFill>
                <a:latin typeface="Arial" panose="020B0604020202020204" pitchFamily="34" charset="0"/>
                <a:cs typeface="Arial" panose="020B0604020202020204" pitchFamily="34" charset="0"/>
              </a:endParaRPr>
            </a:p>
          </p:txBody>
        </p:sp>
        <p:sp>
          <p:nvSpPr>
            <p:cNvPr id="15" name="ZoneTexte 14"/>
            <p:cNvSpPr txBox="1"/>
            <p:nvPr/>
          </p:nvSpPr>
          <p:spPr>
            <a:xfrm>
              <a:off x="2471980" y="3362081"/>
              <a:ext cx="1976034" cy="333040"/>
            </a:xfrm>
            <a:prstGeom prst="rect">
              <a:avLst/>
            </a:prstGeom>
            <a:noFill/>
          </p:spPr>
          <p:txBody>
            <a:bodyPr wrap="square" rtlCol="0">
              <a:spAutoFit/>
            </a:bodyPr>
            <a:lstStyle/>
            <a:p>
              <a:r>
                <a:rPr lang="fr-FR" b="1" dirty="0" smtClean="0">
                  <a:solidFill>
                    <a:srgbClr val="FF0000"/>
                  </a:solidFill>
                  <a:latin typeface="Arial" panose="020B0604020202020204" pitchFamily="34" charset="0"/>
                  <a:cs typeface="Arial" panose="020B0604020202020204" pitchFamily="34" charset="0"/>
                </a:rPr>
                <a:t>Los Humeros area</a:t>
              </a:r>
              <a:endParaRPr lang="fr-FR" b="1" dirty="0">
                <a:solidFill>
                  <a:srgbClr val="FF0000"/>
                </a:solidFill>
                <a:latin typeface="Arial" panose="020B0604020202020204" pitchFamily="34" charset="0"/>
                <a:cs typeface="Arial" panose="020B0604020202020204" pitchFamily="34" charset="0"/>
              </a:endParaRPr>
            </a:p>
          </p:txBody>
        </p:sp>
      </p:grpSp>
      <p:grpSp>
        <p:nvGrpSpPr>
          <p:cNvPr id="5" name="Groupe 4"/>
          <p:cNvGrpSpPr/>
          <p:nvPr/>
        </p:nvGrpSpPr>
        <p:grpSpPr>
          <a:xfrm>
            <a:off x="383531" y="823487"/>
            <a:ext cx="4183664" cy="3423280"/>
            <a:chOff x="4612244" y="878293"/>
            <a:chExt cx="4071292" cy="3332003"/>
          </a:xfrm>
        </p:grpSpPr>
        <p:graphicFrame>
          <p:nvGraphicFramePr>
            <p:cNvPr id="7" name="Objet 6"/>
            <p:cNvGraphicFramePr>
              <a:graphicFrameLocks noChangeAspect="1"/>
            </p:cNvGraphicFramePr>
            <p:nvPr>
              <p:extLst>
                <p:ext uri="{D42A27DB-BD31-4B8C-83A1-F6EECF244321}">
                  <p14:modId xmlns:p14="http://schemas.microsoft.com/office/powerpoint/2010/main" val="3591574091"/>
                </p:ext>
              </p:extLst>
            </p:nvPr>
          </p:nvGraphicFramePr>
          <p:xfrm>
            <a:off x="4612244" y="878293"/>
            <a:ext cx="4071292" cy="3332003"/>
          </p:xfrm>
          <a:graphic>
            <a:graphicData uri="http://schemas.openxmlformats.org/presentationml/2006/ole">
              <mc:AlternateContent xmlns:mc="http://schemas.openxmlformats.org/markup-compatibility/2006">
                <mc:Choice xmlns:v="urn:schemas-microsoft-com:vml" Requires="v">
                  <p:oleObj spid="_x0000_s1029" name="Image" r:id="rId7" imgW="9228240" imgH="7552080" progId="Photoshop.Image.6">
                    <p:embed/>
                  </p:oleObj>
                </mc:Choice>
                <mc:Fallback>
                  <p:oleObj name="Image" r:id="rId7" imgW="9228240" imgH="7552080" progId="Photoshop.Image.6">
                    <p:embed/>
                    <p:pic>
                      <p:nvPicPr>
                        <p:cNvPr id="7" name="Objet 6"/>
                        <p:cNvPicPr/>
                        <p:nvPr/>
                      </p:nvPicPr>
                      <p:blipFill>
                        <a:blip r:embed="rId8"/>
                        <a:stretch>
                          <a:fillRect/>
                        </a:stretch>
                      </p:blipFill>
                      <p:spPr>
                        <a:xfrm>
                          <a:off x="4612244" y="878293"/>
                          <a:ext cx="4071292" cy="3332003"/>
                        </a:xfrm>
                        <a:prstGeom prst="rect">
                          <a:avLst/>
                        </a:prstGeom>
                      </p:spPr>
                    </p:pic>
                  </p:oleObj>
                </mc:Fallback>
              </mc:AlternateContent>
            </a:graphicData>
          </a:graphic>
        </p:graphicFrame>
        <p:sp>
          <p:nvSpPr>
            <p:cNvPr id="17" name="ZoneTexte 16"/>
            <p:cNvSpPr txBox="1"/>
            <p:nvPr/>
          </p:nvSpPr>
          <p:spPr>
            <a:xfrm>
              <a:off x="5771513" y="1555429"/>
              <a:ext cx="1976034" cy="814454"/>
            </a:xfrm>
            <a:prstGeom prst="rect">
              <a:avLst/>
            </a:prstGeom>
            <a:noFill/>
          </p:spPr>
          <p:txBody>
            <a:bodyPr wrap="square" rtlCol="0">
              <a:spAutoFit/>
            </a:bodyPr>
            <a:lstStyle/>
            <a:p>
              <a:pPr algn="ctr"/>
              <a:r>
                <a:rPr lang="fr-FR" b="1" dirty="0" smtClean="0">
                  <a:solidFill>
                    <a:srgbClr val="FF0000"/>
                  </a:solidFill>
                  <a:latin typeface="Arial" panose="020B0604020202020204" pitchFamily="34" charset="0"/>
                  <a:cs typeface="Arial" panose="020B0604020202020204" pitchFamily="34" charset="0"/>
                </a:rPr>
                <a:t>Geothermal wells sampled in the Los Humeros area</a:t>
              </a:r>
              <a:endParaRPr lang="fr-FR" b="1" dirty="0">
                <a:solidFill>
                  <a:srgbClr val="FF0000"/>
                </a:solidFill>
                <a:latin typeface="Arial" panose="020B0604020202020204" pitchFamily="34" charset="0"/>
                <a:cs typeface="Arial" panose="020B0604020202020204" pitchFamily="34" charset="0"/>
              </a:endParaRPr>
            </a:p>
          </p:txBody>
        </p:sp>
      </p:grpSp>
      <p:sp>
        <p:nvSpPr>
          <p:cNvPr id="18" name="Textfeld 4"/>
          <p:cNvSpPr txBox="1"/>
          <p:nvPr/>
        </p:nvSpPr>
        <p:spPr>
          <a:xfrm>
            <a:off x="1496850" y="6349955"/>
            <a:ext cx="6034707" cy="411651"/>
          </a:xfrm>
          <a:prstGeom prst="rect">
            <a:avLst/>
          </a:prstGeom>
          <a:noFill/>
        </p:spPr>
        <p:txBody>
          <a:bodyPr wrap="square" rtlCol="0">
            <a:spAutoFit/>
          </a:bodyPr>
          <a:lstStyle/>
          <a:p>
            <a:r>
              <a:rPr lang="en-GB" sz="1025" b="1" dirty="0" smtClean="0">
                <a:solidFill>
                  <a:srgbClr val="4C4949"/>
                </a:solidFill>
                <a:latin typeface="Helvetica" pitchFamily="34" charset="0"/>
                <a:cs typeface="Arial" panose="020B0604020202020204" pitchFamily="34" charset="0"/>
              </a:rPr>
              <a:t>Developments of auxiliary geothermometers (</a:t>
            </a:r>
            <a:r>
              <a:rPr lang="en-GB" sz="1050" b="1" dirty="0" smtClean="0">
                <a:solidFill>
                  <a:srgbClr val="4C4949"/>
                </a:solidFill>
                <a:latin typeface="Helvetica" pitchFamily="34" charset="0"/>
                <a:cs typeface="Arial" panose="020B0604020202020204" pitchFamily="34" charset="0"/>
              </a:rPr>
              <a:t>Los Humeros and </a:t>
            </a:r>
            <a:r>
              <a:rPr lang="en-GB" sz="1050" b="1" dirty="0" err="1" smtClean="0">
                <a:solidFill>
                  <a:srgbClr val="4C4949"/>
                </a:solidFill>
                <a:latin typeface="Helvetica" pitchFamily="34" charset="0"/>
                <a:cs typeface="Arial" panose="020B0604020202020204" pitchFamily="34" charset="0"/>
              </a:rPr>
              <a:t>Acoculco</a:t>
            </a:r>
            <a:r>
              <a:rPr lang="en-GB" sz="1050" b="1" dirty="0" smtClean="0">
                <a:solidFill>
                  <a:srgbClr val="4C4949"/>
                </a:solidFill>
                <a:latin typeface="Helvetica" pitchFamily="34" charset="0"/>
                <a:cs typeface="Arial" panose="020B0604020202020204" pitchFamily="34" charset="0"/>
              </a:rPr>
              <a:t> geothermal fields) </a:t>
            </a:r>
            <a:endParaRPr lang="en-GB" sz="1025" b="1" dirty="0" smtClean="0">
              <a:solidFill>
                <a:srgbClr val="4C4949"/>
              </a:solidFill>
              <a:latin typeface="Helvetica" pitchFamily="34" charset="0"/>
              <a:cs typeface="Arial" panose="020B0604020202020204" pitchFamily="34" charset="0"/>
            </a:endParaRPr>
          </a:p>
          <a:p>
            <a:r>
              <a:rPr lang="en-GB" sz="1025" b="1" dirty="0" smtClean="0">
                <a:solidFill>
                  <a:srgbClr val="4C4949"/>
                </a:solidFill>
                <a:latin typeface="Helvetica" pitchFamily="34" charset="0"/>
                <a:cs typeface="Arial" panose="020B0604020202020204" pitchFamily="34" charset="0"/>
              </a:rPr>
              <a:t>Bernard Sanjuan, Frederick Gal, and Ruth Alfaro</a:t>
            </a:r>
            <a:endParaRPr lang="en-GB" sz="1025" b="1" dirty="0">
              <a:solidFill>
                <a:srgbClr val="4C4949"/>
              </a:solidFill>
              <a:latin typeface="Helvetica" pitchFamily="34" charset="0"/>
              <a:cs typeface="Arial" panose="020B0604020202020204" pitchFamily="34" charset="0"/>
            </a:endParaRPr>
          </a:p>
        </p:txBody>
      </p:sp>
      <p:pic>
        <p:nvPicPr>
          <p:cNvPr id="19" name="Grafik 1"/>
          <p:cNvPicPr/>
          <p:nvPr/>
        </p:nvPicPr>
        <p:blipFill>
          <a:blip r:embed="rId9"/>
          <a:stretch/>
        </p:blipFill>
        <p:spPr>
          <a:xfrm>
            <a:off x="925925" y="6369168"/>
            <a:ext cx="570925" cy="383859"/>
          </a:xfrm>
          <a:prstGeom prst="rect">
            <a:avLst/>
          </a:prstGeom>
          <a:ln>
            <a:solidFill>
              <a:srgbClr val="000000"/>
            </a:solidFill>
          </a:ln>
        </p:spPr>
      </p:pic>
    </p:spTree>
    <p:extLst>
      <p:ext uri="{BB962C8B-B14F-4D97-AF65-F5344CB8AC3E}">
        <p14:creationId xmlns:p14="http://schemas.microsoft.com/office/powerpoint/2010/main" val="3252176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0061" y="57744"/>
            <a:ext cx="2150839" cy="632896"/>
          </a:xfrm>
          <a:prstGeom prst="rect">
            <a:avLst/>
          </a:prstGeom>
        </p:spPr>
      </p:pic>
      <p:pic>
        <p:nvPicPr>
          <p:cNvPr id="37" name="Grafik 36"/>
          <p:cNvPicPr>
            <a:picLocks noChangeAspect="1"/>
          </p:cNvPicPr>
          <p:nvPr/>
        </p:nvPicPr>
        <p:blipFill>
          <a:blip r:embed="rId4"/>
          <a:stretch>
            <a:fillRect/>
          </a:stretch>
        </p:blipFill>
        <p:spPr>
          <a:xfrm>
            <a:off x="197029" y="6363408"/>
            <a:ext cx="585361" cy="389619"/>
          </a:xfrm>
          <a:prstGeom prst="rect">
            <a:avLst/>
          </a:prstGeom>
        </p:spPr>
      </p:pic>
      <p:sp>
        <p:nvSpPr>
          <p:cNvPr id="41" name="Textfeld 40"/>
          <p:cNvSpPr txBox="1"/>
          <p:nvPr/>
        </p:nvSpPr>
        <p:spPr>
          <a:xfrm>
            <a:off x="-218164" y="126269"/>
            <a:ext cx="5971983" cy="523220"/>
          </a:xfrm>
          <a:prstGeom prst="rect">
            <a:avLst/>
          </a:prstGeom>
          <a:noFill/>
        </p:spPr>
        <p:txBody>
          <a:bodyPr wrap="square" lIns="403753" rIns="403753" rtlCol="0">
            <a:spAutoFit/>
          </a:bodyPr>
          <a:lstStyle/>
          <a:p>
            <a:r>
              <a:rPr lang="en-GB" sz="2800" b="1" dirty="0" smtClean="0">
                <a:solidFill>
                  <a:srgbClr val="4C4949"/>
                </a:solidFill>
                <a:latin typeface="Helvetica" pitchFamily="34" charset="0"/>
                <a:cs typeface="Arial" panose="020B0604020202020204" pitchFamily="34" charset="0"/>
              </a:rPr>
              <a:t>Main chemical characteristics</a:t>
            </a:r>
            <a:endParaRPr lang="en-GB" sz="2800" b="1" dirty="0">
              <a:solidFill>
                <a:srgbClr val="4C4949"/>
              </a:solidFill>
              <a:latin typeface="Helvetica" pitchFamily="34" charset="0"/>
              <a:cs typeface="Arial" panose="020B0604020202020204" pitchFamily="34" charset="0"/>
            </a:endParaRPr>
          </a:p>
        </p:txBody>
      </p:sp>
      <p:cxnSp>
        <p:nvCxnSpPr>
          <p:cNvPr id="42" name="Gerader Verbinder 41"/>
          <p:cNvCxnSpPr/>
          <p:nvPr/>
        </p:nvCxnSpPr>
        <p:spPr>
          <a:xfrm>
            <a:off x="-36958" y="751322"/>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39075" y="6215659"/>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pic>
        <p:nvPicPr>
          <p:cNvPr id="10" name="Imag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5287" y="6289023"/>
            <a:ext cx="1441459" cy="50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4976156" y="1004989"/>
            <a:ext cx="4076976" cy="4878259"/>
          </a:xfrm>
          <a:prstGeom prst="rect">
            <a:avLst/>
          </a:prstGeom>
          <a:noFill/>
        </p:spPr>
        <p:txBody>
          <a:bodyPr wrap="square">
            <a:spAutoFit/>
          </a:bodyPr>
          <a:lstStyle/>
          <a:p>
            <a:pPr marL="266700" indent="-266700">
              <a:buClr>
                <a:srgbClr val="2B8895"/>
              </a:buClr>
              <a:buFontTx/>
              <a:buChar char="&gt;"/>
              <a:defRPr/>
            </a:pPr>
            <a:r>
              <a:rPr lang="en-GB" sz="1800" dirty="0">
                <a:latin typeface="Arial" panose="020B0604020202020204" pitchFamily="34" charset="0"/>
                <a:cs typeface="Arial" panose="020B0604020202020204" pitchFamily="34" charset="0"/>
              </a:rPr>
              <a:t>TDS and pH values for thermal and geothermal waters range from </a:t>
            </a:r>
            <a:r>
              <a:rPr lang="en-GB" sz="1800" dirty="0" smtClean="0">
                <a:latin typeface="Arial" panose="020B0604020202020204" pitchFamily="34" charset="0"/>
                <a:cs typeface="Arial" panose="020B0604020202020204" pitchFamily="34" charset="0"/>
              </a:rPr>
              <a:t>              0.35 </a:t>
            </a:r>
            <a:r>
              <a:rPr lang="en-GB" sz="1800" dirty="0">
                <a:latin typeface="Arial" panose="020B0604020202020204" pitchFamily="34" charset="0"/>
                <a:cs typeface="Arial" panose="020B0604020202020204" pitchFamily="34" charset="0"/>
              </a:rPr>
              <a:t>to 4</a:t>
            </a:r>
            <a:r>
              <a:rPr lang="en-GB" sz="1800" dirty="0" smtClean="0">
                <a:latin typeface="Arial" panose="020B0604020202020204" pitchFamily="34" charset="0"/>
                <a:cs typeface="Arial" panose="020B0604020202020204" pitchFamily="34" charset="0"/>
              </a:rPr>
              <a:t> g/l and </a:t>
            </a:r>
            <a:r>
              <a:rPr lang="en-GB" sz="1800" dirty="0">
                <a:latin typeface="Arial" panose="020B0604020202020204" pitchFamily="34" charset="0"/>
                <a:cs typeface="Arial" panose="020B0604020202020204" pitchFamily="34" charset="0"/>
              </a:rPr>
              <a:t>from </a:t>
            </a:r>
            <a:r>
              <a:rPr lang="en-GB" sz="1800" dirty="0" smtClean="0">
                <a:latin typeface="Arial" panose="020B0604020202020204" pitchFamily="34" charset="0"/>
                <a:cs typeface="Arial" panose="020B0604020202020204" pitchFamily="34" charset="0"/>
              </a:rPr>
              <a:t>3.2 </a:t>
            </a:r>
            <a:r>
              <a:rPr lang="en-GB" sz="1800" dirty="0">
                <a:latin typeface="Arial" panose="020B0604020202020204" pitchFamily="34" charset="0"/>
                <a:cs typeface="Arial" panose="020B0604020202020204" pitchFamily="34" charset="0"/>
              </a:rPr>
              <a:t>to </a:t>
            </a:r>
            <a:r>
              <a:rPr lang="en-GB" sz="1800" dirty="0" smtClean="0">
                <a:latin typeface="Arial" panose="020B0604020202020204" pitchFamily="34" charset="0"/>
                <a:cs typeface="Arial" panose="020B0604020202020204" pitchFamily="34" charset="0"/>
              </a:rPr>
              <a:t>8.9</a:t>
            </a:r>
            <a:r>
              <a:rPr lang="en-GB" sz="1800" dirty="0">
                <a:latin typeface="Arial" panose="020B0604020202020204" pitchFamily="34" charset="0"/>
                <a:cs typeface="Arial" panose="020B0604020202020204" pitchFamily="34" charset="0"/>
              </a:rPr>
              <a:t>, respectively </a:t>
            </a:r>
            <a:endParaRPr lang="en-GB" sz="1800" dirty="0" smtClean="0">
              <a:latin typeface="Arial" panose="020B0604020202020204" pitchFamily="34" charset="0"/>
              <a:cs typeface="Arial" panose="020B0604020202020204" pitchFamily="34" charset="0"/>
            </a:endParaRPr>
          </a:p>
          <a:p>
            <a:pPr marL="266700" indent="-266700">
              <a:buClr>
                <a:srgbClr val="2B8895"/>
              </a:buClr>
              <a:buFontTx/>
              <a:buChar char="&gt;"/>
              <a:defRPr/>
            </a:pPr>
            <a:endParaRPr lang="en-GB" sz="1800" dirty="0">
              <a:latin typeface="Arial" panose="020B0604020202020204" pitchFamily="34" charset="0"/>
              <a:cs typeface="Arial" panose="020B0604020202020204" pitchFamily="34" charset="0"/>
            </a:endParaRPr>
          </a:p>
          <a:p>
            <a:pPr marL="266700" indent="-266700">
              <a:buClr>
                <a:srgbClr val="2B8895"/>
              </a:buClr>
              <a:buFontTx/>
              <a:buChar char="&gt;"/>
              <a:defRPr/>
            </a:pPr>
            <a:r>
              <a:rPr lang="en-GB" sz="1800" dirty="0" smtClean="0">
                <a:latin typeface="Arial" panose="020B0604020202020204" pitchFamily="34" charset="0"/>
                <a:cs typeface="Arial" panose="020B0604020202020204" pitchFamily="34" charset="0"/>
              </a:rPr>
              <a:t>Different types of waters:</a:t>
            </a:r>
          </a:p>
          <a:p>
            <a:pPr>
              <a:buClr>
                <a:srgbClr val="2B8895"/>
              </a:buClr>
              <a:defRPr/>
            </a:pPr>
            <a:endParaRPr lang="en-GB" sz="800" dirty="0" smtClean="0">
              <a:latin typeface="Arial" panose="020B0604020202020204" pitchFamily="34" charset="0"/>
              <a:cs typeface="Arial" panose="020B0604020202020204" pitchFamily="34" charset="0"/>
            </a:endParaRPr>
          </a:p>
          <a:p>
            <a:pPr marL="557213" indent="-285750">
              <a:buClr>
                <a:srgbClr val="2B8895"/>
              </a:buClr>
              <a:buFontTx/>
              <a:buChar char="-"/>
              <a:defRPr/>
            </a:pPr>
            <a:r>
              <a:rPr lang="en-GB" sz="1800" b="1" dirty="0" smtClean="0">
                <a:latin typeface="Arial" panose="020B0604020202020204" pitchFamily="34" charset="0"/>
                <a:cs typeface="Arial" panose="020B0604020202020204" pitchFamily="34" charset="0"/>
              </a:rPr>
              <a:t>HCO</a:t>
            </a:r>
            <a:r>
              <a:rPr lang="en-GB" sz="1800" b="1" baseline="-25000" dirty="0" smtClean="0">
                <a:latin typeface="Arial" panose="020B0604020202020204" pitchFamily="34" charset="0"/>
                <a:cs typeface="Arial" panose="020B0604020202020204" pitchFamily="34" charset="0"/>
              </a:rPr>
              <a:t>3</a:t>
            </a:r>
            <a:r>
              <a:rPr lang="en-GB" sz="1800" b="1" dirty="0" smtClean="0">
                <a:latin typeface="Arial" panose="020B0604020202020204" pitchFamily="34" charset="0"/>
                <a:cs typeface="Arial" panose="020B0604020202020204" pitchFamily="34" charset="0"/>
              </a:rPr>
              <a:t>-Cl-Na</a:t>
            </a:r>
            <a:r>
              <a:rPr lang="en-GB" sz="1800" dirty="0" smtClean="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type</a:t>
            </a:r>
            <a:r>
              <a:rPr lang="en-GB" sz="1800" dirty="0" smtClean="0">
                <a:latin typeface="Arial" panose="020B0604020202020204" pitchFamily="34" charset="0"/>
                <a:cs typeface="Arial" panose="020B0604020202020204" pitchFamily="34" charset="0"/>
              </a:rPr>
              <a:t>: Los </a:t>
            </a:r>
            <a:r>
              <a:rPr lang="en-GB" sz="1800" dirty="0" err="1">
                <a:latin typeface="Arial" panose="020B0604020202020204" pitchFamily="34" charset="0"/>
                <a:cs typeface="Arial" panose="020B0604020202020204" pitchFamily="34" charset="0"/>
              </a:rPr>
              <a:t>H</a:t>
            </a:r>
            <a:r>
              <a:rPr lang="en-GB" sz="1800" dirty="0" err="1" smtClean="0">
                <a:latin typeface="Arial" panose="020B0604020202020204" pitchFamily="34" charset="0"/>
                <a:cs typeface="Arial" panose="020B0604020202020204" pitchFamily="34" charset="0"/>
              </a:rPr>
              <a:t>umeros</a:t>
            </a:r>
            <a:r>
              <a:rPr lang="en-GB" sz="1800" dirty="0" smtClean="0">
                <a:latin typeface="Arial" panose="020B0604020202020204" pitchFamily="34" charset="0"/>
                <a:cs typeface="Arial" panose="020B0604020202020204" pitchFamily="34" charset="0"/>
              </a:rPr>
              <a:t> geothermal waters, most of the thermal waters</a:t>
            </a:r>
          </a:p>
          <a:p>
            <a:pPr marL="557213" indent="-285750">
              <a:spcBef>
                <a:spcPts val="600"/>
              </a:spcBef>
              <a:buClr>
                <a:srgbClr val="2B8895"/>
              </a:buClr>
              <a:buFontTx/>
              <a:buChar char="-"/>
              <a:defRPr/>
            </a:pPr>
            <a:r>
              <a:rPr lang="en-GB" sz="1800" b="1" dirty="0" smtClean="0">
                <a:latin typeface="Arial" panose="020B0604020202020204" pitchFamily="34" charset="0"/>
                <a:cs typeface="Arial" panose="020B0604020202020204" pitchFamily="34" charset="0"/>
              </a:rPr>
              <a:t>SO</a:t>
            </a:r>
            <a:r>
              <a:rPr lang="en-GB" sz="1800" b="1" baseline="-25000" dirty="0" smtClean="0">
                <a:latin typeface="Arial" panose="020B0604020202020204" pitchFamily="34" charset="0"/>
                <a:cs typeface="Arial" panose="020B0604020202020204" pitchFamily="34" charset="0"/>
              </a:rPr>
              <a:t>4</a:t>
            </a:r>
            <a:r>
              <a:rPr lang="en-GB" sz="1800" b="1" dirty="0" smtClean="0">
                <a:latin typeface="Arial" panose="020B0604020202020204" pitchFamily="34" charset="0"/>
                <a:cs typeface="Arial" panose="020B0604020202020204" pitchFamily="34" charset="0"/>
              </a:rPr>
              <a:t>-HCO</a:t>
            </a:r>
            <a:r>
              <a:rPr lang="en-GB" sz="1800" b="1" baseline="-25000" dirty="0" smtClean="0">
                <a:latin typeface="Arial" panose="020B0604020202020204" pitchFamily="34" charset="0"/>
                <a:cs typeface="Arial" panose="020B0604020202020204" pitchFamily="34" charset="0"/>
              </a:rPr>
              <a:t>3</a:t>
            </a:r>
            <a:r>
              <a:rPr lang="en-GB" sz="1800" b="1" dirty="0" smtClean="0">
                <a:latin typeface="Arial" panose="020B0604020202020204" pitchFamily="34" charset="0"/>
                <a:cs typeface="Arial" panose="020B0604020202020204" pitchFamily="34" charset="0"/>
              </a:rPr>
              <a:t>-Na</a:t>
            </a:r>
            <a:r>
              <a:rPr lang="en-GB" sz="1800" dirty="0" smtClean="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type</a:t>
            </a:r>
            <a:r>
              <a:rPr lang="en-GB" sz="1800" dirty="0" smtClean="0">
                <a:latin typeface="Arial" panose="020B0604020202020204" pitchFamily="34" charset="0"/>
                <a:cs typeface="Arial" panose="020B0604020202020204" pitchFamily="34" charset="0"/>
              </a:rPr>
              <a:t>: Los </a:t>
            </a:r>
            <a:r>
              <a:rPr lang="en-GB" sz="1800" dirty="0" err="1" smtClean="0">
                <a:latin typeface="Arial" panose="020B0604020202020204" pitchFamily="34" charset="0"/>
                <a:cs typeface="Arial" panose="020B0604020202020204" pitchFamily="34" charset="0"/>
              </a:rPr>
              <a:t>Azufres</a:t>
            </a:r>
            <a:r>
              <a:rPr lang="en-GB" sz="1800" dirty="0" smtClean="0">
                <a:latin typeface="Arial" panose="020B0604020202020204" pitchFamily="34" charset="0"/>
                <a:cs typeface="Arial" panose="020B0604020202020204" pitchFamily="34" charset="0"/>
              </a:rPr>
              <a:t> and </a:t>
            </a:r>
            <a:r>
              <a:rPr lang="en-GB" sz="1800" dirty="0" err="1" smtClean="0">
                <a:latin typeface="Arial" panose="020B0604020202020204" pitchFamily="34" charset="0"/>
                <a:cs typeface="Arial" panose="020B0604020202020204" pitchFamily="34" charset="0"/>
              </a:rPr>
              <a:t>Virgen</a:t>
            </a:r>
            <a:r>
              <a:rPr lang="en-GB" sz="1800" dirty="0" smtClean="0">
                <a:latin typeface="Arial" panose="020B0604020202020204" pitchFamily="34" charset="0"/>
                <a:cs typeface="Arial" panose="020B0604020202020204" pitchFamily="34" charset="0"/>
              </a:rPr>
              <a:t> del Carmen thermal springs </a:t>
            </a:r>
          </a:p>
          <a:p>
            <a:pPr marL="557213" indent="-285750">
              <a:spcBef>
                <a:spcPts val="600"/>
              </a:spcBef>
              <a:buClr>
                <a:srgbClr val="2B8895"/>
              </a:buClr>
              <a:buFontTx/>
              <a:buChar char="-"/>
              <a:defRPr/>
            </a:pPr>
            <a:r>
              <a:rPr lang="en-GB" sz="1800" b="1" dirty="0" smtClean="0">
                <a:latin typeface="Arial" panose="020B0604020202020204" pitchFamily="34" charset="0"/>
                <a:cs typeface="Arial" panose="020B0604020202020204" pitchFamily="34" charset="0"/>
              </a:rPr>
              <a:t>Ca-Na-HCO</a:t>
            </a:r>
            <a:r>
              <a:rPr lang="en-GB" sz="1800" b="1" baseline="-25000" dirty="0" smtClean="0">
                <a:latin typeface="Arial" panose="020B0604020202020204" pitchFamily="34" charset="0"/>
                <a:cs typeface="Arial" panose="020B0604020202020204" pitchFamily="34" charset="0"/>
              </a:rPr>
              <a:t>3</a:t>
            </a:r>
            <a:r>
              <a:rPr lang="en-GB" sz="1800" b="1" dirty="0" smtClean="0">
                <a:latin typeface="Arial" panose="020B0604020202020204" pitchFamily="34" charset="0"/>
                <a:cs typeface="Arial" panose="020B0604020202020204" pitchFamily="34" charset="0"/>
              </a:rPr>
              <a:t> type</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Quetzalapa</a:t>
            </a:r>
            <a:r>
              <a:rPr lang="en-GB" sz="1800" dirty="0" smtClean="0">
                <a:latin typeface="Arial" panose="020B0604020202020204" pitchFamily="34" charset="0"/>
                <a:cs typeface="Arial" panose="020B0604020202020204" pitchFamily="34" charset="0"/>
              </a:rPr>
              <a:t> and El Rincon thermal springs </a:t>
            </a:r>
          </a:p>
          <a:p>
            <a:pPr marL="557213" indent="-285750">
              <a:spcBef>
                <a:spcPts val="600"/>
              </a:spcBef>
              <a:buClr>
                <a:srgbClr val="2B8895"/>
              </a:buClr>
              <a:buFontTx/>
              <a:buChar char="-"/>
              <a:defRPr/>
            </a:pPr>
            <a:r>
              <a:rPr lang="en-GB" sz="1800" b="1" dirty="0" smtClean="0">
                <a:latin typeface="Arial" panose="020B0604020202020204" pitchFamily="34" charset="0"/>
                <a:cs typeface="Arial" panose="020B0604020202020204" pitchFamily="34" charset="0"/>
              </a:rPr>
              <a:t>Na-Cl type: </a:t>
            </a:r>
            <a:r>
              <a:rPr lang="en-GB" sz="1800" dirty="0" smtClean="0">
                <a:latin typeface="Arial" panose="020B0604020202020204" pitchFamily="34" charset="0"/>
                <a:cs typeface="Arial" panose="020B0604020202020204" pitchFamily="34" charset="0"/>
              </a:rPr>
              <a:t>Lagunas de </a:t>
            </a:r>
            <a:r>
              <a:rPr lang="en-GB" sz="1800" dirty="0" err="1" smtClean="0">
                <a:latin typeface="Arial" panose="020B0604020202020204" pitchFamily="34" charset="0"/>
                <a:cs typeface="Arial" panose="020B0604020202020204" pitchFamily="34" charset="0"/>
              </a:rPr>
              <a:t>Atexcac</a:t>
            </a:r>
            <a:r>
              <a:rPr lang="en-GB" sz="1800" dirty="0" smtClean="0">
                <a:latin typeface="Arial" panose="020B0604020202020204" pitchFamily="34" charset="0"/>
                <a:cs typeface="Arial" panose="020B0604020202020204" pitchFamily="34" charset="0"/>
              </a:rPr>
              <a:t> and </a:t>
            </a:r>
            <a:r>
              <a:rPr lang="en-GB" sz="1800" dirty="0" err="1" smtClean="0">
                <a:latin typeface="Arial" panose="020B0604020202020204" pitchFamily="34" charset="0"/>
                <a:cs typeface="Arial" panose="020B0604020202020204" pitchFamily="34" charset="0"/>
              </a:rPr>
              <a:t>Alchichica</a:t>
            </a:r>
            <a:r>
              <a:rPr lang="en-GB" sz="1800" dirty="0" smtClean="0">
                <a:latin typeface="Arial" panose="020B0604020202020204" pitchFamily="34" charset="0"/>
                <a:cs typeface="Arial" panose="020B0604020202020204" pitchFamily="34" charset="0"/>
              </a:rPr>
              <a:t>  </a:t>
            </a:r>
          </a:p>
        </p:txBody>
      </p:sp>
      <p:grpSp>
        <p:nvGrpSpPr>
          <p:cNvPr id="3" name="Groupe 2"/>
          <p:cNvGrpSpPr/>
          <p:nvPr/>
        </p:nvGrpSpPr>
        <p:grpSpPr>
          <a:xfrm>
            <a:off x="140783" y="1163898"/>
            <a:ext cx="4772602" cy="4435518"/>
            <a:chOff x="187278" y="833640"/>
            <a:chExt cx="2860232" cy="2528288"/>
          </a:xfrm>
        </p:grpSpPr>
        <p:graphicFrame>
          <p:nvGraphicFramePr>
            <p:cNvPr id="2" name="Objet 1"/>
            <p:cNvGraphicFramePr>
              <a:graphicFrameLocks noChangeAspect="1"/>
            </p:cNvGraphicFramePr>
            <p:nvPr>
              <p:extLst>
                <p:ext uri="{D42A27DB-BD31-4B8C-83A1-F6EECF244321}">
                  <p14:modId xmlns:p14="http://schemas.microsoft.com/office/powerpoint/2010/main" val="3229132130"/>
                </p:ext>
              </p:extLst>
            </p:nvPr>
          </p:nvGraphicFramePr>
          <p:xfrm>
            <a:off x="187278" y="833640"/>
            <a:ext cx="2860232" cy="2528288"/>
          </p:xfrm>
          <a:graphic>
            <a:graphicData uri="http://schemas.openxmlformats.org/presentationml/2006/ole">
              <mc:AlternateContent xmlns:mc="http://schemas.openxmlformats.org/markup-compatibility/2006">
                <mc:Choice xmlns:v="urn:schemas-microsoft-com:vml" Requires="v">
                  <p:oleObj spid="_x0000_s2211" name="Plot" r:id="rId6" imgW="6921000" imgH="6117480" progId="Grapher.Document">
                    <p:embed/>
                  </p:oleObj>
                </mc:Choice>
                <mc:Fallback>
                  <p:oleObj name="Plot" r:id="rId6" imgW="6921000" imgH="6117480" progId="Grapher.Document">
                    <p:embed/>
                    <p:pic>
                      <p:nvPicPr>
                        <p:cNvPr id="0" name=""/>
                        <p:cNvPicPr/>
                        <p:nvPr/>
                      </p:nvPicPr>
                      <p:blipFill>
                        <a:blip r:embed="rId7"/>
                        <a:stretch>
                          <a:fillRect/>
                        </a:stretch>
                      </p:blipFill>
                      <p:spPr>
                        <a:xfrm>
                          <a:off x="187278" y="833640"/>
                          <a:ext cx="2860232" cy="2528288"/>
                        </a:xfrm>
                        <a:prstGeom prst="rect">
                          <a:avLst/>
                        </a:prstGeom>
                        <a:ln>
                          <a:solidFill>
                            <a:schemeClr val="tx1"/>
                          </a:solidFill>
                        </a:ln>
                      </p:spPr>
                    </p:pic>
                  </p:oleObj>
                </mc:Fallback>
              </mc:AlternateContent>
            </a:graphicData>
          </a:graphic>
        </p:graphicFrame>
        <p:grpSp>
          <p:nvGrpSpPr>
            <p:cNvPr id="24" name="Groupe 23"/>
            <p:cNvGrpSpPr/>
            <p:nvPr/>
          </p:nvGrpSpPr>
          <p:grpSpPr>
            <a:xfrm>
              <a:off x="212428" y="868826"/>
              <a:ext cx="1276608" cy="606629"/>
              <a:chOff x="114300" y="142875"/>
              <a:chExt cx="2925567" cy="1605679"/>
            </a:xfrm>
          </p:grpSpPr>
          <p:sp>
            <p:nvSpPr>
              <p:cNvPr id="25" name="Zone de texte 2"/>
              <p:cNvSpPr txBox="1">
                <a:spLocks noChangeArrowheads="1"/>
              </p:cNvSpPr>
              <p:nvPr/>
            </p:nvSpPr>
            <p:spPr bwMode="auto">
              <a:xfrm>
                <a:off x="142875" y="142875"/>
                <a:ext cx="2896992" cy="1605679"/>
              </a:xfrm>
              <a:prstGeom prst="rect">
                <a:avLst/>
              </a:prstGeom>
              <a:noFill/>
              <a:ln w="9525">
                <a:noFill/>
                <a:miter lim="800000"/>
                <a:headEnd/>
                <a:tailEnd/>
              </a:ln>
            </p:spPr>
            <p:txBody>
              <a:bodyPr rot="0" vert="horz" wrap="square" lIns="0" tIns="0" rIns="0" bIns="0" anchor="t" anchorCtr="0">
                <a:noAutofit/>
              </a:bodyPr>
              <a:lstStyle/>
              <a:p>
                <a:pPr>
                  <a:spcBef>
                    <a:spcPts val="200"/>
                  </a:spcBef>
                </a:pPr>
                <a:r>
                  <a:rPr lang="en-GB" sz="1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GB" sz="10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   Los </a:t>
                </a:r>
                <a:r>
                  <a:rPr lang="en-GB" sz="1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Humeros geothermal wells</a:t>
                </a:r>
                <a:endParaRPr lang="fr-FR" sz="1000" dirty="0">
                  <a:effectLst/>
                  <a:latin typeface="Arial" panose="020B0604020202020204" pitchFamily="34" charset="0"/>
                  <a:ea typeface="Calibri" panose="020F0502020204030204" pitchFamily="34" charset="0"/>
                  <a:cs typeface="Arial" panose="020B0604020202020204" pitchFamily="34" charset="0"/>
                </a:endParaRPr>
              </a:p>
              <a:p>
                <a:pPr>
                  <a:spcBef>
                    <a:spcPts val="200"/>
                  </a:spcBef>
                </a:pPr>
                <a:r>
                  <a:rPr lang="en-GB" sz="1000" b="1" dirty="0">
                    <a:solidFill>
                      <a:srgbClr val="ED7D31"/>
                    </a:solidFill>
                    <a:effectLst/>
                    <a:latin typeface="Arial" panose="020B0604020202020204" pitchFamily="34" charset="0"/>
                    <a:ea typeface="Calibri" panose="020F0502020204030204" pitchFamily="34" charset="0"/>
                    <a:cs typeface="Arial" panose="020B0604020202020204" pitchFamily="34" charset="0"/>
                  </a:rPr>
                  <a:t>      </a:t>
                </a:r>
                <a:r>
                  <a:rPr lang="en-GB" sz="1000" b="1" dirty="0" smtClean="0">
                    <a:solidFill>
                      <a:srgbClr val="ED7D31"/>
                    </a:solidFill>
                    <a:effectLst/>
                    <a:latin typeface="Arial" panose="020B0604020202020204" pitchFamily="34" charset="0"/>
                    <a:ea typeface="Calibri" panose="020F0502020204030204" pitchFamily="34" charset="0"/>
                    <a:cs typeface="Arial" panose="020B0604020202020204" pitchFamily="34" charset="0"/>
                  </a:rPr>
                  <a:t>Los </a:t>
                </a:r>
                <a:r>
                  <a:rPr lang="en-GB" sz="1000" b="1" dirty="0">
                    <a:solidFill>
                      <a:srgbClr val="ED7D31"/>
                    </a:solidFill>
                    <a:effectLst/>
                    <a:latin typeface="Arial" panose="020B0604020202020204" pitchFamily="34" charset="0"/>
                    <a:ea typeface="Calibri" panose="020F0502020204030204" pitchFamily="34" charset="0"/>
                    <a:cs typeface="Arial" panose="020B0604020202020204" pitchFamily="34" charset="0"/>
                  </a:rPr>
                  <a:t>Humeros thermal springs</a:t>
                </a:r>
                <a:endParaRPr lang="fr-FR" sz="1000" dirty="0">
                  <a:effectLst/>
                  <a:latin typeface="Arial" panose="020B0604020202020204" pitchFamily="34" charset="0"/>
                  <a:ea typeface="Calibri" panose="020F0502020204030204" pitchFamily="34" charset="0"/>
                  <a:cs typeface="Arial" panose="020B0604020202020204" pitchFamily="34" charset="0"/>
                </a:endParaRPr>
              </a:p>
              <a:p>
                <a:pPr>
                  <a:spcBef>
                    <a:spcPts val="200"/>
                  </a:spcBef>
                </a:pPr>
                <a:r>
                  <a:rPr lang="en-GB" sz="1000" b="1" dirty="0">
                    <a:solidFill>
                      <a:srgbClr val="ED7D31"/>
                    </a:solidFill>
                    <a:effectLst/>
                    <a:latin typeface="Arial" panose="020B0604020202020204" pitchFamily="34" charset="0"/>
                    <a:ea typeface="Calibri" panose="020F0502020204030204" pitchFamily="34" charset="0"/>
                    <a:cs typeface="Arial" panose="020B0604020202020204" pitchFamily="34" charset="0"/>
                  </a:rPr>
                  <a:t>      </a:t>
                </a:r>
                <a:r>
                  <a:rPr lang="en-GB" sz="1000" b="1" dirty="0" smtClean="0">
                    <a:solidFill>
                      <a:srgbClr val="ED7D31"/>
                    </a:solidFill>
                    <a:effectLst/>
                    <a:latin typeface="Arial" panose="020B0604020202020204" pitchFamily="34" charset="0"/>
                    <a:ea typeface="Calibri" panose="020F0502020204030204" pitchFamily="34" charset="0"/>
                    <a:cs typeface="Arial" panose="020B0604020202020204" pitchFamily="34" charset="0"/>
                  </a:rPr>
                  <a:t>Los </a:t>
                </a:r>
                <a:r>
                  <a:rPr lang="en-GB" sz="1000" b="1" dirty="0">
                    <a:solidFill>
                      <a:srgbClr val="ED7D31"/>
                    </a:solidFill>
                    <a:effectLst/>
                    <a:latin typeface="Arial" panose="020B0604020202020204" pitchFamily="34" charset="0"/>
                    <a:ea typeface="Calibri" panose="020F0502020204030204" pitchFamily="34" charset="0"/>
                    <a:cs typeface="Arial" panose="020B0604020202020204" pitchFamily="34" charset="0"/>
                  </a:rPr>
                  <a:t>Azufres thermal springs</a:t>
                </a:r>
                <a:endParaRPr lang="fr-FR" sz="1000" dirty="0">
                  <a:effectLst/>
                  <a:latin typeface="Arial" panose="020B0604020202020204" pitchFamily="34" charset="0"/>
                  <a:ea typeface="Calibri" panose="020F0502020204030204" pitchFamily="34" charset="0"/>
                  <a:cs typeface="Arial" panose="020B0604020202020204" pitchFamily="34" charset="0"/>
                </a:endParaRPr>
              </a:p>
              <a:p>
                <a:pPr>
                  <a:spcBef>
                    <a:spcPts val="200"/>
                  </a:spcBef>
                </a:pPr>
                <a:r>
                  <a:rPr lang="en-GB" sz="1000" b="1" dirty="0">
                    <a:solidFill>
                      <a:srgbClr val="ED7D31"/>
                    </a:solidFill>
                    <a:effectLst/>
                    <a:latin typeface="Arial" panose="020B0604020202020204" pitchFamily="34" charset="0"/>
                    <a:ea typeface="Calibri" panose="020F0502020204030204" pitchFamily="34" charset="0"/>
                    <a:cs typeface="Arial" panose="020B0604020202020204" pitchFamily="34" charset="0"/>
                  </a:rPr>
                  <a:t>      </a:t>
                </a:r>
                <a:r>
                  <a:rPr lang="en-GB" sz="1000" b="1" dirty="0" smtClean="0">
                    <a:solidFill>
                      <a:srgbClr val="ED7D31"/>
                    </a:solidFill>
                    <a:effectLst/>
                    <a:latin typeface="Arial" panose="020B0604020202020204" pitchFamily="34" charset="0"/>
                    <a:ea typeface="Calibri" panose="020F0502020204030204" pitchFamily="34" charset="0"/>
                    <a:cs typeface="Arial" panose="020B0604020202020204" pitchFamily="34" charset="0"/>
                  </a:rPr>
                  <a:t>Other </a:t>
                </a:r>
                <a:r>
                  <a:rPr lang="en-GB" sz="1000" b="1" dirty="0">
                    <a:solidFill>
                      <a:srgbClr val="ED7D31"/>
                    </a:solidFill>
                    <a:effectLst/>
                    <a:latin typeface="Arial" panose="020B0604020202020204" pitchFamily="34" charset="0"/>
                    <a:ea typeface="Calibri" panose="020F0502020204030204" pitchFamily="34" charset="0"/>
                    <a:cs typeface="Arial" panose="020B0604020202020204" pitchFamily="34" charset="0"/>
                  </a:rPr>
                  <a:t>thermal springs</a:t>
                </a:r>
                <a:endParaRPr lang="fr-FR" sz="1000" dirty="0">
                  <a:effectLst/>
                  <a:latin typeface="Arial" panose="020B0604020202020204" pitchFamily="34" charset="0"/>
                  <a:ea typeface="Calibri" panose="020F0502020204030204" pitchFamily="34" charset="0"/>
                  <a:cs typeface="Arial" panose="020B0604020202020204" pitchFamily="34" charset="0"/>
                </a:endParaRPr>
              </a:p>
              <a:p>
                <a:pPr>
                  <a:spcBef>
                    <a:spcPts val="200"/>
                  </a:spcBef>
                </a:pPr>
                <a:r>
                  <a:rPr lang="en-GB" sz="1000" b="1" dirty="0">
                    <a:solidFill>
                      <a:srgbClr val="343EFC"/>
                    </a:solidFill>
                    <a:effectLst/>
                    <a:latin typeface="Arial" panose="020B0604020202020204" pitchFamily="34" charset="0"/>
                    <a:ea typeface="Calibri" panose="020F0502020204030204" pitchFamily="34" charset="0"/>
                    <a:cs typeface="Arial" panose="020B0604020202020204" pitchFamily="34" charset="0"/>
                  </a:rPr>
                  <a:t>      </a:t>
                </a:r>
                <a:r>
                  <a:rPr lang="en-GB" sz="1000" b="1" dirty="0" smtClean="0">
                    <a:solidFill>
                      <a:srgbClr val="343EFC"/>
                    </a:solidFill>
                    <a:effectLst/>
                    <a:latin typeface="Arial" panose="020B0604020202020204" pitchFamily="34" charset="0"/>
                    <a:ea typeface="Calibri" panose="020F0502020204030204" pitchFamily="34" charset="0"/>
                    <a:cs typeface="Arial" panose="020B0604020202020204" pitchFamily="34" charset="0"/>
                  </a:rPr>
                  <a:t> Lagunas</a:t>
                </a:r>
                <a:endParaRPr lang="fr-FR"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6" name="Organigramme : Connecteur 25"/>
              <p:cNvSpPr/>
              <p:nvPr/>
            </p:nvSpPr>
            <p:spPr>
              <a:xfrm>
                <a:off x="123825" y="142875"/>
                <a:ext cx="209550" cy="219075"/>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7" name="Organigramme : Décision 26"/>
              <p:cNvSpPr/>
              <p:nvPr/>
            </p:nvSpPr>
            <p:spPr>
              <a:xfrm>
                <a:off x="114300" y="381000"/>
                <a:ext cx="257175" cy="266700"/>
              </a:xfrm>
              <a:prstGeom prst="flowChartDecisi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8" name="Rectangle 27"/>
              <p:cNvSpPr/>
              <p:nvPr/>
            </p:nvSpPr>
            <p:spPr>
              <a:xfrm>
                <a:off x="142875" y="1247775"/>
                <a:ext cx="209550" cy="228600"/>
              </a:xfrm>
              <a:prstGeom prst="rect">
                <a:avLst/>
              </a:prstGeom>
              <a:solidFill>
                <a:srgbClr val="343E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9" name="Plus 28"/>
              <p:cNvSpPr/>
              <p:nvPr/>
            </p:nvSpPr>
            <p:spPr>
              <a:xfrm>
                <a:off x="142875" y="714375"/>
                <a:ext cx="190500" cy="190500"/>
              </a:xfrm>
              <a:prstGeom prst="mathPlu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0" name="Cadre 29"/>
              <p:cNvSpPr/>
              <p:nvPr/>
            </p:nvSpPr>
            <p:spPr>
              <a:xfrm>
                <a:off x="152400" y="952500"/>
                <a:ext cx="209550" cy="219075"/>
              </a:xfrm>
              <a:prstGeom prst="fram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19" name="Textfeld 4"/>
          <p:cNvSpPr txBox="1"/>
          <p:nvPr/>
        </p:nvSpPr>
        <p:spPr>
          <a:xfrm>
            <a:off x="1496850" y="6349955"/>
            <a:ext cx="6034707" cy="411651"/>
          </a:xfrm>
          <a:prstGeom prst="rect">
            <a:avLst/>
          </a:prstGeom>
          <a:noFill/>
        </p:spPr>
        <p:txBody>
          <a:bodyPr wrap="square" rtlCol="0">
            <a:spAutoFit/>
          </a:bodyPr>
          <a:lstStyle/>
          <a:p>
            <a:r>
              <a:rPr lang="en-GB" sz="1025" b="1" dirty="0" smtClean="0">
                <a:solidFill>
                  <a:srgbClr val="4C4949"/>
                </a:solidFill>
                <a:latin typeface="Helvetica" pitchFamily="34" charset="0"/>
                <a:cs typeface="Arial" panose="020B0604020202020204" pitchFamily="34" charset="0"/>
              </a:rPr>
              <a:t>Developments of auxiliary geothermometers (</a:t>
            </a:r>
            <a:r>
              <a:rPr lang="en-GB" sz="1050" b="1" dirty="0" smtClean="0">
                <a:solidFill>
                  <a:srgbClr val="4C4949"/>
                </a:solidFill>
                <a:latin typeface="Helvetica" pitchFamily="34" charset="0"/>
                <a:cs typeface="Arial" panose="020B0604020202020204" pitchFamily="34" charset="0"/>
              </a:rPr>
              <a:t>Los Humeros and </a:t>
            </a:r>
            <a:r>
              <a:rPr lang="en-GB" sz="1050" b="1" dirty="0" err="1" smtClean="0">
                <a:solidFill>
                  <a:srgbClr val="4C4949"/>
                </a:solidFill>
                <a:latin typeface="Helvetica" pitchFamily="34" charset="0"/>
                <a:cs typeface="Arial" panose="020B0604020202020204" pitchFamily="34" charset="0"/>
              </a:rPr>
              <a:t>Acoculco</a:t>
            </a:r>
            <a:r>
              <a:rPr lang="en-GB" sz="1050" b="1" dirty="0" smtClean="0">
                <a:solidFill>
                  <a:srgbClr val="4C4949"/>
                </a:solidFill>
                <a:latin typeface="Helvetica" pitchFamily="34" charset="0"/>
                <a:cs typeface="Arial" panose="020B0604020202020204" pitchFamily="34" charset="0"/>
              </a:rPr>
              <a:t> geothermal fields) </a:t>
            </a:r>
            <a:endParaRPr lang="en-GB" sz="1025" b="1" dirty="0" smtClean="0">
              <a:solidFill>
                <a:srgbClr val="4C4949"/>
              </a:solidFill>
              <a:latin typeface="Helvetica" pitchFamily="34" charset="0"/>
              <a:cs typeface="Arial" panose="020B0604020202020204" pitchFamily="34" charset="0"/>
            </a:endParaRPr>
          </a:p>
          <a:p>
            <a:r>
              <a:rPr lang="en-GB" sz="1025" b="1" dirty="0" smtClean="0">
                <a:solidFill>
                  <a:srgbClr val="4C4949"/>
                </a:solidFill>
                <a:latin typeface="Helvetica" pitchFamily="34" charset="0"/>
                <a:cs typeface="Arial" panose="020B0604020202020204" pitchFamily="34" charset="0"/>
              </a:rPr>
              <a:t>Bernard Sanjuan, Frederick Gal, and Ruth Alfaro</a:t>
            </a:r>
            <a:endParaRPr lang="en-GB" sz="1025" b="1" dirty="0">
              <a:solidFill>
                <a:srgbClr val="4C4949"/>
              </a:solidFill>
              <a:latin typeface="Helvetica" pitchFamily="34" charset="0"/>
              <a:cs typeface="Arial" panose="020B0604020202020204" pitchFamily="34" charset="0"/>
            </a:endParaRPr>
          </a:p>
        </p:txBody>
      </p:sp>
      <p:pic>
        <p:nvPicPr>
          <p:cNvPr id="20" name="Grafik 1"/>
          <p:cNvPicPr/>
          <p:nvPr/>
        </p:nvPicPr>
        <p:blipFill>
          <a:blip r:embed="rId8"/>
          <a:stretch/>
        </p:blipFill>
        <p:spPr>
          <a:xfrm>
            <a:off x="925925" y="6369168"/>
            <a:ext cx="570925" cy="383859"/>
          </a:xfrm>
          <a:prstGeom prst="rect">
            <a:avLst/>
          </a:prstGeom>
          <a:ln>
            <a:solidFill>
              <a:srgbClr val="000000"/>
            </a:solidFill>
          </a:ln>
        </p:spPr>
      </p:pic>
    </p:spTree>
    <p:extLst>
      <p:ext uri="{BB962C8B-B14F-4D97-AF65-F5344CB8AC3E}">
        <p14:creationId xmlns:p14="http://schemas.microsoft.com/office/powerpoint/2010/main" val="3090088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3924" y="6196"/>
            <a:ext cx="2150839" cy="632896"/>
          </a:xfrm>
          <a:prstGeom prst="rect">
            <a:avLst/>
          </a:prstGeom>
        </p:spPr>
      </p:pic>
      <p:pic>
        <p:nvPicPr>
          <p:cNvPr id="37" name="Grafik 36"/>
          <p:cNvPicPr>
            <a:picLocks noChangeAspect="1"/>
          </p:cNvPicPr>
          <p:nvPr/>
        </p:nvPicPr>
        <p:blipFill>
          <a:blip r:embed="rId3"/>
          <a:stretch>
            <a:fillRect/>
          </a:stretch>
        </p:blipFill>
        <p:spPr>
          <a:xfrm>
            <a:off x="197029" y="6363408"/>
            <a:ext cx="585361" cy="389619"/>
          </a:xfrm>
          <a:prstGeom prst="rect">
            <a:avLst/>
          </a:prstGeom>
        </p:spPr>
      </p:pic>
      <p:sp>
        <p:nvSpPr>
          <p:cNvPr id="41" name="Textfeld 40"/>
          <p:cNvSpPr txBox="1"/>
          <p:nvPr/>
        </p:nvSpPr>
        <p:spPr>
          <a:xfrm>
            <a:off x="-206375" y="35679"/>
            <a:ext cx="4252643" cy="523220"/>
          </a:xfrm>
          <a:prstGeom prst="rect">
            <a:avLst/>
          </a:prstGeom>
          <a:noFill/>
        </p:spPr>
        <p:txBody>
          <a:bodyPr wrap="square" lIns="403753" rIns="403753" rtlCol="0">
            <a:spAutoFit/>
          </a:bodyPr>
          <a:lstStyle/>
          <a:p>
            <a:r>
              <a:rPr lang="en-GB" sz="2800" b="1" dirty="0" smtClean="0">
                <a:solidFill>
                  <a:srgbClr val="4C4949"/>
                </a:solidFill>
                <a:latin typeface="Helvetica" pitchFamily="34" charset="0"/>
                <a:cs typeface="Arial" panose="020B0604020202020204" pitchFamily="34" charset="0"/>
              </a:rPr>
              <a:t>Origin of the waters</a:t>
            </a:r>
            <a:endParaRPr lang="en-GB" sz="2800" b="1" dirty="0">
              <a:solidFill>
                <a:srgbClr val="4C4949"/>
              </a:solidFill>
              <a:latin typeface="Helvetica" pitchFamily="34" charset="0"/>
              <a:cs typeface="Arial" panose="020B0604020202020204" pitchFamily="34" charset="0"/>
            </a:endParaRPr>
          </a:p>
        </p:txBody>
      </p:sp>
      <p:cxnSp>
        <p:nvCxnSpPr>
          <p:cNvPr id="42" name="Gerader Verbinder 41"/>
          <p:cNvCxnSpPr/>
          <p:nvPr/>
        </p:nvCxnSpPr>
        <p:spPr>
          <a:xfrm>
            <a:off x="0" y="636334"/>
            <a:ext cx="9142941" cy="16256"/>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39075" y="6215659"/>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pic>
        <p:nvPicPr>
          <p:cNvPr id="10"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1557" y="6316074"/>
            <a:ext cx="1247878" cy="50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1059" y="3749134"/>
            <a:ext cx="9144000" cy="2739211"/>
          </a:xfrm>
          <a:prstGeom prst="rect">
            <a:avLst/>
          </a:prstGeom>
          <a:noFill/>
        </p:spPr>
        <p:txBody>
          <a:bodyPr wrap="square">
            <a:spAutoFit/>
          </a:bodyPr>
          <a:lstStyle/>
          <a:p>
            <a:pPr marL="180975" indent="-180975">
              <a:buClr>
                <a:srgbClr val="2B8895"/>
              </a:buClr>
              <a:buFontTx/>
              <a:buChar char="&gt;"/>
              <a:defRPr/>
            </a:pPr>
            <a:r>
              <a:rPr lang="en-GB" sz="1400" dirty="0" smtClean="0">
                <a:latin typeface="Arial" panose="020B0604020202020204" pitchFamily="34" charset="0"/>
                <a:cs typeface="Arial" panose="020B0604020202020204" pitchFamily="34" charset="0"/>
              </a:rPr>
              <a:t>All the thermal waters have a meteoric origin (GMWL) </a:t>
            </a:r>
          </a:p>
          <a:p>
            <a:pPr marL="180975" indent="-180975">
              <a:buClr>
                <a:srgbClr val="2B8895"/>
              </a:buClr>
              <a:defRPr/>
            </a:pPr>
            <a:endParaRPr lang="en-GB" sz="600" dirty="0" smtClean="0">
              <a:latin typeface="Arial" panose="020B0604020202020204" pitchFamily="34" charset="0"/>
              <a:cs typeface="Arial" panose="020B0604020202020204" pitchFamily="34" charset="0"/>
            </a:endParaRPr>
          </a:p>
          <a:p>
            <a:pPr marL="180975" indent="-180975">
              <a:buClr>
                <a:srgbClr val="2B8895"/>
              </a:buClr>
              <a:buFontTx/>
              <a:buChar char="&gt;"/>
              <a:defRPr/>
            </a:pPr>
            <a:r>
              <a:rPr lang="en-GB" sz="1400" dirty="0" smtClean="0">
                <a:latin typeface="Arial" panose="020B0604020202020204" pitchFamily="34" charset="0"/>
                <a:cs typeface="Arial" panose="020B0604020202020204" pitchFamily="34" charset="0"/>
              </a:rPr>
              <a:t>Some of them and especially, the Los </a:t>
            </a:r>
            <a:r>
              <a:rPr lang="en-GB" sz="1400" dirty="0" err="1" smtClean="0">
                <a:latin typeface="Arial" panose="020B0604020202020204" pitchFamily="34" charset="0"/>
                <a:cs typeface="Arial" panose="020B0604020202020204" pitchFamily="34" charset="0"/>
              </a:rPr>
              <a:t>Humeros</a:t>
            </a:r>
            <a:r>
              <a:rPr lang="en-GB" sz="1400" dirty="0" smtClean="0">
                <a:latin typeface="Arial" panose="020B0604020202020204" pitchFamily="34" charset="0"/>
                <a:cs typeface="Arial" panose="020B0604020202020204" pitchFamily="34" charset="0"/>
              </a:rPr>
              <a:t> geothermal waters,                                                                        indicate an </a:t>
            </a:r>
            <a:r>
              <a:rPr lang="en-GB" sz="1400" baseline="30000" dirty="0" smtClean="0">
                <a:latin typeface="Arial" panose="020B0604020202020204" pitchFamily="34" charset="0"/>
                <a:cs typeface="Arial" panose="020B0604020202020204" pitchFamily="34" charset="0"/>
              </a:rPr>
              <a:t>18</a:t>
            </a:r>
            <a:r>
              <a:rPr lang="en-GB" sz="1400" dirty="0" smtClean="0">
                <a:latin typeface="Arial" panose="020B0604020202020204" pitchFamily="34" charset="0"/>
                <a:cs typeface="Arial" panose="020B0604020202020204" pitchFamily="34" charset="0"/>
              </a:rPr>
              <a:t>O enrichment, which suggests water-rock processes                                                                                        at high temperature and/or low water-rock ratios</a:t>
            </a:r>
          </a:p>
          <a:p>
            <a:pPr marL="180975" indent="-180975">
              <a:buClr>
                <a:srgbClr val="2B8895"/>
              </a:buClr>
              <a:buFontTx/>
              <a:buChar char="&gt;"/>
              <a:defRPr/>
            </a:pPr>
            <a:endParaRPr lang="en-GB" sz="600" dirty="0" smtClean="0">
              <a:latin typeface="Arial" panose="020B0604020202020204" pitchFamily="34" charset="0"/>
              <a:cs typeface="Arial" panose="020B0604020202020204" pitchFamily="34" charset="0"/>
            </a:endParaRPr>
          </a:p>
          <a:p>
            <a:pPr marL="180975" indent="-180975">
              <a:buClr>
                <a:srgbClr val="2B8895"/>
              </a:buClr>
              <a:buFontTx/>
              <a:buChar char="&gt;"/>
              <a:defRPr/>
            </a:pPr>
            <a:r>
              <a:rPr lang="en-GB" sz="1400" dirty="0">
                <a:latin typeface="Arial" panose="020B0604020202020204" pitchFamily="34" charset="0"/>
                <a:cs typeface="Arial" panose="020B0604020202020204" pitchFamily="34" charset="0"/>
              </a:rPr>
              <a:t>The Los </a:t>
            </a:r>
            <a:r>
              <a:rPr lang="en-GB" sz="1400" dirty="0" err="1">
                <a:latin typeface="Arial" panose="020B0604020202020204" pitchFamily="34" charset="0"/>
                <a:cs typeface="Arial" panose="020B0604020202020204" pitchFamily="34" charset="0"/>
              </a:rPr>
              <a:t>Azufres</a:t>
            </a:r>
            <a:r>
              <a:rPr lang="en-GB" sz="1400" dirty="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Chignahuapan</a:t>
            </a:r>
            <a:r>
              <a:rPr lang="en-GB" sz="1400" dirty="0" smtClean="0">
                <a:latin typeface="Arial" panose="020B0604020202020204" pitchFamily="34" charset="0"/>
                <a:cs typeface="Arial" panose="020B0604020202020204" pitchFamily="34" charset="0"/>
              </a:rPr>
              <a:t>, El Rincon,</a:t>
            </a:r>
            <a:r>
              <a:rPr lang="en-GB" sz="1400" dirty="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Jicolapa</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Quetzalapa</a:t>
            </a:r>
            <a:r>
              <a:rPr lang="en-GB" sz="1400" dirty="0" smtClean="0">
                <a:latin typeface="Arial" panose="020B0604020202020204" pitchFamily="34" charset="0"/>
                <a:cs typeface="Arial" panose="020B0604020202020204" pitchFamily="34" charset="0"/>
              </a:rPr>
              <a:t>                                                                          and </a:t>
            </a:r>
            <a:r>
              <a:rPr lang="en-GB" sz="1400" dirty="0" err="1" smtClean="0">
                <a:latin typeface="Arial" panose="020B0604020202020204" pitchFamily="34" charset="0"/>
                <a:cs typeface="Arial" panose="020B0604020202020204" pitchFamily="34" charset="0"/>
              </a:rPr>
              <a:t>Tepeyahualco</a:t>
            </a:r>
            <a:r>
              <a:rPr lang="en-GB" sz="1400" dirty="0" smtClean="0">
                <a:latin typeface="Arial" panose="020B0604020202020204" pitchFamily="34" charset="0"/>
                <a:cs typeface="Arial" panose="020B0604020202020204" pitchFamily="34" charset="0"/>
              </a:rPr>
              <a:t> thermal waters could </a:t>
            </a:r>
            <a:r>
              <a:rPr lang="en-GB" sz="1400" dirty="0">
                <a:latin typeface="Arial" panose="020B0604020202020204" pitchFamily="34" charset="0"/>
                <a:cs typeface="Arial" panose="020B0604020202020204" pitchFamily="34" charset="0"/>
              </a:rPr>
              <a:t>have similar water                                                                                     recharge areas than those </a:t>
            </a:r>
            <a:r>
              <a:rPr lang="en-GB" sz="1400" dirty="0" smtClean="0">
                <a:latin typeface="Arial" panose="020B0604020202020204" pitchFamily="34" charset="0"/>
                <a:cs typeface="Arial" panose="020B0604020202020204" pitchFamily="34" charset="0"/>
              </a:rPr>
              <a:t>of the</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Los </a:t>
            </a:r>
            <a:r>
              <a:rPr lang="en-GB" sz="1400" dirty="0" err="1" smtClean="0">
                <a:latin typeface="Arial" panose="020B0604020202020204" pitchFamily="34" charset="0"/>
                <a:cs typeface="Arial" panose="020B0604020202020204" pitchFamily="34" charset="0"/>
              </a:rPr>
              <a:t>Humeros</a:t>
            </a:r>
            <a:r>
              <a:rPr lang="en-GB" sz="1400" dirty="0" smtClean="0">
                <a:latin typeface="Arial" panose="020B0604020202020204" pitchFamily="34" charset="0"/>
                <a:cs typeface="Arial" panose="020B0604020202020204" pitchFamily="34" charset="0"/>
              </a:rPr>
              <a:t> geothermal waters</a:t>
            </a:r>
          </a:p>
          <a:p>
            <a:pPr marL="180975" indent="-180975">
              <a:buClr>
                <a:srgbClr val="2B8895"/>
              </a:buClr>
              <a:buFontTx/>
              <a:buChar char="&gt;"/>
              <a:defRPr/>
            </a:pPr>
            <a:endParaRPr lang="en-GB" sz="600" dirty="0" smtClean="0">
              <a:latin typeface="Arial" panose="020B0604020202020204" pitchFamily="34" charset="0"/>
              <a:cs typeface="Arial" panose="020B0604020202020204" pitchFamily="34" charset="0"/>
            </a:endParaRPr>
          </a:p>
          <a:p>
            <a:pPr marL="180975" indent="-180975">
              <a:buClr>
                <a:srgbClr val="2B8895"/>
              </a:buClr>
              <a:buFontTx/>
              <a:buChar char="&gt;"/>
              <a:defRPr/>
            </a:pPr>
            <a:r>
              <a:rPr lang="en-GB" sz="1400" dirty="0" smtClean="0">
                <a:latin typeface="Arial" panose="020B0604020202020204" pitchFamily="34" charset="0"/>
                <a:cs typeface="Arial" panose="020B0604020202020204" pitchFamily="34" charset="0"/>
              </a:rPr>
              <a:t>The </a:t>
            </a:r>
            <a:r>
              <a:rPr lang="en-GB" sz="1400" dirty="0">
                <a:latin typeface="Arial" panose="020B0604020202020204" pitchFamily="34" charset="0"/>
                <a:cs typeface="Arial" panose="020B0604020202020204" pitchFamily="34" charset="0"/>
              </a:rPr>
              <a:t>meteoric origin of the thermal and geothermal waters is confirmed (low Cl concentrations and Cl/Br values different from that of </a:t>
            </a:r>
            <a:r>
              <a:rPr lang="en-GB" sz="1400" dirty="0" smtClean="0">
                <a:latin typeface="Arial" panose="020B0604020202020204" pitchFamily="34" charset="0"/>
                <a:cs typeface="Arial" panose="020B0604020202020204" pitchFamily="34" charset="0"/>
              </a:rPr>
              <a:t>seawater). Different </a:t>
            </a:r>
            <a:r>
              <a:rPr lang="en-GB" sz="1400" dirty="0">
                <a:latin typeface="Arial" panose="020B0604020202020204" pitchFamily="34" charset="0"/>
                <a:cs typeface="Arial" panose="020B0604020202020204" pitchFamily="34" charset="0"/>
              </a:rPr>
              <a:t>Cl/Br values between the Los </a:t>
            </a:r>
            <a:r>
              <a:rPr lang="en-GB" sz="1400" dirty="0" err="1">
                <a:latin typeface="Arial" panose="020B0604020202020204" pitchFamily="34" charset="0"/>
                <a:cs typeface="Arial" panose="020B0604020202020204" pitchFamily="34" charset="0"/>
              </a:rPr>
              <a:t>Humeros</a:t>
            </a:r>
            <a:r>
              <a:rPr lang="en-GB" sz="1400" dirty="0">
                <a:latin typeface="Arial" panose="020B0604020202020204" pitchFamily="34" charset="0"/>
                <a:cs typeface="Arial" panose="020B0604020202020204" pitchFamily="34" charset="0"/>
              </a:rPr>
              <a:t> geothermal waters (</a:t>
            </a:r>
            <a:r>
              <a:rPr lang="en-GB" sz="1400" dirty="0" smtClean="0">
                <a:latin typeface="Arial" panose="020B0604020202020204" pitchFamily="34" charset="0"/>
                <a:cs typeface="Arial" panose="020B0604020202020204" pitchFamily="34" charset="0"/>
              </a:rPr>
              <a:t>1200-1700</a:t>
            </a:r>
            <a:r>
              <a:rPr lang="en-GB" sz="1400" dirty="0">
                <a:latin typeface="Arial" panose="020B0604020202020204" pitchFamily="34" charset="0"/>
                <a:cs typeface="Arial" panose="020B0604020202020204" pitchFamily="34" charset="0"/>
              </a:rPr>
              <a:t>) and the other thermal waters </a:t>
            </a:r>
            <a:r>
              <a:rPr lang="en-GB" sz="1400" dirty="0" smtClean="0">
                <a:latin typeface="Arial" panose="020B0604020202020204" pitchFamily="34" charset="0"/>
                <a:cs typeface="Arial" panose="020B0604020202020204" pitchFamily="34" charset="0"/>
              </a:rPr>
              <a:t>(70-700</a:t>
            </a:r>
            <a:r>
              <a:rPr lang="en-GB" sz="1400" dirty="0">
                <a:latin typeface="Arial" panose="020B0604020202020204" pitchFamily="34" charset="0"/>
                <a:cs typeface="Arial" panose="020B0604020202020204" pitchFamily="34" charset="0"/>
              </a:rPr>
              <a:t>)</a:t>
            </a:r>
          </a:p>
          <a:p>
            <a:pPr marL="180975" indent="-180975">
              <a:buClr>
                <a:srgbClr val="2B8895"/>
              </a:buClr>
              <a:buFontTx/>
              <a:buChar char="&gt;"/>
              <a:defRPr/>
            </a:pPr>
            <a:endParaRPr lang="en-GB" sz="1400" dirty="0" smtClean="0">
              <a:latin typeface="Arial" panose="020B0604020202020204" pitchFamily="34" charset="0"/>
              <a:cs typeface="Arial" panose="020B0604020202020204" pitchFamily="34" charset="0"/>
            </a:endParaRPr>
          </a:p>
        </p:txBody>
      </p:sp>
      <p:pic>
        <p:nvPicPr>
          <p:cNvPr id="31" name="Image 3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029" y="698286"/>
            <a:ext cx="4935528" cy="3033908"/>
          </a:xfrm>
          <a:prstGeom prst="rect">
            <a:avLst/>
          </a:prstGeom>
          <a:noFill/>
          <a:ln>
            <a:noFill/>
          </a:ln>
        </p:spPr>
      </p:pic>
      <p:pic>
        <p:nvPicPr>
          <p:cNvPr id="6" name="Image 5"/>
          <p:cNvPicPr>
            <a:picLocks noChangeAspect="1"/>
          </p:cNvPicPr>
          <p:nvPr/>
        </p:nvPicPr>
        <p:blipFill>
          <a:blip r:embed="rId6"/>
          <a:stretch>
            <a:fillRect/>
          </a:stretch>
        </p:blipFill>
        <p:spPr>
          <a:xfrm>
            <a:off x="5341613" y="698285"/>
            <a:ext cx="3733150" cy="2415043"/>
          </a:xfrm>
          <a:prstGeom prst="rect">
            <a:avLst/>
          </a:prstGeom>
        </p:spPr>
      </p:pic>
      <p:pic>
        <p:nvPicPr>
          <p:cNvPr id="13" name="Image 12"/>
          <p:cNvPicPr>
            <a:picLocks noChangeAspect="1"/>
          </p:cNvPicPr>
          <p:nvPr/>
        </p:nvPicPr>
        <p:blipFill>
          <a:blip r:embed="rId7"/>
          <a:stretch>
            <a:fillRect/>
          </a:stretch>
        </p:blipFill>
        <p:spPr>
          <a:xfrm>
            <a:off x="5564762" y="3181759"/>
            <a:ext cx="3579238" cy="2315475"/>
          </a:xfrm>
          <a:prstGeom prst="rect">
            <a:avLst/>
          </a:prstGeom>
        </p:spPr>
      </p:pic>
      <p:sp>
        <p:nvSpPr>
          <p:cNvPr id="14" name="Textfeld 4"/>
          <p:cNvSpPr txBox="1"/>
          <p:nvPr/>
        </p:nvSpPr>
        <p:spPr>
          <a:xfrm>
            <a:off x="1496850" y="6349955"/>
            <a:ext cx="6034707" cy="411651"/>
          </a:xfrm>
          <a:prstGeom prst="rect">
            <a:avLst/>
          </a:prstGeom>
          <a:noFill/>
        </p:spPr>
        <p:txBody>
          <a:bodyPr wrap="square" rtlCol="0">
            <a:spAutoFit/>
          </a:bodyPr>
          <a:lstStyle/>
          <a:p>
            <a:r>
              <a:rPr lang="en-GB" sz="1025" b="1" dirty="0" smtClean="0">
                <a:solidFill>
                  <a:srgbClr val="4C4949"/>
                </a:solidFill>
                <a:latin typeface="Helvetica" pitchFamily="34" charset="0"/>
                <a:cs typeface="Arial" panose="020B0604020202020204" pitchFamily="34" charset="0"/>
              </a:rPr>
              <a:t>Developments of auxiliary geothermometers (</a:t>
            </a:r>
            <a:r>
              <a:rPr lang="en-GB" sz="1050" b="1" dirty="0" smtClean="0">
                <a:solidFill>
                  <a:srgbClr val="4C4949"/>
                </a:solidFill>
                <a:latin typeface="Helvetica" pitchFamily="34" charset="0"/>
                <a:cs typeface="Arial" panose="020B0604020202020204" pitchFamily="34" charset="0"/>
              </a:rPr>
              <a:t>Los Humeros and </a:t>
            </a:r>
            <a:r>
              <a:rPr lang="en-GB" sz="1050" b="1" dirty="0" err="1" smtClean="0">
                <a:solidFill>
                  <a:srgbClr val="4C4949"/>
                </a:solidFill>
                <a:latin typeface="Helvetica" pitchFamily="34" charset="0"/>
                <a:cs typeface="Arial" panose="020B0604020202020204" pitchFamily="34" charset="0"/>
              </a:rPr>
              <a:t>Acoculco</a:t>
            </a:r>
            <a:r>
              <a:rPr lang="en-GB" sz="1050" b="1" dirty="0" smtClean="0">
                <a:solidFill>
                  <a:srgbClr val="4C4949"/>
                </a:solidFill>
                <a:latin typeface="Helvetica" pitchFamily="34" charset="0"/>
                <a:cs typeface="Arial" panose="020B0604020202020204" pitchFamily="34" charset="0"/>
              </a:rPr>
              <a:t> geothermal fields) </a:t>
            </a:r>
            <a:endParaRPr lang="en-GB" sz="1025" b="1" dirty="0" smtClean="0">
              <a:solidFill>
                <a:srgbClr val="4C4949"/>
              </a:solidFill>
              <a:latin typeface="Helvetica" pitchFamily="34" charset="0"/>
              <a:cs typeface="Arial" panose="020B0604020202020204" pitchFamily="34" charset="0"/>
            </a:endParaRPr>
          </a:p>
          <a:p>
            <a:r>
              <a:rPr lang="en-GB" sz="1025" b="1" dirty="0" smtClean="0">
                <a:solidFill>
                  <a:srgbClr val="4C4949"/>
                </a:solidFill>
                <a:latin typeface="Helvetica" pitchFamily="34" charset="0"/>
                <a:cs typeface="Arial" panose="020B0604020202020204" pitchFamily="34" charset="0"/>
              </a:rPr>
              <a:t>Bernard Sanjuan, Frederick Gal, and Ruth Alfaro</a:t>
            </a:r>
            <a:endParaRPr lang="en-GB" sz="1025" b="1" dirty="0">
              <a:solidFill>
                <a:srgbClr val="4C4949"/>
              </a:solidFill>
              <a:latin typeface="Helvetica" pitchFamily="34" charset="0"/>
              <a:cs typeface="Arial" panose="020B0604020202020204" pitchFamily="34" charset="0"/>
            </a:endParaRPr>
          </a:p>
        </p:txBody>
      </p:sp>
      <p:pic>
        <p:nvPicPr>
          <p:cNvPr id="15" name="Grafik 1"/>
          <p:cNvPicPr/>
          <p:nvPr/>
        </p:nvPicPr>
        <p:blipFill>
          <a:blip r:embed="rId8"/>
          <a:stretch/>
        </p:blipFill>
        <p:spPr>
          <a:xfrm>
            <a:off x="925925" y="6369168"/>
            <a:ext cx="570925" cy="383859"/>
          </a:xfrm>
          <a:prstGeom prst="rect">
            <a:avLst/>
          </a:prstGeom>
          <a:ln>
            <a:solidFill>
              <a:srgbClr val="000000"/>
            </a:solidFill>
          </a:ln>
        </p:spPr>
      </p:pic>
    </p:spTree>
    <p:extLst>
      <p:ext uri="{BB962C8B-B14F-4D97-AF65-F5344CB8AC3E}">
        <p14:creationId xmlns:p14="http://schemas.microsoft.com/office/powerpoint/2010/main" val="2640609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1044" y="-2213"/>
            <a:ext cx="2150839" cy="632896"/>
          </a:xfrm>
          <a:prstGeom prst="rect">
            <a:avLst/>
          </a:prstGeom>
        </p:spPr>
      </p:pic>
      <p:pic>
        <p:nvPicPr>
          <p:cNvPr id="37" name="Grafik 36"/>
          <p:cNvPicPr>
            <a:picLocks noChangeAspect="1"/>
          </p:cNvPicPr>
          <p:nvPr/>
        </p:nvPicPr>
        <p:blipFill>
          <a:blip r:embed="rId3"/>
          <a:stretch>
            <a:fillRect/>
          </a:stretch>
        </p:blipFill>
        <p:spPr>
          <a:xfrm>
            <a:off x="197029" y="6363408"/>
            <a:ext cx="585361" cy="389619"/>
          </a:xfrm>
          <a:prstGeom prst="rect">
            <a:avLst/>
          </a:prstGeom>
        </p:spPr>
      </p:pic>
      <p:sp>
        <p:nvSpPr>
          <p:cNvPr id="41" name="Textfeld 40"/>
          <p:cNvSpPr txBox="1"/>
          <p:nvPr/>
        </p:nvSpPr>
        <p:spPr>
          <a:xfrm>
            <a:off x="-197908" y="56480"/>
            <a:ext cx="7062221" cy="523220"/>
          </a:xfrm>
          <a:prstGeom prst="rect">
            <a:avLst/>
          </a:prstGeom>
          <a:noFill/>
        </p:spPr>
        <p:txBody>
          <a:bodyPr wrap="square" lIns="403753" rIns="403753" rtlCol="0">
            <a:spAutoFit/>
          </a:bodyPr>
          <a:lstStyle/>
          <a:p>
            <a:r>
              <a:rPr lang="en-GB" sz="2800" b="1" dirty="0" smtClean="0">
                <a:solidFill>
                  <a:srgbClr val="4C4949"/>
                </a:solidFill>
                <a:latin typeface="Helvetica" pitchFamily="34" charset="0"/>
                <a:cs typeface="Arial" panose="020B0604020202020204" pitchFamily="34" charset="0"/>
              </a:rPr>
              <a:t>Classical aqueous geothermometers </a:t>
            </a:r>
            <a:endParaRPr lang="en-GB" sz="2800" b="1" dirty="0">
              <a:solidFill>
                <a:srgbClr val="4C4949"/>
              </a:solidFill>
              <a:latin typeface="Helvetica" pitchFamily="34" charset="0"/>
              <a:cs typeface="Arial" panose="020B0604020202020204" pitchFamily="34" charset="0"/>
            </a:endParaRPr>
          </a:p>
        </p:txBody>
      </p:sp>
      <p:cxnSp>
        <p:nvCxnSpPr>
          <p:cNvPr id="42" name="Gerader Verbinder 41"/>
          <p:cNvCxnSpPr/>
          <p:nvPr/>
        </p:nvCxnSpPr>
        <p:spPr>
          <a:xfrm>
            <a:off x="-39075" y="630683"/>
            <a:ext cx="9180958" cy="10678"/>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39075" y="6215659"/>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pic>
        <p:nvPicPr>
          <p:cNvPr id="10"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8540" y="6303018"/>
            <a:ext cx="1247878" cy="50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5119868" y="741788"/>
            <a:ext cx="3980362" cy="4062651"/>
          </a:xfrm>
          <a:prstGeom prst="rect">
            <a:avLst/>
          </a:prstGeom>
          <a:noFill/>
        </p:spPr>
        <p:txBody>
          <a:bodyPr wrap="square">
            <a:spAutoFit/>
          </a:bodyPr>
          <a:lstStyle/>
          <a:p>
            <a:pPr marL="177800" indent="-177800">
              <a:buClr>
                <a:srgbClr val="2B8895"/>
              </a:buClr>
              <a:buFontTx/>
              <a:buChar char="&gt;"/>
              <a:defRPr/>
            </a:pPr>
            <a:r>
              <a:rPr lang="en-GB" sz="1400" dirty="0" smtClean="0">
                <a:latin typeface="Arial" panose="020B0604020202020204" pitchFamily="34" charset="0"/>
                <a:cs typeface="Arial" panose="020B0604020202020204" pitchFamily="34" charset="0"/>
              </a:rPr>
              <a:t>Classical geothermometers such as Silica-</a:t>
            </a:r>
            <a:r>
              <a:rPr lang="en-GB" sz="1400" dirty="0" err="1" smtClean="0">
                <a:latin typeface="Arial" panose="020B0604020202020204" pitchFamily="34" charset="0"/>
                <a:cs typeface="Arial" panose="020B0604020202020204" pitchFamily="34" charset="0"/>
              </a:rPr>
              <a:t>Qz</a:t>
            </a:r>
            <a:r>
              <a:rPr lang="en-GB" sz="1400" dirty="0" smtClean="0">
                <a:latin typeface="Arial" panose="020B0604020202020204" pitchFamily="34" charset="0"/>
                <a:cs typeface="Arial" panose="020B0604020202020204" pitchFamily="34" charset="0"/>
              </a:rPr>
              <a:t>, Na-K, Na-K-Ca, K-Ca, </a:t>
            </a:r>
            <a:r>
              <a:rPr lang="el-GR" sz="1400" dirty="0">
                <a:latin typeface="Arial" panose="020B0604020202020204" pitchFamily="34" charset="0"/>
                <a:cs typeface="Arial" panose="020B0604020202020204" pitchFamily="34" charset="0"/>
              </a:rPr>
              <a:t>δ</a:t>
            </a:r>
            <a:r>
              <a:rPr lang="en-US" sz="1400" baseline="30000" dirty="0" smtClean="0">
                <a:latin typeface="Arial" panose="020B0604020202020204" pitchFamily="34" charset="0"/>
                <a:cs typeface="Arial" panose="020B0604020202020204" pitchFamily="34" charset="0"/>
              </a:rPr>
              <a:t>18</a:t>
            </a:r>
            <a:r>
              <a:rPr lang="en-US" sz="1400" dirty="0" smtClean="0">
                <a:latin typeface="Arial" panose="020B0604020202020204" pitchFamily="34" charset="0"/>
                <a:cs typeface="Arial" panose="020B0604020202020204" pitchFamily="34" charset="0"/>
              </a:rPr>
              <a:t>O</a:t>
            </a:r>
            <a:r>
              <a:rPr lang="en-US" sz="1400" baseline="-25000" dirty="0" smtClean="0">
                <a:latin typeface="Arial" panose="020B0604020202020204" pitchFamily="34" charset="0"/>
                <a:cs typeface="Arial" panose="020B0604020202020204" pitchFamily="34" charset="0"/>
              </a:rPr>
              <a:t>H2O-SO4</a:t>
            </a:r>
            <a:r>
              <a:rPr lang="en-GB" sz="1400" dirty="0" smtClean="0">
                <a:latin typeface="Arial" panose="020B0604020202020204" pitchFamily="34" charset="0"/>
                <a:cs typeface="Arial" panose="020B0604020202020204" pitchFamily="34" charset="0"/>
              </a:rPr>
              <a:t>, etc., give an estimation of reservoir temperature of 290 ± 30°C for the Los </a:t>
            </a:r>
            <a:r>
              <a:rPr lang="en-GB" sz="1400" dirty="0" err="1" smtClean="0">
                <a:latin typeface="Arial" panose="020B0604020202020204" pitchFamily="34" charset="0"/>
                <a:cs typeface="Arial" panose="020B0604020202020204" pitchFamily="34" charset="0"/>
              </a:rPr>
              <a:t>Humeros</a:t>
            </a:r>
            <a:r>
              <a:rPr lang="en-GB" sz="1400" dirty="0" smtClean="0">
                <a:latin typeface="Arial" panose="020B0604020202020204" pitchFamily="34" charset="0"/>
                <a:cs typeface="Arial" panose="020B0604020202020204" pitchFamily="34" charset="0"/>
              </a:rPr>
              <a:t> geothermal waters.</a:t>
            </a:r>
            <a:r>
              <a:rPr lang="en-US" sz="1400" dirty="0">
                <a:latin typeface="Arial" panose="020B0604020202020204" pitchFamily="34" charset="0"/>
                <a:cs typeface="Arial" panose="020B0604020202020204" pitchFamily="34" charset="0"/>
              </a:rPr>
              <a:t> This </a:t>
            </a:r>
            <a:r>
              <a:rPr lang="en-US" sz="1400" dirty="0" smtClean="0">
                <a:latin typeface="Arial" panose="020B0604020202020204" pitchFamily="34" charset="0"/>
                <a:cs typeface="Arial" panose="020B0604020202020204" pitchFamily="34" charset="0"/>
              </a:rPr>
              <a:t>temperature is </a:t>
            </a:r>
            <a:r>
              <a:rPr lang="en-US" sz="1400" dirty="0">
                <a:latin typeface="Arial" panose="020B0604020202020204" pitchFamily="34" charset="0"/>
                <a:cs typeface="Arial" panose="020B0604020202020204" pitchFamily="34" charset="0"/>
              </a:rPr>
              <a:t>concordant with the presence of an upper liquid-dominated reservoir area, with neutral pH at </a:t>
            </a:r>
            <a:r>
              <a:rPr lang="en-US" sz="1400" dirty="0" smtClean="0">
                <a:latin typeface="Arial" panose="020B0604020202020204" pitchFamily="34" charset="0"/>
                <a:cs typeface="Arial" panose="020B0604020202020204" pitchFamily="34" charset="0"/>
              </a:rPr>
              <a:t>290-330°C, in </a:t>
            </a:r>
            <a:r>
              <a:rPr lang="en-US" sz="1400" dirty="0">
                <a:latin typeface="Arial" panose="020B0604020202020204" pitchFamily="34" charset="0"/>
                <a:cs typeface="Arial" panose="020B0604020202020204" pitchFamily="34" charset="0"/>
              </a:rPr>
              <a:t>augite and hornblende </a:t>
            </a:r>
            <a:r>
              <a:rPr lang="en-US" sz="1400" dirty="0" err="1">
                <a:latin typeface="Arial" panose="020B0604020202020204" pitchFamily="34" charset="0"/>
                <a:cs typeface="Arial" panose="020B0604020202020204" pitchFamily="34" charset="0"/>
              </a:rPr>
              <a:t>andesites</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or in deeper </a:t>
            </a:r>
            <a:r>
              <a:rPr lang="en-US" sz="1400" dirty="0">
                <a:latin typeface="Arial" panose="020B0604020202020204" pitchFamily="34" charset="0"/>
                <a:cs typeface="Arial" panose="020B0604020202020204" pitchFamily="34" charset="0"/>
              </a:rPr>
              <a:t>basalts </a:t>
            </a:r>
            <a:endParaRPr lang="en-US" sz="1400" dirty="0" smtClean="0">
              <a:latin typeface="Arial" panose="020B0604020202020204" pitchFamily="34" charset="0"/>
              <a:cs typeface="Arial" panose="020B0604020202020204" pitchFamily="34" charset="0"/>
            </a:endParaRPr>
          </a:p>
          <a:p>
            <a:pPr>
              <a:buClr>
                <a:srgbClr val="2B8895"/>
              </a:buClr>
              <a:defRPr/>
            </a:pPr>
            <a:endParaRPr lang="en-US" sz="600" dirty="0">
              <a:latin typeface="Arial" panose="020B0604020202020204" pitchFamily="34" charset="0"/>
              <a:cs typeface="Arial" panose="020B0604020202020204" pitchFamily="34" charset="0"/>
            </a:endParaRPr>
          </a:p>
          <a:p>
            <a:pPr marL="177800" indent="-177800">
              <a:buClr>
                <a:srgbClr val="2B8895"/>
              </a:buClr>
              <a:buFontTx/>
              <a:buChar char="&gt;"/>
              <a:defRPr/>
            </a:pPr>
            <a:r>
              <a:rPr lang="en-GB" sz="1400" dirty="0">
                <a:latin typeface="Arial" panose="020B0604020202020204" pitchFamily="34" charset="0"/>
                <a:cs typeface="Arial" panose="020B0604020202020204" pitchFamily="34" charset="0"/>
              </a:rPr>
              <a:t> Among the different Na-Li </a:t>
            </a:r>
            <a:r>
              <a:rPr lang="en-GB" sz="1400" dirty="0" smtClean="0">
                <a:latin typeface="Arial" panose="020B0604020202020204" pitchFamily="34" charset="0"/>
                <a:cs typeface="Arial" panose="020B0604020202020204" pitchFamily="34" charset="0"/>
              </a:rPr>
              <a:t>thermometric </a:t>
            </a:r>
            <a:r>
              <a:rPr lang="en-GB" sz="1400" dirty="0">
                <a:latin typeface="Arial" panose="020B0604020202020204" pitchFamily="34" charset="0"/>
                <a:cs typeface="Arial" panose="020B0604020202020204" pitchFamily="34" charset="0"/>
              </a:rPr>
              <a:t>relationships existing in the literature, only the Na-Li auxiliary </a:t>
            </a:r>
            <a:r>
              <a:rPr lang="en-GB" sz="1400" dirty="0" err="1">
                <a:latin typeface="Arial" panose="020B0604020202020204" pitchFamily="34" charset="0"/>
                <a:cs typeface="Arial" panose="020B0604020202020204" pitchFamily="34" charset="0"/>
              </a:rPr>
              <a:t>geothermometer</a:t>
            </a:r>
            <a:r>
              <a:rPr lang="en-GB" sz="1400" dirty="0">
                <a:latin typeface="Arial" panose="020B0604020202020204" pitchFamily="34" charset="0"/>
                <a:cs typeface="Arial" panose="020B0604020202020204" pitchFamily="34" charset="0"/>
              </a:rPr>
              <a:t> defined for North-Icelandic HT basaltic geothermal dilute </a:t>
            </a:r>
            <a:r>
              <a:rPr lang="en-GB" sz="1400" dirty="0" smtClean="0">
                <a:latin typeface="Arial" panose="020B0604020202020204" pitchFamily="34" charset="0"/>
                <a:cs typeface="Arial" panose="020B0604020202020204" pitchFamily="34" charset="0"/>
              </a:rPr>
              <a:t>waters (Sanjuan </a:t>
            </a:r>
            <a:r>
              <a:rPr lang="en-GB" sz="1400" i="1" dirty="0" smtClean="0">
                <a:latin typeface="Arial" panose="020B0604020202020204" pitchFamily="34" charset="0"/>
                <a:cs typeface="Arial" panose="020B0604020202020204" pitchFamily="34" charset="0"/>
              </a:rPr>
              <a:t>et al.</a:t>
            </a:r>
            <a:r>
              <a:rPr lang="en-GB" sz="1400" dirty="0" smtClean="0">
                <a:latin typeface="Arial" panose="020B0604020202020204" pitchFamily="34" charset="0"/>
                <a:cs typeface="Arial" panose="020B0604020202020204" pitchFamily="34" charset="0"/>
              </a:rPr>
              <a:t>, 2014) </a:t>
            </a:r>
            <a:r>
              <a:rPr lang="en-GB" sz="1400" dirty="0">
                <a:latin typeface="Arial" panose="020B0604020202020204" pitchFamily="34" charset="0"/>
                <a:cs typeface="Arial" panose="020B0604020202020204" pitchFamily="34" charset="0"/>
              </a:rPr>
              <a:t>give concordant temperature values (320 ± 30°C). The Na-Cs auxiliary </a:t>
            </a:r>
            <a:r>
              <a:rPr lang="en-GB" sz="1400" dirty="0" err="1">
                <a:latin typeface="Arial" panose="020B0604020202020204" pitchFamily="34" charset="0"/>
                <a:cs typeface="Arial" panose="020B0604020202020204" pitchFamily="34" charset="0"/>
              </a:rPr>
              <a:t>geothermometer</a:t>
            </a:r>
            <a:r>
              <a:rPr lang="en-GB" sz="1400" dirty="0">
                <a:latin typeface="Arial" panose="020B0604020202020204" pitchFamily="34" charset="0"/>
                <a:cs typeface="Arial" panose="020B0604020202020204" pitchFamily="34" charset="0"/>
              </a:rPr>
              <a:t> defined </a:t>
            </a:r>
            <a:r>
              <a:rPr lang="en-GB" sz="1400" dirty="0" smtClean="0">
                <a:latin typeface="Arial" panose="020B0604020202020204" pitchFamily="34" charset="0"/>
                <a:cs typeface="Arial" panose="020B0604020202020204" pitchFamily="34" charset="0"/>
              </a:rPr>
              <a:t>by Sanjuan </a:t>
            </a:r>
            <a:r>
              <a:rPr lang="en-GB" sz="1400" i="1" dirty="0" smtClean="0">
                <a:latin typeface="Arial" panose="020B0604020202020204" pitchFamily="34" charset="0"/>
                <a:cs typeface="Arial" panose="020B0604020202020204" pitchFamily="34" charset="0"/>
              </a:rPr>
              <a:t>et al. </a:t>
            </a:r>
            <a:r>
              <a:rPr lang="en-GB" sz="1400" dirty="0" smtClean="0">
                <a:latin typeface="Arial" panose="020B0604020202020204" pitchFamily="34" charset="0"/>
                <a:cs typeface="Arial" panose="020B0604020202020204" pitchFamily="34" charset="0"/>
              </a:rPr>
              <a:t>( 2016) </a:t>
            </a:r>
            <a:r>
              <a:rPr lang="en-GB" sz="1400" dirty="0">
                <a:latin typeface="Arial" panose="020B0604020202020204" pitchFamily="34" charset="0"/>
                <a:cs typeface="Arial" panose="020B0604020202020204" pitchFamily="34" charset="0"/>
              </a:rPr>
              <a:t>also gives </a:t>
            </a:r>
            <a:r>
              <a:rPr lang="en-GB" sz="1400" dirty="0" smtClean="0">
                <a:latin typeface="Arial" panose="020B0604020202020204" pitchFamily="34" charset="0"/>
                <a:cs typeface="Arial" panose="020B0604020202020204" pitchFamily="34" charset="0"/>
              </a:rPr>
              <a:t>concordant reservoir </a:t>
            </a:r>
            <a:r>
              <a:rPr lang="en-GB" sz="1400" dirty="0">
                <a:latin typeface="Arial" panose="020B0604020202020204" pitchFamily="34" charset="0"/>
                <a:cs typeface="Arial" panose="020B0604020202020204" pitchFamily="34" charset="0"/>
              </a:rPr>
              <a:t>temperature values (270 - 340°C</a:t>
            </a:r>
            <a:r>
              <a:rPr lang="en-GB" sz="1400" dirty="0" smtClean="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5"/>
          <a:stretch>
            <a:fillRect/>
          </a:stretch>
        </p:blipFill>
        <p:spPr>
          <a:xfrm>
            <a:off x="159442" y="692345"/>
            <a:ext cx="4960426" cy="4335844"/>
          </a:xfrm>
          <a:prstGeom prst="rect">
            <a:avLst/>
          </a:prstGeom>
          <a:ln>
            <a:solidFill>
              <a:schemeClr val="tx1"/>
            </a:solidFill>
          </a:ln>
        </p:spPr>
      </p:pic>
      <p:sp>
        <p:nvSpPr>
          <p:cNvPr id="13" name="Textfeld 4"/>
          <p:cNvSpPr txBox="1"/>
          <p:nvPr/>
        </p:nvSpPr>
        <p:spPr>
          <a:xfrm>
            <a:off x="1496850" y="6349955"/>
            <a:ext cx="6034707" cy="411651"/>
          </a:xfrm>
          <a:prstGeom prst="rect">
            <a:avLst/>
          </a:prstGeom>
          <a:noFill/>
        </p:spPr>
        <p:txBody>
          <a:bodyPr wrap="square" rtlCol="0">
            <a:spAutoFit/>
          </a:bodyPr>
          <a:lstStyle/>
          <a:p>
            <a:r>
              <a:rPr lang="en-GB" sz="1025" b="1" dirty="0" smtClean="0">
                <a:solidFill>
                  <a:srgbClr val="4C4949"/>
                </a:solidFill>
                <a:latin typeface="Helvetica" pitchFamily="34" charset="0"/>
                <a:cs typeface="Arial" panose="020B0604020202020204" pitchFamily="34" charset="0"/>
              </a:rPr>
              <a:t>Developments of auxiliary geothermometers (</a:t>
            </a:r>
            <a:r>
              <a:rPr lang="en-GB" sz="1050" b="1" dirty="0" smtClean="0">
                <a:solidFill>
                  <a:srgbClr val="4C4949"/>
                </a:solidFill>
                <a:latin typeface="Helvetica" pitchFamily="34" charset="0"/>
                <a:cs typeface="Arial" panose="020B0604020202020204" pitchFamily="34" charset="0"/>
              </a:rPr>
              <a:t>Los Humeros and </a:t>
            </a:r>
            <a:r>
              <a:rPr lang="en-GB" sz="1050" b="1" dirty="0" err="1" smtClean="0">
                <a:solidFill>
                  <a:srgbClr val="4C4949"/>
                </a:solidFill>
                <a:latin typeface="Helvetica" pitchFamily="34" charset="0"/>
                <a:cs typeface="Arial" panose="020B0604020202020204" pitchFamily="34" charset="0"/>
              </a:rPr>
              <a:t>Acoculco</a:t>
            </a:r>
            <a:r>
              <a:rPr lang="en-GB" sz="1050" b="1" dirty="0" smtClean="0">
                <a:solidFill>
                  <a:srgbClr val="4C4949"/>
                </a:solidFill>
                <a:latin typeface="Helvetica" pitchFamily="34" charset="0"/>
                <a:cs typeface="Arial" panose="020B0604020202020204" pitchFamily="34" charset="0"/>
              </a:rPr>
              <a:t> geothermal fields) </a:t>
            </a:r>
            <a:endParaRPr lang="en-GB" sz="1025" b="1" dirty="0" smtClean="0">
              <a:solidFill>
                <a:srgbClr val="4C4949"/>
              </a:solidFill>
              <a:latin typeface="Helvetica" pitchFamily="34" charset="0"/>
              <a:cs typeface="Arial" panose="020B0604020202020204" pitchFamily="34" charset="0"/>
            </a:endParaRPr>
          </a:p>
          <a:p>
            <a:r>
              <a:rPr lang="en-GB" sz="1025" b="1" dirty="0" smtClean="0">
                <a:solidFill>
                  <a:srgbClr val="4C4949"/>
                </a:solidFill>
                <a:latin typeface="Helvetica" pitchFamily="34" charset="0"/>
                <a:cs typeface="Arial" panose="020B0604020202020204" pitchFamily="34" charset="0"/>
              </a:rPr>
              <a:t>Bernard Sanjuan, Frederick Gal, and Ruth Alfaro</a:t>
            </a:r>
            <a:endParaRPr lang="en-GB" sz="1025" b="1" dirty="0">
              <a:solidFill>
                <a:srgbClr val="4C4949"/>
              </a:solidFill>
              <a:latin typeface="Helvetica" pitchFamily="34" charset="0"/>
              <a:cs typeface="Arial" panose="020B0604020202020204" pitchFamily="34" charset="0"/>
            </a:endParaRPr>
          </a:p>
        </p:txBody>
      </p:sp>
      <p:pic>
        <p:nvPicPr>
          <p:cNvPr id="14" name="Grafik 1"/>
          <p:cNvPicPr/>
          <p:nvPr/>
        </p:nvPicPr>
        <p:blipFill>
          <a:blip r:embed="rId6"/>
          <a:stretch/>
        </p:blipFill>
        <p:spPr>
          <a:xfrm>
            <a:off x="925925" y="6369168"/>
            <a:ext cx="570925" cy="383859"/>
          </a:xfrm>
          <a:prstGeom prst="rect">
            <a:avLst/>
          </a:prstGeom>
          <a:ln>
            <a:solidFill>
              <a:srgbClr val="000000"/>
            </a:solidFill>
          </a:ln>
        </p:spPr>
      </p:pic>
      <p:sp>
        <p:nvSpPr>
          <p:cNvPr id="5" name="Rectangle 4"/>
          <p:cNvSpPr/>
          <p:nvPr/>
        </p:nvSpPr>
        <p:spPr>
          <a:xfrm>
            <a:off x="39075" y="5028188"/>
            <a:ext cx="9141883" cy="1169551"/>
          </a:xfrm>
          <a:prstGeom prst="rect">
            <a:avLst/>
          </a:prstGeom>
        </p:spPr>
        <p:txBody>
          <a:bodyPr wrap="square">
            <a:spAutoFit/>
          </a:bodyPr>
          <a:lstStyle/>
          <a:p>
            <a:pPr marL="177800" indent="-177800">
              <a:buClr>
                <a:srgbClr val="2B8895"/>
              </a:buClr>
              <a:buFontTx/>
              <a:buChar char="&gt;"/>
              <a:defRPr/>
            </a:pPr>
            <a:r>
              <a:rPr lang="en-US" sz="1400" dirty="0">
                <a:latin typeface="Arial" panose="020B0604020202020204" pitchFamily="34" charset="0"/>
                <a:cs typeface="Arial" panose="020B0604020202020204" pitchFamily="34" charset="0"/>
              </a:rPr>
              <a:t>The classical Na-K-Mg ternary plot indicates that all the thermal waters are immature, having not reached full chemical equilibrium with the host </a:t>
            </a:r>
            <a:r>
              <a:rPr lang="en-US" sz="1400" dirty="0" smtClean="0">
                <a:latin typeface="Arial" panose="020B0604020202020204" pitchFamily="34" charset="0"/>
                <a:cs typeface="Arial" panose="020B0604020202020204" pitchFamily="34" charset="0"/>
              </a:rPr>
              <a:t>rocks. Classical </a:t>
            </a:r>
            <a:r>
              <a:rPr lang="en-US" sz="1400" dirty="0">
                <a:latin typeface="Arial" panose="020B0604020202020204" pitchFamily="34" charset="0"/>
                <a:cs typeface="Arial" panose="020B0604020202020204" pitchFamily="34" charset="0"/>
              </a:rPr>
              <a:t>geothermometers such as Silica, K-Mg and K-Ca, based on fluid equilibration with chalcedony, muscovite, </a:t>
            </a:r>
            <a:r>
              <a:rPr lang="en-US" sz="1400" dirty="0" err="1">
                <a:latin typeface="Arial" panose="020B0604020202020204" pitchFamily="34" charset="0"/>
                <a:cs typeface="Arial" panose="020B0604020202020204" pitchFamily="34" charset="0"/>
              </a:rPr>
              <a:t>clinochlore</a:t>
            </a:r>
            <a:r>
              <a:rPr lang="en-US" sz="1400" dirty="0">
                <a:latin typeface="Arial" panose="020B0604020202020204" pitchFamily="34" charset="0"/>
                <a:cs typeface="Arial" panose="020B0604020202020204" pitchFamily="34" charset="0"/>
              </a:rPr>
              <a:t>, K-</a:t>
            </a:r>
            <a:r>
              <a:rPr lang="en-US" sz="1400" dirty="0" err="1">
                <a:latin typeface="Arial" panose="020B0604020202020204" pitchFamily="34" charset="0"/>
                <a:cs typeface="Arial" panose="020B0604020202020204" pitchFamily="34" charset="0"/>
              </a:rPr>
              <a:t>felspar</a:t>
            </a:r>
            <a:r>
              <a:rPr lang="en-US" sz="1400" dirty="0">
                <a:latin typeface="Arial" panose="020B0604020202020204" pitchFamily="34" charset="0"/>
                <a:cs typeface="Arial" panose="020B0604020202020204" pitchFamily="34" charset="0"/>
              </a:rPr>
              <a:t> and calcite, which can re-equilibrate relatively fast, as well as the δ</a:t>
            </a:r>
            <a:r>
              <a:rPr lang="en-US" sz="1400" baseline="300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O</a:t>
            </a:r>
            <a:r>
              <a:rPr lang="en-US" sz="1400" baseline="-25000" dirty="0">
                <a:latin typeface="Arial" panose="020B0604020202020204" pitchFamily="34" charset="0"/>
                <a:cs typeface="Arial" panose="020B0604020202020204" pitchFamily="34" charset="0"/>
              </a:rPr>
              <a:t>H2O-SO4</a:t>
            </a:r>
            <a:r>
              <a:rPr lang="en-US" sz="1400" dirty="0">
                <a:latin typeface="Arial" panose="020B0604020202020204" pitchFamily="34" charset="0"/>
                <a:cs typeface="Arial" panose="020B0604020202020204" pitchFamily="34" charset="0"/>
              </a:rPr>
              <a:t>, and the </a:t>
            </a:r>
            <a:r>
              <a:rPr lang="en-US" sz="1400" dirty="0" smtClean="0">
                <a:latin typeface="Arial" panose="020B0604020202020204" pitchFamily="34" charset="0"/>
                <a:cs typeface="Arial" panose="020B0604020202020204" pitchFamily="34" charset="0"/>
              </a:rPr>
              <a:t>auxiliary K-</a:t>
            </a:r>
            <a:r>
              <a:rPr lang="en-US" sz="1400" dirty="0" err="1" smtClean="0">
                <a:latin typeface="Arial" panose="020B0604020202020204" pitchFamily="34" charset="0"/>
                <a:cs typeface="Arial" panose="020B0604020202020204" pitchFamily="34" charset="0"/>
              </a:rPr>
              <a:t>Sr</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and K-F </a:t>
            </a:r>
            <a:r>
              <a:rPr lang="en-US" sz="1400" dirty="0" smtClean="0">
                <a:latin typeface="Arial" panose="020B0604020202020204" pitchFamily="34" charset="0"/>
                <a:cs typeface="Arial" panose="020B0604020202020204" pitchFamily="34" charset="0"/>
              </a:rPr>
              <a:t>geothermometers defined by Sanjuan </a:t>
            </a:r>
            <a:r>
              <a:rPr lang="en-US" sz="1400" i="1" dirty="0" smtClean="0">
                <a:latin typeface="Arial" panose="020B0604020202020204" pitchFamily="34" charset="0"/>
                <a:cs typeface="Arial" panose="020B0604020202020204" pitchFamily="34" charset="0"/>
              </a:rPr>
              <a:t>et al. </a:t>
            </a:r>
            <a:r>
              <a:rPr lang="en-US" sz="1400" dirty="0" smtClean="0">
                <a:latin typeface="Arial" panose="020B0604020202020204" pitchFamily="34" charset="0"/>
                <a:cs typeface="Arial" panose="020B0604020202020204" pitchFamily="34" charset="0"/>
              </a:rPr>
              <a:t>(2016), </a:t>
            </a:r>
            <a:r>
              <a:rPr lang="en-US" sz="1400" dirty="0">
                <a:latin typeface="Arial" panose="020B0604020202020204" pitchFamily="34" charset="0"/>
                <a:cs typeface="Arial" panose="020B0604020202020204" pitchFamily="34" charset="0"/>
              </a:rPr>
              <a:t>indicate subsurface temperature </a:t>
            </a:r>
            <a:r>
              <a:rPr lang="en-US" sz="1400" dirty="0" smtClean="0">
                <a:latin typeface="Arial" panose="020B0604020202020204" pitchFamily="34" charset="0"/>
                <a:cs typeface="Arial" panose="020B0604020202020204" pitchFamily="34" charset="0"/>
              </a:rPr>
              <a:t>estimations, </a:t>
            </a:r>
            <a:r>
              <a:rPr lang="en-US" sz="1400" dirty="0">
                <a:latin typeface="Arial" panose="020B0604020202020204" pitchFamily="34" charset="0"/>
                <a:cs typeface="Arial" panose="020B0604020202020204" pitchFamily="34" charset="0"/>
              </a:rPr>
              <a:t>which vary from 60 to 100°C</a:t>
            </a:r>
          </a:p>
        </p:txBody>
      </p:sp>
      <p:pic>
        <p:nvPicPr>
          <p:cNvPr id="16" name="Image 15"/>
          <p:cNvPicPr>
            <a:picLocks noChangeAspect="1"/>
          </p:cNvPicPr>
          <p:nvPr/>
        </p:nvPicPr>
        <p:blipFill>
          <a:blip r:embed="rId7"/>
          <a:stretch>
            <a:fillRect/>
          </a:stretch>
        </p:blipFill>
        <p:spPr>
          <a:xfrm>
            <a:off x="3268020" y="723868"/>
            <a:ext cx="1851445" cy="1206532"/>
          </a:xfrm>
          <a:prstGeom prst="rect">
            <a:avLst/>
          </a:prstGeom>
        </p:spPr>
      </p:pic>
      <p:sp>
        <p:nvSpPr>
          <p:cNvPr id="6" name="ZoneTexte 5"/>
          <p:cNvSpPr txBox="1"/>
          <p:nvPr/>
        </p:nvSpPr>
        <p:spPr>
          <a:xfrm>
            <a:off x="158635" y="2644770"/>
            <a:ext cx="1430867" cy="369332"/>
          </a:xfrm>
          <a:prstGeom prst="rect">
            <a:avLst/>
          </a:prstGeom>
          <a:noFill/>
        </p:spPr>
        <p:txBody>
          <a:bodyPr wrap="square" rtlCol="0">
            <a:spAutoFit/>
          </a:bodyPr>
          <a:lstStyle/>
          <a:p>
            <a:r>
              <a:rPr lang="fr-FR" sz="1800" b="1" dirty="0" smtClean="0">
                <a:solidFill>
                  <a:srgbClr val="FF0000"/>
                </a:solidFill>
                <a:latin typeface="Arial" panose="020B0604020202020204" pitchFamily="34" charset="0"/>
                <a:cs typeface="Arial" panose="020B0604020202020204" pitchFamily="34" charset="0"/>
              </a:rPr>
              <a:t>260-320°C</a:t>
            </a:r>
            <a:endParaRPr lang="fr-FR" sz="1800" b="1" dirty="0">
              <a:solidFill>
                <a:srgbClr val="FF0000"/>
              </a:solidFill>
              <a:latin typeface="Arial" panose="020B0604020202020204" pitchFamily="34" charset="0"/>
              <a:cs typeface="Arial" panose="020B0604020202020204" pitchFamily="34" charset="0"/>
            </a:endParaRPr>
          </a:p>
        </p:txBody>
      </p:sp>
      <p:sp>
        <p:nvSpPr>
          <p:cNvPr id="18" name="ZoneTexte 17"/>
          <p:cNvSpPr txBox="1"/>
          <p:nvPr/>
        </p:nvSpPr>
        <p:spPr>
          <a:xfrm>
            <a:off x="2913384" y="3858638"/>
            <a:ext cx="1430867" cy="369332"/>
          </a:xfrm>
          <a:prstGeom prst="rect">
            <a:avLst/>
          </a:prstGeom>
          <a:noFill/>
        </p:spPr>
        <p:txBody>
          <a:bodyPr wrap="square" rtlCol="0">
            <a:spAutoFit/>
          </a:bodyPr>
          <a:lstStyle/>
          <a:p>
            <a:r>
              <a:rPr lang="fr-FR" sz="1800" b="1" dirty="0" smtClean="0">
                <a:solidFill>
                  <a:schemeClr val="accent5">
                    <a:lumMod val="75000"/>
                  </a:schemeClr>
                </a:solidFill>
                <a:latin typeface="Arial" panose="020B0604020202020204" pitchFamily="34" charset="0"/>
                <a:cs typeface="Arial" panose="020B0604020202020204" pitchFamily="34" charset="0"/>
              </a:rPr>
              <a:t>60-100°C</a:t>
            </a:r>
            <a:endParaRPr lang="fr-FR" sz="18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0919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0061" y="19583"/>
            <a:ext cx="2150839" cy="632896"/>
          </a:xfrm>
          <a:prstGeom prst="rect">
            <a:avLst/>
          </a:prstGeom>
        </p:spPr>
      </p:pic>
      <p:pic>
        <p:nvPicPr>
          <p:cNvPr id="37" name="Grafik 36"/>
          <p:cNvPicPr>
            <a:picLocks noChangeAspect="1"/>
          </p:cNvPicPr>
          <p:nvPr/>
        </p:nvPicPr>
        <p:blipFill>
          <a:blip r:embed="rId3"/>
          <a:stretch>
            <a:fillRect/>
          </a:stretch>
        </p:blipFill>
        <p:spPr>
          <a:xfrm>
            <a:off x="197029" y="6363408"/>
            <a:ext cx="585361" cy="389619"/>
          </a:xfrm>
          <a:prstGeom prst="rect">
            <a:avLst/>
          </a:prstGeom>
        </p:spPr>
      </p:pic>
      <p:sp>
        <p:nvSpPr>
          <p:cNvPr id="41" name="Textfeld 40"/>
          <p:cNvSpPr txBox="1"/>
          <p:nvPr/>
        </p:nvSpPr>
        <p:spPr>
          <a:xfrm>
            <a:off x="-190500" y="77508"/>
            <a:ext cx="6457950" cy="523220"/>
          </a:xfrm>
          <a:prstGeom prst="rect">
            <a:avLst/>
          </a:prstGeom>
          <a:noFill/>
        </p:spPr>
        <p:txBody>
          <a:bodyPr wrap="square" lIns="403753" rIns="403753" rtlCol="0">
            <a:spAutoFit/>
          </a:bodyPr>
          <a:lstStyle/>
          <a:p>
            <a:r>
              <a:rPr lang="en-GB" sz="2800" b="1" dirty="0" smtClean="0">
                <a:solidFill>
                  <a:srgbClr val="4C4949"/>
                </a:solidFill>
                <a:latin typeface="Helvetica" pitchFamily="34" charset="0"/>
                <a:cs typeface="Arial" panose="020B0604020202020204" pitchFamily="34" charset="0"/>
              </a:rPr>
              <a:t>Water-rock interaction processes</a:t>
            </a:r>
            <a:endParaRPr lang="en-GB" sz="2800" b="1" dirty="0">
              <a:solidFill>
                <a:srgbClr val="4C4949"/>
              </a:solidFill>
              <a:latin typeface="Helvetica" pitchFamily="34" charset="0"/>
              <a:cs typeface="Arial" panose="020B0604020202020204" pitchFamily="34" charset="0"/>
            </a:endParaRPr>
          </a:p>
        </p:txBody>
      </p:sp>
      <p:cxnSp>
        <p:nvCxnSpPr>
          <p:cNvPr id="42" name="Gerader Verbinder 41"/>
          <p:cNvCxnSpPr/>
          <p:nvPr/>
        </p:nvCxnSpPr>
        <p:spPr>
          <a:xfrm>
            <a:off x="-39075" y="732272"/>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39075" y="6215659"/>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pic>
        <p:nvPicPr>
          <p:cNvPr id="10"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641" y="6297602"/>
            <a:ext cx="1247878" cy="50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73716" y="3124678"/>
            <a:ext cx="8994450" cy="2985433"/>
          </a:xfrm>
          <a:prstGeom prst="rect">
            <a:avLst/>
          </a:prstGeom>
          <a:noFill/>
        </p:spPr>
        <p:txBody>
          <a:bodyPr wrap="square">
            <a:spAutoFit/>
          </a:bodyPr>
          <a:lstStyle/>
          <a:p>
            <a:pPr marL="180975" indent="-180975">
              <a:buClr>
                <a:srgbClr val="2B8895"/>
              </a:buClr>
              <a:buFontTx/>
              <a:buChar char="&gt;"/>
              <a:defRPr/>
            </a:pPr>
            <a:r>
              <a:rPr lang="en-GB" sz="1600" dirty="0" smtClean="0">
                <a:latin typeface="Arial" panose="020B0604020202020204" pitchFamily="34" charset="0"/>
                <a:cs typeface="Arial" panose="020B0604020202020204" pitchFamily="34" charset="0"/>
              </a:rPr>
              <a:t>The waters collected from </a:t>
            </a:r>
            <a:r>
              <a:rPr lang="en-GB" sz="1600" dirty="0">
                <a:latin typeface="Arial" panose="020B0604020202020204" pitchFamily="34" charset="0"/>
                <a:cs typeface="Arial" panose="020B0604020202020204" pitchFamily="34" charset="0"/>
              </a:rPr>
              <a:t>Los Humeros </a:t>
            </a:r>
            <a:r>
              <a:rPr lang="en-GB" sz="1600" dirty="0" smtClean="0">
                <a:latin typeface="Arial" panose="020B0604020202020204" pitchFamily="34" charset="0"/>
                <a:cs typeface="Arial" panose="020B0604020202020204" pitchFamily="34" charset="0"/>
              </a:rPr>
              <a:t>wells and Los Azufres thermal springs (</a:t>
            </a:r>
            <a:r>
              <a:rPr lang="en-GB" sz="1600" dirty="0" err="1" smtClean="0">
                <a:latin typeface="Arial" panose="020B0604020202020204" pitchFamily="34" charset="0"/>
                <a:cs typeface="Arial" panose="020B0604020202020204" pitchFamily="34" charset="0"/>
              </a:rPr>
              <a:t>Acoculco</a:t>
            </a:r>
            <a:r>
              <a:rPr lang="en-GB" sz="1600" dirty="0" smtClean="0">
                <a:latin typeface="Arial" panose="020B0604020202020204" pitchFamily="34" charset="0"/>
                <a:cs typeface="Arial" panose="020B0604020202020204" pitchFamily="34" charset="0"/>
              </a:rPr>
              <a:t>) are very enriched in B relative to the other thermal </a:t>
            </a:r>
            <a:r>
              <a:rPr lang="en-GB" sz="1600" dirty="0">
                <a:latin typeface="Arial" panose="020B0604020202020204" pitchFamily="34" charset="0"/>
                <a:cs typeface="Arial" panose="020B0604020202020204" pitchFamily="34" charset="0"/>
              </a:rPr>
              <a:t>springs. In the world, only some geothermal waters from New Zealand seem to have similar high B concentrations and B isotope signatures close to those of the Los </a:t>
            </a:r>
            <a:r>
              <a:rPr lang="en-GB" sz="1600" dirty="0" err="1">
                <a:latin typeface="Arial" panose="020B0604020202020204" pitchFamily="34" charset="0"/>
                <a:cs typeface="Arial" panose="020B0604020202020204" pitchFamily="34" charset="0"/>
              </a:rPr>
              <a:t>Humeros</a:t>
            </a:r>
            <a:r>
              <a:rPr lang="en-GB" sz="1600" dirty="0">
                <a:latin typeface="Arial" panose="020B0604020202020204" pitchFamily="34" charset="0"/>
                <a:cs typeface="Arial" panose="020B0604020202020204" pitchFamily="34" charset="0"/>
              </a:rPr>
              <a:t> geothermal waters (cf. Lu </a:t>
            </a:r>
            <a:r>
              <a:rPr lang="en-GB" sz="1600" i="1" dirty="0">
                <a:latin typeface="Arial" panose="020B0604020202020204" pitchFamily="34" charset="0"/>
                <a:cs typeface="Arial" panose="020B0604020202020204" pitchFamily="34" charset="0"/>
              </a:rPr>
              <a:t>et al.</a:t>
            </a:r>
            <a:r>
              <a:rPr lang="en-GB" sz="1600" dirty="0">
                <a:latin typeface="Arial" panose="020B0604020202020204" pitchFamily="34" charset="0"/>
                <a:cs typeface="Arial" panose="020B0604020202020204" pitchFamily="34" charset="0"/>
              </a:rPr>
              <a:t>, 2014</a:t>
            </a:r>
            <a:r>
              <a:rPr lang="en-GB" sz="1600" dirty="0" smtClean="0">
                <a:latin typeface="Arial" panose="020B0604020202020204" pitchFamily="34" charset="0"/>
                <a:cs typeface="Arial" panose="020B0604020202020204" pitchFamily="34" charset="0"/>
              </a:rPr>
              <a:t>)</a:t>
            </a:r>
          </a:p>
          <a:p>
            <a:pPr marL="180975" indent="-180975">
              <a:buClr>
                <a:srgbClr val="2B8895"/>
              </a:buClr>
              <a:defRPr/>
            </a:pPr>
            <a:endParaRPr lang="en-GB" sz="600" dirty="0" smtClean="0">
              <a:latin typeface="Arial" panose="020B0604020202020204" pitchFamily="34" charset="0"/>
              <a:cs typeface="Arial" panose="020B0604020202020204" pitchFamily="34" charset="0"/>
            </a:endParaRPr>
          </a:p>
          <a:p>
            <a:pPr marL="177800" indent="-177800">
              <a:buClr>
                <a:srgbClr val="2B8895"/>
              </a:buClr>
              <a:buFontTx/>
              <a:buChar char="&gt;"/>
              <a:defRPr/>
            </a:pPr>
            <a:r>
              <a:rPr lang="en-GB" sz="1600" dirty="0" smtClean="0">
                <a:latin typeface="Arial" panose="020B0604020202020204" pitchFamily="34" charset="0"/>
                <a:cs typeface="Arial" panose="020B0604020202020204" pitchFamily="34" charset="0"/>
              </a:rPr>
              <a:t>The B isotope signatures for the Los </a:t>
            </a:r>
            <a:r>
              <a:rPr lang="en-GB" sz="1600" dirty="0" err="1" smtClean="0">
                <a:latin typeface="Arial" panose="020B0604020202020204" pitchFamily="34" charset="0"/>
                <a:cs typeface="Arial" panose="020B0604020202020204" pitchFamily="34" charset="0"/>
              </a:rPr>
              <a:t>Humeros</a:t>
            </a:r>
            <a:r>
              <a:rPr lang="en-GB" sz="1600" dirty="0" smtClean="0">
                <a:latin typeface="Arial" panose="020B0604020202020204" pitchFamily="34" charset="0"/>
                <a:cs typeface="Arial" panose="020B0604020202020204" pitchFamily="34" charset="0"/>
              </a:rPr>
              <a:t> geothermal waters ranging from -2.52 to -0.74 ‰ are slightly lower than those obtained </a:t>
            </a:r>
            <a:r>
              <a:rPr lang="en-GB" sz="1600" dirty="0">
                <a:latin typeface="Arial" panose="020B0604020202020204" pitchFamily="34" charset="0"/>
                <a:cs typeface="Arial" panose="020B0604020202020204" pitchFamily="34" charset="0"/>
              </a:rPr>
              <a:t>by Bernard </a:t>
            </a:r>
            <a:r>
              <a:rPr lang="en-GB" sz="1600" i="1" dirty="0">
                <a:latin typeface="Arial" panose="020B0604020202020204" pitchFamily="34" charset="0"/>
                <a:cs typeface="Arial" panose="020B0604020202020204" pitchFamily="34" charset="0"/>
              </a:rPr>
              <a:t>et al. </a:t>
            </a:r>
            <a:r>
              <a:rPr lang="en-GB" sz="1600" dirty="0">
                <a:latin typeface="Arial" panose="020B0604020202020204" pitchFamily="34" charset="0"/>
                <a:cs typeface="Arial" panose="020B0604020202020204" pitchFamily="34" charset="0"/>
              </a:rPr>
              <a:t>(2011</a:t>
            </a:r>
            <a:r>
              <a:rPr lang="en-GB" sz="1600" dirty="0" smtClean="0">
                <a:latin typeface="Arial" panose="020B0604020202020204" pitchFamily="34" charset="0"/>
                <a:cs typeface="Arial" panose="020B0604020202020204" pitchFamily="34" charset="0"/>
              </a:rPr>
              <a:t>) (from -1.7 to 0.3 </a:t>
            </a:r>
            <a:r>
              <a:rPr lang="en-GB" sz="1600" dirty="0" smtClean="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and are in good agreement with B isotope fractionation between waters and </a:t>
            </a:r>
            <a:r>
              <a:rPr lang="en-GB" sz="1600" dirty="0" err="1" smtClean="0">
                <a:latin typeface="Arial" panose="020B0604020202020204" pitchFamily="34" charset="0"/>
                <a:cs typeface="Arial" panose="020B0604020202020204" pitchFamily="34" charset="0"/>
              </a:rPr>
              <a:t>illite</a:t>
            </a:r>
            <a:r>
              <a:rPr lang="en-GB" sz="1600" dirty="0" smtClean="0">
                <a:latin typeface="Arial" panose="020B0604020202020204" pitchFamily="34" charset="0"/>
                <a:cs typeface="Arial" panose="020B0604020202020204" pitchFamily="34" charset="0"/>
              </a:rPr>
              <a:t> minerals at about 300°C (Williams </a:t>
            </a:r>
            <a:r>
              <a:rPr lang="en-GB" sz="1600" i="1" dirty="0" smtClean="0">
                <a:latin typeface="Arial" panose="020B0604020202020204" pitchFamily="34" charset="0"/>
                <a:cs typeface="Arial" panose="020B0604020202020204" pitchFamily="34" charset="0"/>
              </a:rPr>
              <a:t>et al.</a:t>
            </a:r>
            <a:r>
              <a:rPr lang="en-GB" sz="1600" dirty="0" smtClean="0">
                <a:latin typeface="Arial" panose="020B0604020202020204" pitchFamily="34" charset="0"/>
                <a:cs typeface="Arial" panose="020B0604020202020204" pitchFamily="34" charset="0"/>
              </a:rPr>
              <a:t>, GCA, 2001)</a:t>
            </a:r>
          </a:p>
          <a:p>
            <a:pPr marL="177800" indent="-177800">
              <a:buClr>
                <a:srgbClr val="2B8895"/>
              </a:buClr>
              <a:buFontTx/>
              <a:buChar char="&gt;"/>
              <a:defRPr/>
            </a:pPr>
            <a:endParaRPr lang="en-GB" sz="600" dirty="0">
              <a:latin typeface="Arial" panose="020B0604020202020204" pitchFamily="34" charset="0"/>
              <a:cs typeface="Arial" panose="020B0604020202020204" pitchFamily="34" charset="0"/>
            </a:endParaRPr>
          </a:p>
          <a:p>
            <a:pPr marL="177800" indent="-177800">
              <a:buClr>
                <a:srgbClr val="2B8895"/>
              </a:buClr>
              <a:buFontTx/>
              <a:buChar char="&gt;"/>
              <a:defRPr/>
            </a:pPr>
            <a:r>
              <a:rPr lang="en-GB" sz="1600" dirty="0" smtClean="0">
                <a:latin typeface="Arial" panose="020B0604020202020204" pitchFamily="34" charset="0"/>
                <a:cs typeface="Arial" panose="020B0604020202020204" pitchFamily="34" charset="0"/>
              </a:rPr>
              <a:t>For Los </a:t>
            </a:r>
            <a:r>
              <a:rPr lang="en-GB" sz="1600" dirty="0" err="1" smtClean="0">
                <a:latin typeface="Arial" panose="020B0604020202020204" pitchFamily="34" charset="0"/>
                <a:cs typeface="Arial" panose="020B0604020202020204" pitchFamily="34" charset="0"/>
              </a:rPr>
              <a:t>Azufres</a:t>
            </a:r>
            <a:r>
              <a:rPr lang="en-GB" sz="1600" dirty="0" smtClean="0">
                <a:latin typeface="Arial" panose="020B0604020202020204" pitchFamily="34" charset="0"/>
                <a:cs typeface="Arial" panose="020B0604020202020204" pitchFamily="34" charset="0"/>
              </a:rPr>
              <a:t> and </a:t>
            </a:r>
            <a:r>
              <a:rPr lang="en-GB" sz="1600" dirty="0" err="1" smtClean="0">
                <a:latin typeface="Arial" panose="020B0604020202020204" pitchFamily="34" charset="0"/>
                <a:cs typeface="Arial" panose="020B0604020202020204" pitchFamily="34" charset="0"/>
              </a:rPr>
              <a:t>Jicolapa</a:t>
            </a:r>
            <a:r>
              <a:rPr lang="en-GB" sz="1600" dirty="0" smtClean="0">
                <a:latin typeface="Arial" panose="020B0604020202020204" pitchFamily="34" charset="0"/>
                <a:cs typeface="Arial" panose="020B0604020202020204" pitchFamily="34" charset="0"/>
              </a:rPr>
              <a:t> thermal springs, the B isotope signatures are lower (-6.79 and                -4.42</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 respectively). For the </a:t>
            </a:r>
            <a:r>
              <a:rPr lang="en-GB" sz="1600" dirty="0" err="1" smtClean="0">
                <a:latin typeface="Arial" panose="020B0604020202020204" pitchFamily="34" charset="0"/>
                <a:cs typeface="Arial" panose="020B0604020202020204" pitchFamily="34" charset="0"/>
              </a:rPr>
              <a:t>Chignahuapan</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Quetzalapa</a:t>
            </a:r>
            <a:r>
              <a:rPr lang="en-GB" sz="1600" dirty="0" smtClean="0">
                <a:latin typeface="Arial" panose="020B0604020202020204" pitchFamily="34" charset="0"/>
                <a:cs typeface="Arial" panose="020B0604020202020204" pitchFamily="34" charset="0"/>
              </a:rPr>
              <a:t> and </a:t>
            </a:r>
            <a:r>
              <a:rPr lang="en-GB" sz="1600" dirty="0" err="1" smtClean="0">
                <a:latin typeface="Arial" panose="020B0604020202020204" pitchFamily="34" charset="0"/>
                <a:cs typeface="Arial" panose="020B0604020202020204" pitchFamily="34" charset="0"/>
              </a:rPr>
              <a:t>Tepeyahualco</a:t>
            </a:r>
            <a:r>
              <a:rPr lang="en-GB" sz="1600" dirty="0" smtClean="0">
                <a:latin typeface="Arial" panose="020B0604020202020204" pitchFamily="34" charset="0"/>
                <a:cs typeface="Arial" panose="020B0604020202020204" pitchFamily="34" charset="0"/>
              </a:rPr>
              <a:t> thermal waters, these signatures are higher (-0.17, -1.20 and 8.55 ‰, respectively</a:t>
            </a:r>
            <a:r>
              <a:rPr lang="en-GB" sz="1600" dirty="0" smtClean="0">
                <a:latin typeface="Arial" panose="020B0604020202020204" pitchFamily="34" charset="0"/>
                <a:cs typeface="Arial" panose="020B0604020202020204" pitchFamily="34" charset="0"/>
              </a:rPr>
              <a:t>)</a:t>
            </a:r>
            <a:endParaRPr lang="en-GB" sz="1600" dirty="0" smtClean="0">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5"/>
          <a:stretch>
            <a:fillRect/>
          </a:stretch>
        </p:blipFill>
        <p:spPr>
          <a:xfrm>
            <a:off x="73716" y="843490"/>
            <a:ext cx="3216534" cy="2094347"/>
          </a:xfrm>
          <a:prstGeom prst="rect">
            <a:avLst/>
          </a:prstGeom>
        </p:spPr>
      </p:pic>
      <p:pic>
        <p:nvPicPr>
          <p:cNvPr id="6" name="Image 5"/>
          <p:cNvPicPr>
            <a:picLocks noChangeAspect="1"/>
          </p:cNvPicPr>
          <p:nvPr/>
        </p:nvPicPr>
        <p:blipFill>
          <a:blip r:embed="rId6"/>
          <a:stretch>
            <a:fillRect/>
          </a:stretch>
        </p:blipFill>
        <p:spPr>
          <a:xfrm>
            <a:off x="3329348" y="859206"/>
            <a:ext cx="3212842" cy="2078447"/>
          </a:xfrm>
          <a:prstGeom prst="rect">
            <a:avLst/>
          </a:prstGeom>
        </p:spPr>
      </p:pic>
      <p:pic>
        <p:nvPicPr>
          <p:cNvPr id="12" name="Image 11"/>
          <p:cNvPicPr>
            <a:picLocks noChangeAspect="1"/>
          </p:cNvPicPr>
          <p:nvPr/>
        </p:nvPicPr>
        <p:blipFill>
          <a:blip r:embed="rId7"/>
          <a:stretch>
            <a:fillRect/>
          </a:stretch>
        </p:blipFill>
        <p:spPr>
          <a:xfrm>
            <a:off x="6542190" y="944599"/>
            <a:ext cx="2593739" cy="1803266"/>
          </a:xfrm>
          <a:prstGeom prst="rect">
            <a:avLst/>
          </a:prstGeom>
        </p:spPr>
      </p:pic>
      <p:sp>
        <p:nvSpPr>
          <p:cNvPr id="13" name="Ellipse 12"/>
          <p:cNvSpPr/>
          <p:nvPr/>
        </p:nvSpPr>
        <p:spPr>
          <a:xfrm>
            <a:off x="8315419" y="2028336"/>
            <a:ext cx="397906" cy="1130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6940061" y="2688665"/>
            <a:ext cx="1699114" cy="278744"/>
          </a:xfrm>
          <a:prstGeom prst="rect">
            <a:avLst/>
          </a:prstGeom>
          <a:noFill/>
        </p:spPr>
        <p:txBody>
          <a:bodyPr wrap="square" rtlCol="0">
            <a:spAutoFit/>
          </a:bodyPr>
          <a:lstStyle/>
          <a:p>
            <a:pPr algn="ctr"/>
            <a:r>
              <a:rPr lang="fr-FR" sz="1200" b="1" dirty="0" smtClean="0">
                <a:latin typeface="Arial" panose="020B0604020202020204" pitchFamily="34" charset="0"/>
                <a:cs typeface="Arial" panose="020B0604020202020204" pitchFamily="34" charset="0"/>
              </a:rPr>
              <a:t>After Lu </a:t>
            </a:r>
            <a:r>
              <a:rPr lang="fr-FR" sz="1200" b="1" i="1" dirty="0" smtClean="0">
                <a:latin typeface="Arial" panose="020B0604020202020204" pitchFamily="34" charset="0"/>
                <a:cs typeface="Arial" panose="020B0604020202020204" pitchFamily="34" charset="0"/>
              </a:rPr>
              <a:t>et al. </a:t>
            </a:r>
            <a:r>
              <a:rPr lang="fr-FR" sz="1200" b="1" dirty="0" smtClean="0">
                <a:latin typeface="Arial" panose="020B0604020202020204" pitchFamily="34" charset="0"/>
                <a:cs typeface="Arial" panose="020B0604020202020204" pitchFamily="34" charset="0"/>
              </a:rPr>
              <a:t>(2014)</a:t>
            </a:r>
            <a:endParaRPr lang="fr-FR" sz="1200" b="1" dirty="0">
              <a:latin typeface="Arial" panose="020B0604020202020204" pitchFamily="34" charset="0"/>
              <a:cs typeface="Arial" panose="020B0604020202020204" pitchFamily="34" charset="0"/>
            </a:endParaRPr>
          </a:p>
        </p:txBody>
      </p:sp>
      <p:sp>
        <p:nvSpPr>
          <p:cNvPr id="15" name="ZoneTexte 14"/>
          <p:cNvSpPr txBox="1"/>
          <p:nvPr/>
        </p:nvSpPr>
        <p:spPr>
          <a:xfrm>
            <a:off x="7848601" y="2085110"/>
            <a:ext cx="1421152" cy="400110"/>
          </a:xfrm>
          <a:prstGeom prst="rect">
            <a:avLst/>
          </a:prstGeom>
          <a:noFill/>
        </p:spPr>
        <p:txBody>
          <a:bodyPr wrap="square" rtlCol="0">
            <a:spAutoFit/>
          </a:bodyPr>
          <a:lstStyle/>
          <a:p>
            <a:pPr algn="ctr"/>
            <a:r>
              <a:rPr lang="fr-FR" sz="1000" b="1" dirty="0" smtClean="0">
                <a:solidFill>
                  <a:srgbClr val="FF0000"/>
                </a:solidFill>
                <a:latin typeface="Arial" panose="020B0604020202020204" pitchFamily="34" charset="0"/>
                <a:cs typeface="Arial" panose="020B0604020202020204" pitchFamily="34" charset="0"/>
              </a:rPr>
              <a:t>Los </a:t>
            </a:r>
            <a:r>
              <a:rPr lang="fr-FR" sz="1000" b="1" dirty="0" err="1" smtClean="0">
                <a:solidFill>
                  <a:srgbClr val="FF0000"/>
                </a:solidFill>
                <a:latin typeface="Arial" panose="020B0604020202020204" pitchFamily="34" charset="0"/>
                <a:cs typeface="Arial" panose="020B0604020202020204" pitchFamily="34" charset="0"/>
              </a:rPr>
              <a:t>Humeros</a:t>
            </a:r>
            <a:r>
              <a:rPr lang="fr-FR" sz="1000" b="1" dirty="0" smtClean="0">
                <a:solidFill>
                  <a:srgbClr val="FF0000"/>
                </a:solidFill>
                <a:latin typeface="Arial" panose="020B0604020202020204" pitchFamily="34" charset="0"/>
                <a:cs typeface="Arial" panose="020B0604020202020204" pitchFamily="34" charset="0"/>
              </a:rPr>
              <a:t>      and </a:t>
            </a:r>
            <a:r>
              <a:rPr lang="fr-FR" sz="1000" b="1" dirty="0" err="1" smtClean="0">
                <a:solidFill>
                  <a:srgbClr val="FF0000"/>
                </a:solidFill>
                <a:latin typeface="Arial" panose="020B0604020202020204" pitchFamily="34" charset="0"/>
                <a:cs typeface="Arial" panose="020B0604020202020204" pitchFamily="34" charset="0"/>
              </a:rPr>
              <a:t>Acoculco</a:t>
            </a:r>
            <a:r>
              <a:rPr lang="fr-FR" sz="1000" b="1" dirty="0" smtClean="0">
                <a:solidFill>
                  <a:srgbClr val="FF0000"/>
                </a:solidFill>
                <a:latin typeface="Arial" panose="020B0604020202020204" pitchFamily="34" charset="0"/>
                <a:cs typeface="Arial" panose="020B0604020202020204" pitchFamily="34" charset="0"/>
              </a:rPr>
              <a:t> </a:t>
            </a:r>
            <a:r>
              <a:rPr lang="fr-FR" sz="1000" b="1" dirty="0" err="1" smtClean="0">
                <a:solidFill>
                  <a:srgbClr val="FF0000"/>
                </a:solidFill>
                <a:latin typeface="Arial" panose="020B0604020202020204" pitchFamily="34" charset="0"/>
                <a:cs typeface="Arial" panose="020B0604020202020204" pitchFamily="34" charset="0"/>
              </a:rPr>
              <a:t>fields</a:t>
            </a:r>
            <a:endParaRPr lang="fr-FR" sz="1000" b="1" dirty="0">
              <a:solidFill>
                <a:srgbClr val="FF0000"/>
              </a:solidFill>
              <a:latin typeface="Arial" panose="020B0604020202020204" pitchFamily="34" charset="0"/>
              <a:cs typeface="Arial" panose="020B0604020202020204" pitchFamily="34" charset="0"/>
            </a:endParaRPr>
          </a:p>
        </p:txBody>
      </p:sp>
      <p:sp>
        <p:nvSpPr>
          <p:cNvPr id="16" name="Textfeld 4"/>
          <p:cNvSpPr txBox="1"/>
          <p:nvPr/>
        </p:nvSpPr>
        <p:spPr>
          <a:xfrm>
            <a:off x="1496850" y="6349955"/>
            <a:ext cx="6034707" cy="411651"/>
          </a:xfrm>
          <a:prstGeom prst="rect">
            <a:avLst/>
          </a:prstGeom>
          <a:noFill/>
        </p:spPr>
        <p:txBody>
          <a:bodyPr wrap="square" rtlCol="0">
            <a:spAutoFit/>
          </a:bodyPr>
          <a:lstStyle/>
          <a:p>
            <a:r>
              <a:rPr lang="en-GB" sz="1025" b="1" dirty="0" smtClean="0">
                <a:solidFill>
                  <a:srgbClr val="4C4949"/>
                </a:solidFill>
                <a:latin typeface="Helvetica" pitchFamily="34" charset="0"/>
                <a:cs typeface="Arial" panose="020B0604020202020204" pitchFamily="34" charset="0"/>
              </a:rPr>
              <a:t>Developments of auxiliary geothermometers (</a:t>
            </a:r>
            <a:r>
              <a:rPr lang="en-GB" sz="1050" b="1" dirty="0" smtClean="0">
                <a:solidFill>
                  <a:srgbClr val="4C4949"/>
                </a:solidFill>
                <a:latin typeface="Helvetica" pitchFamily="34" charset="0"/>
                <a:cs typeface="Arial" panose="020B0604020202020204" pitchFamily="34" charset="0"/>
              </a:rPr>
              <a:t>Los Humeros and </a:t>
            </a:r>
            <a:r>
              <a:rPr lang="en-GB" sz="1050" b="1" dirty="0" err="1" smtClean="0">
                <a:solidFill>
                  <a:srgbClr val="4C4949"/>
                </a:solidFill>
                <a:latin typeface="Helvetica" pitchFamily="34" charset="0"/>
                <a:cs typeface="Arial" panose="020B0604020202020204" pitchFamily="34" charset="0"/>
              </a:rPr>
              <a:t>Acoculco</a:t>
            </a:r>
            <a:r>
              <a:rPr lang="en-GB" sz="1050" b="1" dirty="0" smtClean="0">
                <a:solidFill>
                  <a:srgbClr val="4C4949"/>
                </a:solidFill>
                <a:latin typeface="Helvetica" pitchFamily="34" charset="0"/>
                <a:cs typeface="Arial" panose="020B0604020202020204" pitchFamily="34" charset="0"/>
              </a:rPr>
              <a:t> geothermal fields) </a:t>
            </a:r>
            <a:endParaRPr lang="en-GB" sz="1025" b="1" dirty="0" smtClean="0">
              <a:solidFill>
                <a:srgbClr val="4C4949"/>
              </a:solidFill>
              <a:latin typeface="Helvetica" pitchFamily="34" charset="0"/>
              <a:cs typeface="Arial" panose="020B0604020202020204" pitchFamily="34" charset="0"/>
            </a:endParaRPr>
          </a:p>
          <a:p>
            <a:r>
              <a:rPr lang="en-GB" sz="1025" b="1" dirty="0" smtClean="0">
                <a:solidFill>
                  <a:srgbClr val="4C4949"/>
                </a:solidFill>
                <a:latin typeface="Helvetica" pitchFamily="34" charset="0"/>
                <a:cs typeface="Arial" panose="020B0604020202020204" pitchFamily="34" charset="0"/>
              </a:rPr>
              <a:t>Bernard Sanjuan, Frederick Gal, and Ruth Alfaro</a:t>
            </a:r>
            <a:endParaRPr lang="en-GB" sz="1025" b="1" dirty="0">
              <a:solidFill>
                <a:srgbClr val="4C4949"/>
              </a:solidFill>
              <a:latin typeface="Helvetica" pitchFamily="34" charset="0"/>
              <a:cs typeface="Arial" panose="020B0604020202020204" pitchFamily="34" charset="0"/>
            </a:endParaRPr>
          </a:p>
        </p:txBody>
      </p:sp>
      <p:pic>
        <p:nvPicPr>
          <p:cNvPr id="17" name="Grafik 1"/>
          <p:cNvPicPr/>
          <p:nvPr/>
        </p:nvPicPr>
        <p:blipFill>
          <a:blip r:embed="rId8"/>
          <a:stretch/>
        </p:blipFill>
        <p:spPr>
          <a:xfrm>
            <a:off x="925925" y="6369168"/>
            <a:ext cx="570925" cy="383859"/>
          </a:xfrm>
          <a:prstGeom prst="rect">
            <a:avLst/>
          </a:prstGeom>
          <a:ln>
            <a:solidFill>
              <a:srgbClr val="000000"/>
            </a:solidFill>
          </a:ln>
        </p:spPr>
      </p:pic>
    </p:spTree>
    <p:extLst>
      <p:ext uri="{BB962C8B-B14F-4D97-AF65-F5344CB8AC3E}">
        <p14:creationId xmlns:p14="http://schemas.microsoft.com/office/powerpoint/2010/main" val="1190755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768" y="25627"/>
            <a:ext cx="2150839" cy="632896"/>
          </a:xfrm>
          <a:prstGeom prst="rect">
            <a:avLst/>
          </a:prstGeom>
        </p:spPr>
      </p:pic>
      <p:pic>
        <p:nvPicPr>
          <p:cNvPr id="37" name="Grafik 36"/>
          <p:cNvPicPr>
            <a:picLocks noChangeAspect="1"/>
          </p:cNvPicPr>
          <p:nvPr/>
        </p:nvPicPr>
        <p:blipFill>
          <a:blip r:embed="rId3"/>
          <a:stretch>
            <a:fillRect/>
          </a:stretch>
        </p:blipFill>
        <p:spPr>
          <a:xfrm>
            <a:off x="197029" y="6363408"/>
            <a:ext cx="585361" cy="389619"/>
          </a:xfrm>
          <a:prstGeom prst="rect">
            <a:avLst/>
          </a:prstGeom>
        </p:spPr>
      </p:pic>
      <p:sp>
        <p:nvSpPr>
          <p:cNvPr id="41" name="Textfeld 40"/>
          <p:cNvSpPr txBox="1"/>
          <p:nvPr/>
        </p:nvSpPr>
        <p:spPr>
          <a:xfrm>
            <a:off x="-189440" y="79527"/>
            <a:ext cx="6534150" cy="523220"/>
          </a:xfrm>
          <a:prstGeom prst="rect">
            <a:avLst/>
          </a:prstGeom>
          <a:noFill/>
        </p:spPr>
        <p:txBody>
          <a:bodyPr wrap="square" lIns="403753" rIns="403753" rtlCol="0">
            <a:spAutoFit/>
          </a:bodyPr>
          <a:lstStyle/>
          <a:p>
            <a:r>
              <a:rPr lang="en-GB" sz="2800" b="1" dirty="0" smtClean="0">
                <a:solidFill>
                  <a:srgbClr val="4C4949"/>
                </a:solidFill>
                <a:latin typeface="Helvetica" pitchFamily="34" charset="0"/>
                <a:cs typeface="Arial" panose="020B0604020202020204" pitchFamily="34" charset="0"/>
              </a:rPr>
              <a:t>Water-rock interaction processes</a:t>
            </a:r>
            <a:endParaRPr lang="en-GB" sz="2800" b="1" dirty="0">
              <a:solidFill>
                <a:srgbClr val="4C4949"/>
              </a:solidFill>
              <a:latin typeface="Helvetica" pitchFamily="34" charset="0"/>
              <a:cs typeface="Arial" panose="020B0604020202020204" pitchFamily="34" charset="0"/>
            </a:endParaRPr>
          </a:p>
        </p:txBody>
      </p:sp>
      <p:cxnSp>
        <p:nvCxnSpPr>
          <p:cNvPr id="42" name="Gerader Verbinder 41"/>
          <p:cNvCxnSpPr/>
          <p:nvPr/>
        </p:nvCxnSpPr>
        <p:spPr>
          <a:xfrm>
            <a:off x="-39075" y="656646"/>
            <a:ext cx="9183075"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39075" y="6278744"/>
            <a:ext cx="9220033" cy="0"/>
          </a:xfrm>
          <a:prstGeom prst="line">
            <a:avLst/>
          </a:prstGeom>
          <a:ln w="25400">
            <a:solidFill>
              <a:srgbClr val="F6871B"/>
            </a:solidFill>
          </a:ln>
        </p:spPr>
        <p:style>
          <a:lnRef idx="1">
            <a:schemeClr val="accent1"/>
          </a:lnRef>
          <a:fillRef idx="0">
            <a:schemeClr val="accent1"/>
          </a:fillRef>
          <a:effectRef idx="0">
            <a:schemeClr val="accent1"/>
          </a:effectRef>
          <a:fontRef idx="minor">
            <a:schemeClr val="tx1"/>
          </a:fontRef>
        </p:style>
      </p:cxnSp>
      <p:pic>
        <p:nvPicPr>
          <p:cNvPr id="10"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8540" y="6303018"/>
            <a:ext cx="1247878" cy="50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4284134" y="974472"/>
            <a:ext cx="4859866" cy="4893647"/>
          </a:xfrm>
          <a:prstGeom prst="rect">
            <a:avLst/>
          </a:prstGeom>
          <a:noFill/>
        </p:spPr>
        <p:txBody>
          <a:bodyPr wrap="square">
            <a:spAutoFit/>
          </a:bodyPr>
          <a:lstStyle/>
          <a:p>
            <a:pPr marL="266700" indent="-266700">
              <a:buClr>
                <a:srgbClr val="2B8895"/>
              </a:buClr>
              <a:buFontTx/>
              <a:buChar char="&gt;"/>
              <a:defRPr/>
            </a:pPr>
            <a:r>
              <a:rPr lang="en-GB" sz="1800" dirty="0">
                <a:latin typeface="Arial" panose="020B0604020202020204" pitchFamily="34" charset="0"/>
                <a:cs typeface="Arial" panose="020B0604020202020204" pitchFamily="34" charset="0"/>
              </a:rPr>
              <a:t>The Ca-HCO</a:t>
            </a:r>
            <a:r>
              <a:rPr lang="en-GB" sz="1800" baseline="-25000" dirty="0">
                <a:latin typeface="Arial" panose="020B0604020202020204" pitchFamily="34" charset="0"/>
                <a:cs typeface="Arial" panose="020B0604020202020204" pitchFamily="34" charset="0"/>
              </a:rPr>
              <a:t>3</a:t>
            </a:r>
            <a:r>
              <a:rPr lang="en-GB" sz="1800" dirty="0">
                <a:latin typeface="Arial" panose="020B0604020202020204" pitchFamily="34" charset="0"/>
                <a:cs typeface="Arial" panose="020B0604020202020204" pitchFamily="34" charset="0"/>
              </a:rPr>
              <a:t> diagram </a:t>
            </a:r>
            <a:r>
              <a:rPr lang="en-GB" sz="1800" dirty="0" smtClean="0">
                <a:latin typeface="Arial" panose="020B0604020202020204" pitchFamily="34" charset="0"/>
                <a:cs typeface="Arial" panose="020B0604020202020204" pitchFamily="34" charset="0"/>
              </a:rPr>
              <a:t>confirms high water-calcium carbonate </a:t>
            </a:r>
            <a:r>
              <a:rPr lang="en-GB" sz="1800" dirty="0">
                <a:latin typeface="Arial" panose="020B0604020202020204" pitchFamily="34" charset="0"/>
                <a:cs typeface="Arial" panose="020B0604020202020204" pitchFamily="34" charset="0"/>
              </a:rPr>
              <a:t>interaction processes for most of the thermal </a:t>
            </a:r>
            <a:r>
              <a:rPr lang="en-GB" sz="1800" dirty="0" smtClean="0">
                <a:latin typeface="Arial" panose="020B0604020202020204" pitchFamily="34" charset="0"/>
                <a:cs typeface="Arial" panose="020B0604020202020204" pitchFamily="34" charset="0"/>
              </a:rPr>
              <a:t>waters</a:t>
            </a:r>
          </a:p>
          <a:p>
            <a:pPr>
              <a:buClr>
                <a:srgbClr val="2B8895"/>
              </a:buClr>
              <a:defRPr/>
            </a:pPr>
            <a:endParaRPr lang="en-GB" sz="600" dirty="0" smtClean="0">
              <a:latin typeface="Arial" panose="020B0604020202020204" pitchFamily="34" charset="0"/>
              <a:cs typeface="Arial" panose="020B0604020202020204" pitchFamily="34" charset="0"/>
            </a:endParaRPr>
          </a:p>
          <a:p>
            <a:pPr marL="266700" indent="-266700">
              <a:buClr>
                <a:srgbClr val="2B8895"/>
              </a:buClr>
              <a:buFontTx/>
              <a:buChar char="&gt;"/>
              <a:defRPr/>
            </a:pPr>
            <a:r>
              <a:rPr lang="en-GB" sz="1800" dirty="0" smtClean="0">
                <a:latin typeface="Arial" panose="020B0604020202020204" pitchFamily="34" charset="0"/>
                <a:cs typeface="Arial" panose="020B0604020202020204" pitchFamily="34" charset="0"/>
              </a:rPr>
              <a:t> The </a:t>
            </a:r>
            <a:r>
              <a:rPr lang="en-GB" sz="1800" dirty="0" err="1">
                <a:latin typeface="Arial" panose="020B0604020202020204" pitchFamily="34" charset="0"/>
                <a:cs typeface="Arial" panose="020B0604020202020204" pitchFamily="34" charset="0"/>
              </a:rPr>
              <a:t>Sr</a:t>
            </a:r>
            <a:r>
              <a:rPr lang="en-GB" sz="1800" dirty="0">
                <a:latin typeface="Arial" panose="020B0604020202020204" pitchFamily="34" charset="0"/>
                <a:cs typeface="Arial" panose="020B0604020202020204" pitchFamily="34" charset="0"/>
              </a:rPr>
              <a:t> isotope </a:t>
            </a:r>
            <a:r>
              <a:rPr lang="en-GB" sz="1800" dirty="0" smtClean="0">
                <a:latin typeface="Arial" panose="020B0604020202020204" pitchFamily="34" charset="0"/>
                <a:cs typeface="Arial" panose="020B0604020202020204" pitchFamily="34" charset="0"/>
              </a:rPr>
              <a:t>signatures of these waters suggest interaction </a:t>
            </a:r>
            <a:r>
              <a:rPr lang="en-GB" sz="1800" dirty="0">
                <a:latin typeface="Arial" panose="020B0604020202020204" pitchFamily="34" charset="0"/>
                <a:cs typeface="Arial" panose="020B0604020202020204" pitchFamily="34" charset="0"/>
              </a:rPr>
              <a:t>processes with marine carbonate minerals (close to the Mesozoic seawater values) and consequently, with predominance of more superficial waters than those of the Los </a:t>
            </a:r>
            <a:r>
              <a:rPr lang="en-GB" sz="1800" dirty="0" err="1">
                <a:latin typeface="Arial" panose="020B0604020202020204" pitchFamily="34" charset="0"/>
                <a:cs typeface="Arial" panose="020B0604020202020204" pitchFamily="34" charset="0"/>
              </a:rPr>
              <a:t>Humeros</a:t>
            </a:r>
            <a:r>
              <a:rPr lang="en-GB" sz="1800" dirty="0">
                <a:latin typeface="Arial" panose="020B0604020202020204" pitchFamily="34" charset="0"/>
                <a:cs typeface="Arial" panose="020B0604020202020204" pitchFamily="34" charset="0"/>
              </a:rPr>
              <a:t> geothermal </a:t>
            </a:r>
            <a:r>
              <a:rPr lang="en-GB" sz="1800" dirty="0" smtClean="0">
                <a:latin typeface="Arial" panose="020B0604020202020204" pitchFamily="34" charset="0"/>
                <a:cs typeface="Arial" panose="020B0604020202020204" pitchFamily="34" charset="0"/>
              </a:rPr>
              <a:t>waters</a:t>
            </a:r>
          </a:p>
          <a:p>
            <a:pPr>
              <a:buClr>
                <a:srgbClr val="2B8895"/>
              </a:buClr>
              <a:defRPr/>
            </a:pPr>
            <a:r>
              <a:rPr lang="en-GB" sz="600" dirty="0" smtClean="0">
                <a:latin typeface="Arial" panose="020B0604020202020204" pitchFamily="34" charset="0"/>
                <a:cs typeface="Arial" panose="020B0604020202020204" pitchFamily="34" charset="0"/>
              </a:rPr>
              <a:t>  </a:t>
            </a:r>
            <a:endParaRPr lang="en-GB" sz="600" dirty="0">
              <a:latin typeface="Arial" panose="020B0604020202020204" pitchFamily="34" charset="0"/>
              <a:cs typeface="Arial" panose="020B0604020202020204" pitchFamily="34" charset="0"/>
            </a:endParaRPr>
          </a:p>
          <a:p>
            <a:pPr marL="266700" indent="-266700">
              <a:buClr>
                <a:srgbClr val="2B8895"/>
              </a:buClr>
              <a:buFontTx/>
              <a:buChar char="&gt;"/>
              <a:defRPr/>
            </a:pPr>
            <a:r>
              <a:rPr lang="en-GB" sz="1800" dirty="0" smtClean="0">
                <a:latin typeface="Arial" panose="020B0604020202020204" pitchFamily="34" charset="0"/>
                <a:cs typeface="Arial" panose="020B0604020202020204" pitchFamily="34" charset="0"/>
              </a:rPr>
              <a:t>The </a:t>
            </a:r>
            <a:r>
              <a:rPr lang="en-GB" sz="1800" dirty="0" err="1">
                <a:latin typeface="Arial" panose="020B0604020202020204" pitchFamily="34" charset="0"/>
                <a:cs typeface="Arial" panose="020B0604020202020204" pitchFamily="34" charset="0"/>
              </a:rPr>
              <a:t>Sr</a:t>
            </a:r>
            <a:r>
              <a:rPr lang="en-GB" sz="1800" dirty="0">
                <a:latin typeface="Arial" panose="020B0604020202020204" pitchFamily="34" charset="0"/>
                <a:cs typeface="Arial" panose="020B0604020202020204" pitchFamily="34" charset="0"/>
              </a:rPr>
              <a:t> isotope signatures indicate interaction processes with volcanic rocks (andesite, basalt) for the Los </a:t>
            </a:r>
            <a:r>
              <a:rPr lang="en-GB" sz="1800" dirty="0" err="1">
                <a:latin typeface="Arial" panose="020B0604020202020204" pitchFamily="34" charset="0"/>
                <a:cs typeface="Arial" panose="020B0604020202020204" pitchFamily="34" charset="0"/>
              </a:rPr>
              <a:t>Humeros</a:t>
            </a:r>
            <a:r>
              <a:rPr lang="en-GB" sz="1800" dirty="0">
                <a:latin typeface="Arial" panose="020B0604020202020204" pitchFamily="34" charset="0"/>
                <a:cs typeface="Arial" panose="020B0604020202020204" pitchFamily="34" charset="0"/>
              </a:rPr>
              <a:t> geothermal </a:t>
            </a:r>
            <a:r>
              <a:rPr lang="en-GB" sz="1800" dirty="0" smtClean="0">
                <a:latin typeface="Arial" panose="020B0604020202020204" pitchFamily="34" charset="0"/>
                <a:cs typeface="Arial" panose="020B0604020202020204" pitchFamily="34" charset="0"/>
              </a:rPr>
              <a:t>waters and for Los </a:t>
            </a:r>
            <a:r>
              <a:rPr lang="en-GB" sz="1800" dirty="0" err="1" smtClean="0">
                <a:latin typeface="Arial" panose="020B0604020202020204" pitchFamily="34" charset="0"/>
                <a:cs typeface="Arial" panose="020B0604020202020204" pitchFamily="34" charset="0"/>
              </a:rPr>
              <a:t>Azufres</a:t>
            </a:r>
            <a:r>
              <a:rPr lang="en-GB" sz="1800" dirty="0" smtClean="0">
                <a:latin typeface="Arial" panose="020B0604020202020204" pitchFamily="34" charset="0"/>
                <a:cs typeface="Arial" panose="020B0604020202020204" pitchFamily="34" charset="0"/>
              </a:rPr>
              <a:t> thermal waters (but with mixture of more superficial waters)  </a:t>
            </a:r>
          </a:p>
        </p:txBody>
      </p:sp>
      <p:pic>
        <p:nvPicPr>
          <p:cNvPr id="32" name="Image 31"/>
          <p:cNvPicPr>
            <a:picLocks noChangeAspect="1"/>
          </p:cNvPicPr>
          <p:nvPr/>
        </p:nvPicPr>
        <p:blipFill>
          <a:blip r:embed="rId5"/>
          <a:stretch>
            <a:fillRect/>
          </a:stretch>
        </p:blipFill>
        <p:spPr>
          <a:xfrm>
            <a:off x="105726" y="3507435"/>
            <a:ext cx="4157248" cy="2689401"/>
          </a:xfrm>
          <a:prstGeom prst="rect">
            <a:avLst/>
          </a:prstGeom>
        </p:spPr>
      </p:pic>
      <p:sp>
        <p:nvSpPr>
          <p:cNvPr id="12" name="Textfeld 4"/>
          <p:cNvSpPr txBox="1"/>
          <p:nvPr/>
        </p:nvSpPr>
        <p:spPr>
          <a:xfrm>
            <a:off x="1496850" y="6349955"/>
            <a:ext cx="6034707" cy="411651"/>
          </a:xfrm>
          <a:prstGeom prst="rect">
            <a:avLst/>
          </a:prstGeom>
          <a:noFill/>
        </p:spPr>
        <p:txBody>
          <a:bodyPr wrap="square" rtlCol="0">
            <a:spAutoFit/>
          </a:bodyPr>
          <a:lstStyle/>
          <a:p>
            <a:r>
              <a:rPr lang="en-GB" sz="1025" b="1" dirty="0" smtClean="0">
                <a:solidFill>
                  <a:srgbClr val="4C4949"/>
                </a:solidFill>
                <a:latin typeface="Helvetica" pitchFamily="34" charset="0"/>
                <a:cs typeface="Arial" panose="020B0604020202020204" pitchFamily="34" charset="0"/>
              </a:rPr>
              <a:t>Developments of auxiliary geothermometers (</a:t>
            </a:r>
            <a:r>
              <a:rPr lang="en-GB" sz="1050" b="1" dirty="0" smtClean="0">
                <a:solidFill>
                  <a:srgbClr val="4C4949"/>
                </a:solidFill>
                <a:latin typeface="Helvetica" pitchFamily="34" charset="0"/>
                <a:cs typeface="Arial" panose="020B0604020202020204" pitchFamily="34" charset="0"/>
              </a:rPr>
              <a:t>Los Humeros and </a:t>
            </a:r>
            <a:r>
              <a:rPr lang="en-GB" sz="1050" b="1" dirty="0" err="1" smtClean="0">
                <a:solidFill>
                  <a:srgbClr val="4C4949"/>
                </a:solidFill>
                <a:latin typeface="Helvetica" pitchFamily="34" charset="0"/>
                <a:cs typeface="Arial" panose="020B0604020202020204" pitchFamily="34" charset="0"/>
              </a:rPr>
              <a:t>Acoculco</a:t>
            </a:r>
            <a:r>
              <a:rPr lang="en-GB" sz="1050" b="1" dirty="0" smtClean="0">
                <a:solidFill>
                  <a:srgbClr val="4C4949"/>
                </a:solidFill>
                <a:latin typeface="Helvetica" pitchFamily="34" charset="0"/>
                <a:cs typeface="Arial" panose="020B0604020202020204" pitchFamily="34" charset="0"/>
              </a:rPr>
              <a:t> geothermal fields) </a:t>
            </a:r>
            <a:endParaRPr lang="en-GB" sz="1025" b="1" dirty="0" smtClean="0">
              <a:solidFill>
                <a:srgbClr val="4C4949"/>
              </a:solidFill>
              <a:latin typeface="Helvetica" pitchFamily="34" charset="0"/>
              <a:cs typeface="Arial" panose="020B0604020202020204" pitchFamily="34" charset="0"/>
            </a:endParaRPr>
          </a:p>
          <a:p>
            <a:r>
              <a:rPr lang="en-GB" sz="1025" b="1" dirty="0" smtClean="0">
                <a:solidFill>
                  <a:srgbClr val="4C4949"/>
                </a:solidFill>
                <a:latin typeface="Helvetica" pitchFamily="34" charset="0"/>
                <a:cs typeface="Arial" panose="020B0604020202020204" pitchFamily="34" charset="0"/>
              </a:rPr>
              <a:t>Bernard Sanjuan, Frederick Gal, and Ruth Alfaro</a:t>
            </a:r>
            <a:endParaRPr lang="en-GB" sz="1025" b="1" dirty="0">
              <a:solidFill>
                <a:srgbClr val="4C4949"/>
              </a:solidFill>
              <a:latin typeface="Helvetica" pitchFamily="34" charset="0"/>
              <a:cs typeface="Arial" panose="020B0604020202020204" pitchFamily="34" charset="0"/>
            </a:endParaRPr>
          </a:p>
        </p:txBody>
      </p:sp>
      <p:pic>
        <p:nvPicPr>
          <p:cNvPr id="13" name="Grafik 1"/>
          <p:cNvPicPr/>
          <p:nvPr/>
        </p:nvPicPr>
        <p:blipFill>
          <a:blip r:embed="rId6"/>
          <a:stretch/>
        </p:blipFill>
        <p:spPr>
          <a:xfrm>
            <a:off x="925925" y="6369168"/>
            <a:ext cx="570925" cy="383859"/>
          </a:xfrm>
          <a:prstGeom prst="rect">
            <a:avLst/>
          </a:prstGeom>
          <a:ln>
            <a:solidFill>
              <a:srgbClr val="000000"/>
            </a:solidFill>
          </a:ln>
        </p:spPr>
      </p:pic>
      <p:pic>
        <p:nvPicPr>
          <p:cNvPr id="14" name="Image 13"/>
          <p:cNvPicPr>
            <a:picLocks noChangeAspect="1"/>
          </p:cNvPicPr>
          <p:nvPr/>
        </p:nvPicPr>
        <p:blipFill>
          <a:blip r:embed="rId7"/>
          <a:stretch>
            <a:fillRect/>
          </a:stretch>
        </p:blipFill>
        <p:spPr>
          <a:xfrm>
            <a:off x="84566" y="708749"/>
            <a:ext cx="4199568" cy="2716778"/>
          </a:xfrm>
          <a:prstGeom prst="rect">
            <a:avLst/>
          </a:prstGeom>
        </p:spPr>
      </p:pic>
    </p:spTree>
    <p:extLst>
      <p:ext uri="{BB962C8B-B14F-4D97-AF65-F5344CB8AC3E}">
        <p14:creationId xmlns:p14="http://schemas.microsoft.com/office/powerpoint/2010/main" val="2108937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FBE9B0E392084A9295605B76881B7B" ma:contentTypeVersion="13" ma:contentTypeDescription="Crée un document." ma:contentTypeScope="" ma:versionID="28c777b5ad55b83cea486100254c10ae">
  <xsd:schema xmlns:xsd="http://www.w3.org/2001/XMLSchema" xmlns:xs="http://www.w3.org/2001/XMLSchema" xmlns:p="http://schemas.microsoft.com/office/2006/metadata/properties" xmlns:ns3="ef960f52-0889-49a1-9498-875d9c4777b6" xmlns:ns4="fbe33f42-29a1-4b11-af01-b796570c76cb" targetNamespace="http://schemas.microsoft.com/office/2006/metadata/properties" ma:root="true" ma:fieldsID="0eef3e9699de8fda4650687c48724f22" ns3:_="" ns4:_="">
    <xsd:import namespace="ef960f52-0889-49a1-9498-875d9c4777b6"/>
    <xsd:import namespace="fbe33f42-29a1-4b11-af01-b796570c76c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60f52-0889-49a1-9498-875d9c4777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e33f42-29a1-4b11-af01-b796570c76cb"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SharingHintHash" ma:index="16"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C9AE13-C122-4578-AE7A-0CEE5186150C}">
  <ds:schemaRefs>
    <ds:schemaRef ds:uri="http://purl.org/dc/terms/"/>
    <ds:schemaRef ds:uri="http://schemas.openxmlformats.org/package/2006/metadata/core-properties"/>
    <ds:schemaRef ds:uri="http://purl.org/dc/dcmitype/"/>
    <ds:schemaRef ds:uri="http://schemas.microsoft.com/office/infopath/2007/PartnerControls"/>
    <ds:schemaRef ds:uri="fbe33f42-29a1-4b11-af01-b796570c76cb"/>
    <ds:schemaRef ds:uri="http://purl.org/dc/elements/1.1/"/>
    <ds:schemaRef ds:uri="http://schemas.microsoft.com/office/2006/metadata/properties"/>
    <ds:schemaRef ds:uri="ef960f52-0889-49a1-9498-875d9c4777b6"/>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72E71478-CA9E-49A5-9871-A220BBB66B64}">
  <ds:schemaRefs>
    <ds:schemaRef ds:uri="http://schemas.microsoft.com/sharepoint/v3/contenttype/forms"/>
  </ds:schemaRefs>
</ds:datastoreItem>
</file>

<file path=customXml/itemProps3.xml><?xml version="1.0" encoding="utf-8"?>
<ds:datastoreItem xmlns:ds="http://schemas.openxmlformats.org/officeDocument/2006/customXml" ds:itemID="{7BDD7A72-7985-4B07-99B5-DBC990D019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60f52-0889-49a1-9498-875d9c4777b6"/>
    <ds:schemaRef ds:uri="fbe33f42-29a1-4b11-af01-b796570c7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1660</TotalTime>
  <Words>2180</Words>
  <Application>Microsoft Office PowerPoint</Application>
  <PresentationFormat>Affichage à l'écran (4:3)</PresentationFormat>
  <Paragraphs>130</Paragraphs>
  <Slides>13</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2</vt:i4>
      </vt:variant>
      <vt:variant>
        <vt:lpstr>Titres des diapositives</vt:lpstr>
      </vt:variant>
      <vt:variant>
        <vt:i4>13</vt:i4>
      </vt:variant>
    </vt:vector>
  </HeadingPairs>
  <TitlesOfParts>
    <vt:vector size="22" baseType="lpstr">
      <vt:lpstr>Arial</vt:lpstr>
      <vt:lpstr>Calibri</vt:lpstr>
      <vt:lpstr>Calibri Light</vt:lpstr>
      <vt:lpstr>Courier New</vt:lpstr>
      <vt:lpstr>DejaVu Sans</vt:lpstr>
      <vt:lpstr>Helvetica</vt:lpstr>
      <vt:lpstr>Office Theme</vt:lpstr>
      <vt:lpstr>Image</vt:lpstr>
      <vt:lpstr>Plot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lipke</dc:creator>
  <cp:lastModifiedBy>Sanjuan  Bernard</cp:lastModifiedBy>
  <cp:revision>233</cp:revision>
  <cp:lastPrinted>2018-10-09T06:55:52Z</cp:lastPrinted>
  <dcterms:created xsi:type="dcterms:W3CDTF">2017-02-22T10:05:57Z</dcterms:created>
  <dcterms:modified xsi:type="dcterms:W3CDTF">2020-02-17T21:04:28Z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0x0101001EFBE9B0E392084A9295605B76881B7B</vt:lpwstr>
  </property>
</Properties>
</file>